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9">
  <p:sldMasterIdLst>
    <p:sldMasterId id="2147483678" r:id="rId1"/>
  </p:sldMasterIdLst>
  <p:notesMasterIdLst>
    <p:notesMasterId r:id="rId50"/>
  </p:notesMasterIdLst>
  <p:sldIdLst>
    <p:sldId id="256" r:id="rId2"/>
    <p:sldId id="259" r:id="rId3"/>
    <p:sldId id="312" r:id="rId4"/>
    <p:sldId id="313" r:id="rId5"/>
    <p:sldId id="307" r:id="rId6"/>
    <p:sldId id="337" r:id="rId7"/>
    <p:sldId id="338" r:id="rId8"/>
    <p:sldId id="322" r:id="rId9"/>
    <p:sldId id="340" r:id="rId10"/>
    <p:sldId id="330" r:id="rId11"/>
    <p:sldId id="341" r:id="rId12"/>
    <p:sldId id="343" r:id="rId13"/>
    <p:sldId id="349" r:id="rId14"/>
    <p:sldId id="319" r:id="rId15"/>
    <p:sldId id="353" r:id="rId16"/>
    <p:sldId id="318" r:id="rId17"/>
    <p:sldId id="374" r:id="rId18"/>
    <p:sldId id="317" r:id="rId19"/>
    <p:sldId id="432" r:id="rId20"/>
    <p:sldId id="404" r:id="rId21"/>
    <p:sldId id="433" r:id="rId22"/>
    <p:sldId id="434" r:id="rId23"/>
    <p:sldId id="435" r:id="rId24"/>
    <p:sldId id="436" r:id="rId25"/>
    <p:sldId id="366" r:id="rId26"/>
    <p:sldId id="437" r:id="rId27"/>
    <p:sldId id="438" r:id="rId28"/>
    <p:sldId id="439" r:id="rId29"/>
    <p:sldId id="440" r:id="rId30"/>
    <p:sldId id="441" r:id="rId31"/>
    <p:sldId id="442" r:id="rId32"/>
    <p:sldId id="443" r:id="rId33"/>
    <p:sldId id="417" r:id="rId34"/>
    <p:sldId id="260" r:id="rId35"/>
    <p:sldId id="321" r:id="rId36"/>
    <p:sldId id="414" r:id="rId37"/>
    <p:sldId id="427" r:id="rId38"/>
    <p:sldId id="428" r:id="rId39"/>
    <p:sldId id="415" r:id="rId40"/>
    <p:sldId id="416" r:id="rId41"/>
    <p:sldId id="311" r:id="rId42"/>
    <p:sldId id="426" r:id="rId43"/>
    <p:sldId id="286" r:id="rId44"/>
    <p:sldId id="287" r:id="rId45"/>
    <p:sldId id="288" r:id="rId46"/>
    <p:sldId id="430" r:id="rId47"/>
    <p:sldId id="431" r:id="rId48"/>
    <p:sldId id="429" r:id="rId49"/>
  </p:sldIdLst>
  <p:sldSz cx="9144000" cy="5143500" type="screen16x9"/>
  <p:notesSz cx="6858000" cy="9144000"/>
  <p:embeddedFontLst>
    <p:embeddedFont>
      <p:font typeface="Arimo" panose="020B060402020202020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Leckerli One" panose="020B0604020202020204" charset="0"/>
      <p:regular r:id="rId61"/>
    </p:embeddedFont>
    <p:embeddedFont>
      <p:font typeface="Short Stack" panose="020B0604020202020204" charset="0"/>
      <p:regular r:id="rId62"/>
    </p:embeddedFont>
    <p:embeddedFont>
      <p:font typeface="Yanone Kaffeesatz" panose="020B0604020202020204" charset="0"/>
      <p:regular r:id="rId63"/>
      <p:bold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7" userDrawn="1">
          <p15:clr>
            <a:srgbClr val="A4A3A4"/>
          </p15:clr>
        </p15:guide>
        <p15:guide id="2" pos="26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42EA93-A7A0-4C73-B460-B7BCCD4F7C19}">
  <a:tblStyle styleId="{C342EA93-A7A0-4C73-B460-B7BCCD4F7C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0717" autoAdjust="0"/>
  </p:normalViewPr>
  <p:slideViewPr>
    <p:cSldViewPr snapToGrid="0">
      <p:cViewPr varScale="1">
        <p:scale>
          <a:sx n="98" d="100"/>
          <a:sy n="98" d="100"/>
        </p:scale>
        <p:origin x="72" y="192"/>
      </p:cViewPr>
      <p:guideLst>
        <p:guide orient="horz" pos="1507"/>
        <p:guide pos="26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1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594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465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082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4330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8694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637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188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gb64f93d05a_0_3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6" name="Google Shape;2826;gb64f93d05a_0_3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929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8" name="Google Shape;2888;g7957c32c31_1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9" name="Google Shape;2889;g7957c32c31_1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588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7957c32c31_1_1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7957c32c31_1_1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58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b64f93d05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b64f93d05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967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b64f93d05a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1" name="Google Shape;1541;gb64f93d05a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741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332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4126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b64f93d05a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b64f93d05a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434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38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1BC014-2016-40C1-9B4E-11A6564BC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3D23FE-92B3-4C8B-8A4A-60F1D3F14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135968-E910-42FD-8D72-C795D0538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AE62-4284-421E-BC78-FFA775009828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0702A0-99BF-49EB-B6C2-A948416F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117282-7845-4DCC-A410-1CD98AB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481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531B1E-1383-4560-AB77-D2E6062C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86EF2C-4B30-4558-AD50-0A1CAFBCD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434E8E-1BC2-4F50-B303-F94223BE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AE62-4284-421E-BC78-FFA775009828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F3C303-B2D1-4C72-B5FA-DDD2DA28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C087DC-3631-4A83-AA3A-3917D3FA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2278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220D350-8349-486B-AA20-DD1C338B5F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87FABD-640B-4237-A5D8-3614DAD66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C0D953-CFFD-41AB-8165-19C78FA38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AE62-4284-421E-BC78-FFA775009828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2DEE79-D2C1-4E09-8519-B02A1352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66C4BC-7E53-448D-992D-DFB3085E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6161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ctrTitle"/>
          </p:nvPr>
        </p:nvSpPr>
        <p:spPr>
          <a:xfrm>
            <a:off x="2589100" y="1528275"/>
            <a:ext cx="4773000" cy="1785600"/>
          </a:xfrm>
          <a:prstGeom prst="rect">
            <a:avLst/>
          </a:prstGeom>
          <a:effectLst>
            <a:outerShdw dist="47625" dir="15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7700"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2"/>
          <p:cNvSpPr txBox="1">
            <a:spLocks noGrp="1"/>
          </p:cNvSpPr>
          <p:nvPr>
            <p:ph type="subTitle" idx="1"/>
          </p:nvPr>
        </p:nvSpPr>
        <p:spPr>
          <a:xfrm>
            <a:off x="2493575" y="4276763"/>
            <a:ext cx="4093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2"/>
          <p:cNvSpPr txBox="1">
            <a:spLocks noGrp="1"/>
          </p:cNvSpPr>
          <p:nvPr>
            <p:ph type="ctrTitle" idx="2"/>
          </p:nvPr>
        </p:nvSpPr>
        <p:spPr>
          <a:xfrm>
            <a:off x="4533825" y="2356275"/>
            <a:ext cx="1847700" cy="59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3600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2"/>
          <p:cNvSpPr txBox="1">
            <a:spLocks noGrp="1"/>
          </p:cNvSpPr>
          <p:nvPr>
            <p:ph type="ctrTitle" idx="3"/>
          </p:nvPr>
        </p:nvSpPr>
        <p:spPr>
          <a:xfrm>
            <a:off x="1566600" y="3250538"/>
            <a:ext cx="6010800" cy="94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274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714000" y="3380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32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"/>
          <p:cNvSpPr txBox="1">
            <a:spLocks noGrp="1"/>
          </p:cNvSpPr>
          <p:nvPr>
            <p:ph type="subTitle" idx="1"/>
          </p:nvPr>
        </p:nvSpPr>
        <p:spPr>
          <a:xfrm>
            <a:off x="714000" y="1057475"/>
            <a:ext cx="7716000" cy="35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Leckerli One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3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2"/>
          </p:nvPr>
        </p:nvSpPr>
        <p:spPr>
          <a:xfrm>
            <a:off x="823200" y="1822025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1"/>
          </p:nvPr>
        </p:nvSpPr>
        <p:spPr>
          <a:xfrm>
            <a:off x="765000" y="2245425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3"/>
          </p:nvPr>
        </p:nvSpPr>
        <p:spPr>
          <a:xfrm>
            <a:off x="3648708" y="1822025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4"/>
          </p:nvPr>
        </p:nvSpPr>
        <p:spPr>
          <a:xfrm>
            <a:off x="3590508" y="2245425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title" idx="5"/>
          </p:nvPr>
        </p:nvSpPr>
        <p:spPr>
          <a:xfrm>
            <a:off x="6340178" y="1822025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6"/>
          </p:nvPr>
        </p:nvSpPr>
        <p:spPr>
          <a:xfrm>
            <a:off x="6281978" y="2245425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title" idx="7"/>
          </p:nvPr>
        </p:nvSpPr>
        <p:spPr>
          <a:xfrm>
            <a:off x="823200" y="36032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8"/>
          </p:nvPr>
        </p:nvSpPr>
        <p:spPr>
          <a:xfrm>
            <a:off x="765000" y="40266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title" idx="9"/>
          </p:nvPr>
        </p:nvSpPr>
        <p:spPr>
          <a:xfrm>
            <a:off x="3648708" y="36032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subTitle" idx="13"/>
          </p:nvPr>
        </p:nvSpPr>
        <p:spPr>
          <a:xfrm>
            <a:off x="3590508" y="40266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3"/>
          <p:cNvSpPr txBox="1">
            <a:spLocks noGrp="1"/>
          </p:cNvSpPr>
          <p:nvPr>
            <p:ph type="title" idx="14"/>
          </p:nvPr>
        </p:nvSpPr>
        <p:spPr>
          <a:xfrm>
            <a:off x="6340178" y="36032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92" name="Google Shape;592;p13"/>
          <p:cNvSpPr txBox="1">
            <a:spLocks noGrp="1"/>
          </p:cNvSpPr>
          <p:nvPr>
            <p:ph type="subTitle" idx="15"/>
          </p:nvPr>
        </p:nvSpPr>
        <p:spPr>
          <a:xfrm>
            <a:off x="6281978" y="40266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3"/>
          <p:cNvSpPr txBox="1">
            <a:spLocks noGrp="1"/>
          </p:cNvSpPr>
          <p:nvPr>
            <p:ph type="title" idx="16" hasCustomPrompt="1"/>
          </p:nvPr>
        </p:nvSpPr>
        <p:spPr>
          <a:xfrm>
            <a:off x="1342950" y="1354825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94" name="Google Shape;594;p13"/>
          <p:cNvSpPr txBox="1">
            <a:spLocks noGrp="1"/>
          </p:cNvSpPr>
          <p:nvPr>
            <p:ph type="title" idx="17" hasCustomPrompt="1"/>
          </p:nvPr>
        </p:nvSpPr>
        <p:spPr>
          <a:xfrm>
            <a:off x="4168450" y="1354825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95" name="Google Shape;595;p13"/>
          <p:cNvSpPr txBox="1">
            <a:spLocks noGrp="1"/>
          </p:cNvSpPr>
          <p:nvPr>
            <p:ph type="title" idx="18" hasCustomPrompt="1"/>
          </p:nvPr>
        </p:nvSpPr>
        <p:spPr>
          <a:xfrm>
            <a:off x="6859925" y="1354825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96" name="Google Shape;596;p13"/>
          <p:cNvSpPr txBox="1">
            <a:spLocks noGrp="1"/>
          </p:cNvSpPr>
          <p:nvPr>
            <p:ph type="title" idx="19" hasCustomPrompt="1"/>
          </p:nvPr>
        </p:nvSpPr>
        <p:spPr>
          <a:xfrm>
            <a:off x="1342950" y="3136013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97" name="Google Shape;597;p13"/>
          <p:cNvSpPr txBox="1">
            <a:spLocks noGrp="1"/>
          </p:cNvSpPr>
          <p:nvPr>
            <p:ph type="title" idx="20" hasCustomPrompt="1"/>
          </p:nvPr>
        </p:nvSpPr>
        <p:spPr>
          <a:xfrm>
            <a:off x="4168450" y="3136013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98" name="Google Shape;598;p13"/>
          <p:cNvSpPr txBox="1">
            <a:spLocks noGrp="1"/>
          </p:cNvSpPr>
          <p:nvPr>
            <p:ph type="title" idx="21" hasCustomPrompt="1"/>
          </p:nvPr>
        </p:nvSpPr>
        <p:spPr>
          <a:xfrm>
            <a:off x="6859925" y="3136013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08346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1556550" y="2285663"/>
            <a:ext cx="6030900" cy="841800"/>
          </a:xfrm>
          <a:prstGeom prst="rect">
            <a:avLst/>
          </a:prstGeom>
          <a:effectLst>
            <a:outerShdw dist="47625" dir="840000" algn="bl" rotWithShape="0">
              <a:srgbClr val="000000">
                <a:alpha val="36000"/>
              </a:srgb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3906300" y="720513"/>
            <a:ext cx="1331400" cy="118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3282300" y="3906350"/>
            <a:ext cx="25794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807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9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465" name="Google Shape;465;p9"/>
          <p:cNvSpPr txBox="1">
            <a:spLocks noGrp="1"/>
          </p:cNvSpPr>
          <p:nvPr>
            <p:ph type="title"/>
          </p:nvPr>
        </p:nvSpPr>
        <p:spPr>
          <a:xfrm>
            <a:off x="5179675" y="1108350"/>
            <a:ext cx="32463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6" name="Google Shape;466;p9"/>
          <p:cNvSpPr txBox="1">
            <a:spLocks noGrp="1"/>
          </p:cNvSpPr>
          <p:nvPr>
            <p:ph type="subTitle" idx="1"/>
          </p:nvPr>
        </p:nvSpPr>
        <p:spPr>
          <a:xfrm>
            <a:off x="5101100" y="2819650"/>
            <a:ext cx="33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●"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51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26"/>
          <p:cNvSpPr txBox="1">
            <a:spLocks noGrp="1"/>
          </p:cNvSpPr>
          <p:nvPr>
            <p:ph type="subTitle" idx="1"/>
          </p:nvPr>
        </p:nvSpPr>
        <p:spPr>
          <a:xfrm>
            <a:off x="5269763" y="1177263"/>
            <a:ext cx="3160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6" name="Google Shape;1376;p26"/>
          <p:cNvSpPr txBox="1">
            <a:spLocks noGrp="1"/>
          </p:cNvSpPr>
          <p:nvPr>
            <p:ph type="ctrTitle"/>
          </p:nvPr>
        </p:nvSpPr>
        <p:spPr>
          <a:xfrm>
            <a:off x="63823" y="1134825"/>
            <a:ext cx="5149800" cy="1926600"/>
          </a:xfrm>
          <a:prstGeom prst="rect">
            <a:avLst/>
          </a:prstGeom>
          <a:effectLst>
            <a:outerShdw dist="47625" dir="15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300"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27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8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8"/>
          <p:cNvSpPr txBox="1">
            <a:spLocks noGrp="1"/>
          </p:cNvSpPr>
          <p:nvPr>
            <p:ph type="subTitle" idx="1"/>
          </p:nvPr>
        </p:nvSpPr>
        <p:spPr>
          <a:xfrm>
            <a:off x="728675" y="1328975"/>
            <a:ext cx="7701300" cy="32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9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17EA1D-9172-4566-AFD8-DBA05A914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30D43-6DAA-4AC6-9F3D-E62EB9A5C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8AD11A-209D-4A92-93E2-E04FA5494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AE62-4284-421E-BC78-FFA775009828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D1483F-CB27-4B81-9819-A74EDA2B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091984-087B-4522-BAFA-2335FDF9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8651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2C09BD-4AD5-417A-8666-AFCD7A3C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CFDD5E-9525-4A49-A2F8-8AD79184F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00A9F6-9DCE-4005-BEF5-FA35A2B8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AE62-4284-421E-BC78-FFA775009828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D8A38D-CC24-4BDD-B596-877317D9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563B9A-AF08-4590-8502-DC7EF517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0001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26F9D-0445-499B-AD6B-32AF4181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A5BC92-5541-48CA-B66D-FD6F52198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29A8C1-C73F-4D48-A51D-4CFCADCD8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898148-E130-48A6-82D2-71C586D2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AE62-4284-421E-BC78-FFA775009828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834C1D-65E9-468F-AB69-584315CFB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48EF01-3D99-4D36-9333-465FE7B0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7989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916B8A-254A-4AAA-A2C7-E770074C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C89C43-425E-4F88-93A8-F8B43E157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589185-2766-4FBB-AE05-38BA39E5E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F409784-ECC2-4D7C-995D-BE6B0DBA3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80200A1-3878-4615-A047-9E155E14A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758C33-19AE-477C-A950-DAD789EA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AE62-4284-421E-BC78-FFA775009828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122261-BE46-4BE8-9C7C-66BC4A4C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5C279BE-11B3-4384-9F68-A08C645C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6400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D1493F-7599-4D29-AE88-3BCA48FBA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D8144E-09A7-4A7D-A5DB-34C49349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AE62-4284-421E-BC78-FFA775009828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30A4CF1-1952-40FD-999C-CF3730C6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B01374-FCEA-4DB1-ADFB-7DD8364C9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781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013EDE4-DFDA-4713-9705-C964E8AC5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AE62-4284-421E-BC78-FFA775009828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80767E-4907-4249-BBD3-652AF5C3F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E1AEE6-6B8D-4E6B-9274-DF919154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8560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B34A4C-4F0D-4DAB-A44F-3063A8E1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B9017E-E75C-4650-B397-B22025C62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29013F-9356-4479-BF4C-E84F11E0C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D41A5F-6EC6-4878-BF3F-BAF25678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AE62-4284-421E-BC78-FFA775009828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23EBA0-31B2-462D-85CB-E0D939803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A8A4F1-9AEB-45BA-A2CD-FCF8DB3A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3885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351BE-7390-4252-A939-3C034D6FC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8F683BC-74BA-46C5-A4F8-51FC82CDB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4BA1EC-A8F7-48C9-BD14-1EA532573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A3DB1C-04D2-4A67-BCB2-1A3043B6E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AE62-4284-421E-BC78-FFA775009828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50518C-9C28-4F3A-89E5-55E1869C2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28EE70-2841-435F-8D9E-9F63E2BC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4635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5DAB04E-AD06-463E-B7FE-EFD228081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41CA76-BDE2-416B-9254-F0644DC58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713B77-2087-458F-8A52-7BD7EFE65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AE62-4284-421E-BC78-FFA775009828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FCD78B-554D-4045-ABE3-C6DB31BAC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ED5173-4269-4827-BC4F-A9309B6FF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1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710" r:id="rId17"/>
    <p:sldLayoutId id="2147483711" r:id="rId1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r.wiktionary.org/wiki/fichier:balance_icon.sv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studio.google.com/s/v_QiGANRTkA" TargetMode="External"/><Relationship Id="rId2" Type="http://schemas.openxmlformats.org/officeDocument/2006/relationships/hyperlink" Target="https://datastudio.google.com/s/h6xiOPDhd8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tionary.org/wiki/fichier:balance_icon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tionary.org/wiki/fichier:balance_icon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fr.wiktionary.org/wiki/fichier:balance_icon.svg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hyperlink" Target="https://www.scolarius.com/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hyperlink" Target="https://yoa.st/34r?php_version=7.3&amp;platform=wordpress&amp;platform_version=5.5.3&amp;software=free&amp;software_version=15.1.1&amp;days_active=30plus&amp;user_language=fr_F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r.wiktionary.org/wiki/fichier:balance_icon.svg" TargetMode="External"/><Relationship Id="rId11" Type="http://schemas.microsoft.com/office/2007/relationships/hdphoto" Target="../media/hdphoto5.wdp"/><Relationship Id="rId5" Type="http://schemas.openxmlformats.org/officeDocument/2006/relationships/image" Target="../media/image1.png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hyperlink" Target="http://www.redacteur.com/" TargetMode="External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tionary.org/wiki/fichier:balance_icon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yw1p4acn3Ck51L6EeqoLfPFwEh6UK1i8/edit?usp=sharing&amp;ouid=112333583639824997374&amp;rtpof=true&amp;sd=true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s://docs.google.com/spreadsheets/d/18skIr4oPI59CsnvU8CUykrO9Tt-MoLZw/edit?usp=sharing&amp;ouid=112333583639824997374&amp;rtpof=true&amp;sd=tru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://fr.wiktionary.org/wiki/fichier:balance_icon.svg" TargetMode="Externa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tics.google.com/analytics/web/?authuser=2#/report-home/a191160144w264213406p238477707" TargetMode="External"/><Relationship Id="rId7" Type="http://schemas.openxmlformats.org/officeDocument/2006/relationships/image" Target="../media/image26.PNG"/><Relationship Id="rId2" Type="http://schemas.openxmlformats.org/officeDocument/2006/relationships/hyperlink" Target="https://analytics.google.com/analytics/web/?authuser=2#/report-home/a166976839w233092689p21876699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://fr.wiktionary.org/wiki/fichier:balance_icon.svg" TargetMode="Externa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tionary.org/wiki/fichier:balance_icon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tionary.org/wiki/fichier:balance_icon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tionary.org/wiki/fichier:balance_icon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://fr.wiktionary.org/wiki/fichier:balance_icon.svg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background-graphic-design-quote-with-inspirational-message_2338823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vector/positive-phrase-vintage-style_6194908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photo/man-suit-sitting-desk-drawing_1302674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vector/we-are-all-this-together-lettering_7853207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vector/creativity-lettering-background-with-colors_4973689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reepik.com/free-photo/crop-woman-correcting-charts_1564996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vector/colorful-motivational-quote-lettering-background_4973685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woman-sitting-couch-with-laptop_1129306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vector/hand-drawn-motivational-quotation-lettering-background_5168992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corporate-workers-brainstorming-together_11762399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vector/let-adventure-begin-travelling-lettering_6977341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vector/lettering-quote-with-image_4003183.htm/?utm_source=slidesgo_template&amp;utm_medium=referral-link&amp;utm_campaign=sg_resources&amp;utm_content=freepik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elegant-wedding-invitation_3818189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photo/man-working-computer_2399599.htm#page=1&amp;query=business%20designer&amp;position=38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vector/calligraphic-background-motivational-quote_4926915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vector/background-graphic-design-quote-with-inspirational-message_2338830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reepik.com/free-photo/graphic-designer-sitting-desk_1199952.htm#page=1&amp;query=business%20designer&amp;position=2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vector/happy-thanksgiving-lettering-badges-collection_10248176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graphic-designer-working-front-monitor_1199953.htm#page=1&amp;query=business%20designer&amp;position=1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vector/elegant-wedding-invitation_3818181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top-view-office-desk-composition_10571392.htm#page=1&amp;query=business%20designer&amp;position=0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vector/elegant-wedding-invitation_3818187.htm/?utm_source=slidesgo_template&amp;utm_medium=referral-link&amp;utm_campaign=sg_resources&amp;utm_content=freepik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5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fr.wiktionary.org/wiki/fichier:balance_icon.sv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31"/>
          <p:cNvSpPr txBox="1">
            <a:spLocks noGrp="1"/>
          </p:cNvSpPr>
          <p:nvPr>
            <p:ph type="ctrTitle"/>
          </p:nvPr>
        </p:nvSpPr>
        <p:spPr>
          <a:xfrm>
            <a:off x="1980598" y="1089692"/>
            <a:ext cx="5472750" cy="11923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Soutenance</a:t>
            </a:r>
            <a:endParaRPr dirty="0"/>
          </a:p>
        </p:txBody>
      </p:sp>
      <p:sp>
        <p:nvSpPr>
          <p:cNvPr id="1495" name="Google Shape;1495;p31"/>
          <p:cNvSpPr txBox="1">
            <a:spLocks noGrp="1"/>
          </p:cNvSpPr>
          <p:nvPr>
            <p:ph type="subTitle" idx="1"/>
          </p:nvPr>
        </p:nvSpPr>
        <p:spPr>
          <a:xfrm>
            <a:off x="1688122" y="4194702"/>
            <a:ext cx="5889277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É</a:t>
            </a:r>
            <a:r>
              <a:rPr lang="en" dirty="0"/>
              <a:t>lève : ALBA Audrey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Tuteur : M. BENZEROUAL Mérouane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IUT de Montreuil – Licence E-Commerce &amp; Marketinnng Numérique</a:t>
            </a:r>
            <a:endParaRPr dirty="0"/>
          </a:p>
        </p:txBody>
      </p:sp>
      <p:sp>
        <p:nvSpPr>
          <p:cNvPr id="1496" name="Google Shape;1496;p31"/>
          <p:cNvSpPr txBox="1">
            <a:spLocks noGrp="1"/>
          </p:cNvSpPr>
          <p:nvPr>
            <p:ph type="ctr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/>
              <a:t>M</a:t>
            </a:r>
            <a:r>
              <a:rPr lang="en" sz="1600" dirty="0"/>
              <a:t>k </a:t>
            </a:r>
            <a:br>
              <a:rPr lang="en" sz="1600" dirty="0"/>
            </a:br>
            <a:r>
              <a:rPr lang="en" sz="1600" dirty="0"/>
              <a:t>digital</a:t>
            </a:r>
            <a:endParaRPr sz="1600" dirty="0"/>
          </a:p>
        </p:txBody>
      </p:sp>
      <p:sp>
        <p:nvSpPr>
          <p:cNvPr id="1497" name="Google Shape;1497;p31"/>
          <p:cNvSpPr txBox="1">
            <a:spLocks noGrp="1"/>
          </p:cNvSpPr>
          <p:nvPr>
            <p:ph type="ctrTitle" idx="3"/>
          </p:nvPr>
        </p:nvSpPr>
        <p:spPr>
          <a:xfrm>
            <a:off x="1566600" y="3446923"/>
            <a:ext cx="6010800" cy="8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/>
              <a:t>2021</a:t>
            </a:r>
            <a:endParaRPr sz="5500" dirty="0"/>
          </a:p>
        </p:txBody>
      </p:sp>
      <p:sp>
        <p:nvSpPr>
          <p:cNvPr id="1494" name="Google Shape;1494;p31"/>
          <p:cNvSpPr/>
          <p:nvPr/>
        </p:nvSpPr>
        <p:spPr>
          <a:xfrm>
            <a:off x="5069050" y="2310700"/>
            <a:ext cx="777250" cy="667763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1"/>
          <p:cNvSpPr/>
          <p:nvPr/>
        </p:nvSpPr>
        <p:spPr>
          <a:xfrm>
            <a:off x="5295677" y="3403734"/>
            <a:ext cx="208712" cy="642545"/>
          </a:xfrm>
          <a:custGeom>
            <a:avLst/>
            <a:gdLst/>
            <a:ahLst/>
            <a:cxnLst/>
            <a:rect l="l" t="t" r="r" b="b"/>
            <a:pathLst>
              <a:path w="2442" h="7518" extrusionOk="0">
                <a:moveTo>
                  <a:pt x="302" y="918"/>
                </a:moveTo>
                <a:cubicBezTo>
                  <a:pt x="680" y="648"/>
                  <a:pt x="1069" y="389"/>
                  <a:pt x="1480" y="162"/>
                </a:cubicBezTo>
                <a:cubicBezTo>
                  <a:pt x="1804" y="0"/>
                  <a:pt x="1890" y="32"/>
                  <a:pt x="1890" y="86"/>
                </a:cubicBezTo>
                <a:cubicBezTo>
                  <a:pt x="1890" y="140"/>
                  <a:pt x="1815" y="227"/>
                  <a:pt x="1545" y="410"/>
                </a:cubicBezTo>
                <a:cubicBezTo>
                  <a:pt x="1264" y="594"/>
                  <a:pt x="799" y="864"/>
                  <a:pt x="508" y="1015"/>
                </a:cubicBezTo>
                <a:cubicBezTo>
                  <a:pt x="216" y="1177"/>
                  <a:pt x="97" y="1210"/>
                  <a:pt x="43" y="1199"/>
                </a:cubicBezTo>
                <a:cubicBezTo>
                  <a:pt x="0" y="1188"/>
                  <a:pt x="11" y="1134"/>
                  <a:pt x="302" y="929"/>
                </a:cubicBezTo>
                <a:close/>
                <a:moveTo>
                  <a:pt x="875" y="6491"/>
                </a:moveTo>
                <a:cubicBezTo>
                  <a:pt x="1264" y="6664"/>
                  <a:pt x="1642" y="6869"/>
                  <a:pt x="1998" y="7107"/>
                </a:cubicBezTo>
                <a:cubicBezTo>
                  <a:pt x="2279" y="7301"/>
                  <a:pt x="2322" y="7431"/>
                  <a:pt x="2236" y="7474"/>
                </a:cubicBezTo>
                <a:cubicBezTo>
                  <a:pt x="2149" y="7517"/>
                  <a:pt x="1955" y="7496"/>
                  <a:pt x="1663" y="7345"/>
                </a:cubicBezTo>
                <a:cubicBezTo>
                  <a:pt x="1361" y="7161"/>
                  <a:pt x="1059" y="6956"/>
                  <a:pt x="788" y="6729"/>
                </a:cubicBezTo>
                <a:cubicBezTo>
                  <a:pt x="572" y="6556"/>
                  <a:pt x="518" y="6491"/>
                  <a:pt x="518" y="6448"/>
                </a:cubicBezTo>
                <a:cubicBezTo>
                  <a:pt x="518" y="6394"/>
                  <a:pt x="572" y="6373"/>
                  <a:pt x="864" y="6502"/>
                </a:cubicBezTo>
                <a:close/>
                <a:moveTo>
                  <a:pt x="767" y="4083"/>
                </a:moveTo>
                <a:cubicBezTo>
                  <a:pt x="1091" y="4040"/>
                  <a:pt x="1685" y="3975"/>
                  <a:pt x="2020" y="3953"/>
                </a:cubicBezTo>
                <a:cubicBezTo>
                  <a:pt x="2344" y="3942"/>
                  <a:pt x="2398" y="3975"/>
                  <a:pt x="2419" y="4018"/>
                </a:cubicBezTo>
                <a:cubicBezTo>
                  <a:pt x="2441" y="4061"/>
                  <a:pt x="2409" y="4115"/>
                  <a:pt x="2333" y="4148"/>
                </a:cubicBezTo>
                <a:cubicBezTo>
                  <a:pt x="2160" y="4191"/>
                  <a:pt x="1987" y="4223"/>
                  <a:pt x="1804" y="4223"/>
                </a:cubicBezTo>
                <a:cubicBezTo>
                  <a:pt x="1491" y="4245"/>
                  <a:pt x="994" y="4266"/>
                  <a:pt x="713" y="4256"/>
                </a:cubicBezTo>
                <a:cubicBezTo>
                  <a:pt x="443" y="4256"/>
                  <a:pt x="389" y="4212"/>
                  <a:pt x="389" y="4180"/>
                </a:cubicBezTo>
                <a:cubicBezTo>
                  <a:pt x="400" y="4148"/>
                  <a:pt x="454" y="4126"/>
                  <a:pt x="767" y="40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1"/>
          <p:cNvSpPr/>
          <p:nvPr/>
        </p:nvSpPr>
        <p:spPr>
          <a:xfrm>
            <a:off x="3618478" y="3438754"/>
            <a:ext cx="269650" cy="682287"/>
          </a:xfrm>
          <a:custGeom>
            <a:avLst/>
            <a:gdLst/>
            <a:ahLst/>
            <a:cxnLst/>
            <a:rect l="l" t="t" r="r" b="b"/>
            <a:pathLst>
              <a:path w="3155" h="7983" extrusionOk="0">
                <a:moveTo>
                  <a:pt x="2236" y="7042"/>
                </a:moveTo>
                <a:cubicBezTo>
                  <a:pt x="1934" y="7226"/>
                  <a:pt x="1642" y="7431"/>
                  <a:pt x="1361" y="7658"/>
                </a:cubicBezTo>
                <a:cubicBezTo>
                  <a:pt x="1145" y="7842"/>
                  <a:pt x="1145" y="7917"/>
                  <a:pt x="1199" y="7950"/>
                </a:cubicBezTo>
                <a:cubicBezTo>
                  <a:pt x="1242" y="7982"/>
                  <a:pt x="1350" y="7982"/>
                  <a:pt x="1556" y="7874"/>
                </a:cubicBezTo>
                <a:cubicBezTo>
                  <a:pt x="1793" y="7723"/>
                  <a:pt x="2031" y="7561"/>
                  <a:pt x="2247" y="7377"/>
                </a:cubicBezTo>
                <a:cubicBezTo>
                  <a:pt x="2387" y="7269"/>
                  <a:pt x="2506" y="7161"/>
                  <a:pt x="2614" y="7021"/>
                </a:cubicBezTo>
                <a:cubicBezTo>
                  <a:pt x="2668" y="6945"/>
                  <a:pt x="2647" y="6891"/>
                  <a:pt x="2603" y="6880"/>
                </a:cubicBezTo>
                <a:cubicBezTo>
                  <a:pt x="2560" y="6870"/>
                  <a:pt x="2485" y="6880"/>
                  <a:pt x="2236" y="7042"/>
                </a:cubicBezTo>
                <a:close/>
                <a:moveTo>
                  <a:pt x="1891" y="216"/>
                </a:moveTo>
                <a:cubicBezTo>
                  <a:pt x="2139" y="400"/>
                  <a:pt x="2625" y="745"/>
                  <a:pt x="2884" y="961"/>
                </a:cubicBezTo>
                <a:cubicBezTo>
                  <a:pt x="3133" y="1177"/>
                  <a:pt x="3154" y="1264"/>
                  <a:pt x="3122" y="1307"/>
                </a:cubicBezTo>
                <a:cubicBezTo>
                  <a:pt x="3089" y="1361"/>
                  <a:pt x="3003" y="1361"/>
                  <a:pt x="2711" y="1188"/>
                </a:cubicBezTo>
                <a:cubicBezTo>
                  <a:pt x="2366" y="972"/>
                  <a:pt x="2020" y="745"/>
                  <a:pt x="1696" y="486"/>
                </a:cubicBezTo>
                <a:cubicBezTo>
                  <a:pt x="1437" y="281"/>
                  <a:pt x="1404" y="216"/>
                  <a:pt x="1415" y="151"/>
                </a:cubicBezTo>
                <a:cubicBezTo>
                  <a:pt x="1437" y="87"/>
                  <a:pt x="1491" y="33"/>
                  <a:pt x="1556" y="11"/>
                </a:cubicBezTo>
                <a:cubicBezTo>
                  <a:pt x="1599" y="0"/>
                  <a:pt x="1631" y="33"/>
                  <a:pt x="1891" y="216"/>
                </a:cubicBezTo>
                <a:close/>
                <a:moveTo>
                  <a:pt x="454" y="3413"/>
                </a:moveTo>
                <a:cubicBezTo>
                  <a:pt x="789" y="3446"/>
                  <a:pt x="1415" y="3521"/>
                  <a:pt x="1739" y="3575"/>
                </a:cubicBezTo>
                <a:cubicBezTo>
                  <a:pt x="2053" y="3640"/>
                  <a:pt x="2053" y="3683"/>
                  <a:pt x="2042" y="3716"/>
                </a:cubicBezTo>
                <a:cubicBezTo>
                  <a:pt x="2031" y="3748"/>
                  <a:pt x="2009" y="3770"/>
                  <a:pt x="1707" y="3780"/>
                </a:cubicBezTo>
                <a:cubicBezTo>
                  <a:pt x="1394" y="3780"/>
                  <a:pt x="800" y="3770"/>
                  <a:pt x="465" y="3748"/>
                </a:cubicBezTo>
                <a:cubicBezTo>
                  <a:pt x="141" y="3726"/>
                  <a:pt x="65" y="3694"/>
                  <a:pt x="33" y="3640"/>
                </a:cubicBezTo>
                <a:cubicBezTo>
                  <a:pt x="0" y="3575"/>
                  <a:pt x="0" y="3500"/>
                  <a:pt x="33" y="3435"/>
                </a:cubicBezTo>
                <a:cubicBezTo>
                  <a:pt x="54" y="3381"/>
                  <a:pt x="108" y="3381"/>
                  <a:pt x="454" y="3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1"/>
          <p:cNvSpPr/>
          <p:nvPr/>
        </p:nvSpPr>
        <p:spPr>
          <a:xfrm>
            <a:off x="6047167" y="2303664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1"/>
          <p:cNvSpPr/>
          <p:nvPr/>
        </p:nvSpPr>
        <p:spPr>
          <a:xfrm>
            <a:off x="6008651" y="2777496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2" name="Google Shape;1502;p31"/>
          <p:cNvGrpSpPr/>
          <p:nvPr/>
        </p:nvGrpSpPr>
        <p:grpSpPr>
          <a:xfrm>
            <a:off x="1926307" y="507429"/>
            <a:ext cx="821775" cy="987781"/>
            <a:chOff x="3437888" y="415495"/>
            <a:chExt cx="821775" cy="987781"/>
          </a:xfrm>
        </p:grpSpPr>
        <p:sp>
          <p:nvSpPr>
            <p:cNvPr id="1503" name="Google Shape;1503;p31"/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6" name="Google Shape;1506;p31"/>
          <p:cNvSpPr/>
          <p:nvPr/>
        </p:nvSpPr>
        <p:spPr>
          <a:xfrm>
            <a:off x="6991191" y="899957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1"/>
          <p:cNvSpPr/>
          <p:nvPr/>
        </p:nvSpPr>
        <p:spPr>
          <a:xfrm>
            <a:off x="7120413" y="1176400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1"/>
          <p:cNvSpPr/>
          <p:nvPr/>
        </p:nvSpPr>
        <p:spPr>
          <a:xfrm>
            <a:off x="2443182" y="1895511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1"/>
          <p:cNvSpPr/>
          <p:nvPr/>
        </p:nvSpPr>
        <p:spPr>
          <a:xfrm>
            <a:off x="4394329" y="1952294"/>
            <a:ext cx="1881761" cy="317826"/>
          </a:xfrm>
          <a:custGeom>
            <a:avLst/>
            <a:gdLst/>
            <a:ahLst/>
            <a:cxnLst/>
            <a:rect l="l" t="t" r="r" b="b"/>
            <a:pathLst>
              <a:path w="12131" h="2049" extrusionOk="0">
                <a:moveTo>
                  <a:pt x="10000" y="1"/>
                </a:moveTo>
                <a:cubicBezTo>
                  <a:pt x="9544" y="1"/>
                  <a:pt x="9089" y="46"/>
                  <a:pt x="8641" y="130"/>
                </a:cubicBezTo>
                <a:cubicBezTo>
                  <a:pt x="7928" y="260"/>
                  <a:pt x="7205" y="422"/>
                  <a:pt x="6492" y="551"/>
                </a:cubicBezTo>
                <a:cubicBezTo>
                  <a:pt x="5315" y="789"/>
                  <a:pt x="4137" y="1070"/>
                  <a:pt x="2949" y="1275"/>
                </a:cubicBezTo>
                <a:cubicBezTo>
                  <a:pt x="2465" y="1365"/>
                  <a:pt x="1970" y="1413"/>
                  <a:pt x="1475" y="1413"/>
                </a:cubicBezTo>
                <a:cubicBezTo>
                  <a:pt x="1253" y="1413"/>
                  <a:pt x="1031" y="1403"/>
                  <a:pt x="811" y="1383"/>
                </a:cubicBezTo>
                <a:cubicBezTo>
                  <a:pt x="605" y="1361"/>
                  <a:pt x="400" y="1307"/>
                  <a:pt x="206" y="1210"/>
                </a:cubicBezTo>
                <a:cubicBezTo>
                  <a:pt x="188" y="1203"/>
                  <a:pt x="169" y="1199"/>
                  <a:pt x="150" y="1199"/>
                </a:cubicBezTo>
                <a:cubicBezTo>
                  <a:pt x="112" y="1199"/>
                  <a:pt x="76" y="1214"/>
                  <a:pt x="55" y="1243"/>
                </a:cubicBezTo>
                <a:cubicBezTo>
                  <a:pt x="1" y="1275"/>
                  <a:pt x="33" y="1329"/>
                  <a:pt x="55" y="1372"/>
                </a:cubicBezTo>
                <a:cubicBezTo>
                  <a:pt x="238" y="1653"/>
                  <a:pt x="519" y="1848"/>
                  <a:pt x="843" y="1934"/>
                </a:cubicBezTo>
                <a:cubicBezTo>
                  <a:pt x="1147" y="2012"/>
                  <a:pt x="1451" y="2048"/>
                  <a:pt x="1760" y="2048"/>
                </a:cubicBezTo>
                <a:cubicBezTo>
                  <a:pt x="1836" y="2048"/>
                  <a:pt x="1912" y="2046"/>
                  <a:pt x="1988" y="2042"/>
                </a:cubicBezTo>
                <a:cubicBezTo>
                  <a:pt x="2528" y="2031"/>
                  <a:pt x="3068" y="1977"/>
                  <a:pt x="3608" y="1891"/>
                </a:cubicBezTo>
                <a:cubicBezTo>
                  <a:pt x="4569" y="1729"/>
                  <a:pt x="5531" y="1545"/>
                  <a:pt x="6492" y="1383"/>
                </a:cubicBezTo>
                <a:cubicBezTo>
                  <a:pt x="7324" y="1253"/>
                  <a:pt x="8155" y="1135"/>
                  <a:pt x="8998" y="1027"/>
                </a:cubicBezTo>
                <a:cubicBezTo>
                  <a:pt x="9374" y="972"/>
                  <a:pt x="9755" y="945"/>
                  <a:pt x="10136" y="945"/>
                </a:cubicBezTo>
                <a:cubicBezTo>
                  <a:pt x="10433" y="945"/>
                  <a:pt x="10731" y="961"/>
                  <a:pt x="11028" y="994"/>
                </a:cubicBezTo>
                <a:cubicBezTo>
                  <a:pt x="11342" y="1027"/>
                  <a:pt x="11655" y="1113"/>
                  <a:pt x="11946" y="1243"/>
                </a:cubicBezTo>
                <a:cubicBezTo>
                  <a:pt x="11968" y="1253"/>
                  <a:pt x="11990" y="1259"/>
                  <a:pt x="12011" y="1259"/>
                </a:cubicBezTo>
                <a:cubicBezTo>
                  <a:pt x="12033" y="1259"/>
                  <a:pt x="12054" y="1253"/>
                  <a:pt x="12076" y="1243"/>
                </a:cubicBezTo>
                <a:cubicBezTo>
                  <a:pt x="12130" y="1221"/>
                  <a:pt x="12119" y="1156"/>
                  <a:pt x="12108" y="1113"/>
                </a:cubicBezTo>
                <a:cubicBezTo>
                  <a:pt x="12000" y="713"/>
                  <a:pt x="11720" y="400"/>
                  <a:pt x="11352" y="238"/>
                </a:cubicBezTo>
                <a:cubicBezTo>
                  <a:pt x="11039" y="109"/>
                  <a:pt x="10715" y="33"/>
                  <a:pt x="10380" y="11"/>
                </a:cubicBezTo>
                <a:cubicBezTo>
                  <a:pt x="10253" y="4"/>
                  <a:pt x="10126" y="1"/>
                  <a:pt x="100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dist="66675" dir="222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299AA"/>
              </a:solidFill>
            </a:endParaRPr>
          </a:p>
        </p:txBody>
      </p:sp>
      <p:sp>
        <p:nvSpPr>
          <p:cNvPr id="1510" name="Google Shape;1510;p31"/>
          <p:cNvSpPr/>
          <p:nvPr/>
        </p:nvSpPr>
        <p:spPr>
          <a:xfrm>
            <a:off x="6412609" y="3510743"/>
            <a:ext cx="175506" cy="317764"/>
          </a:xfrm>
          <a:custGeom>
            <a:avLst/>
            <a:gdLst/>
            <a:ahLst/>
            <a:cxnLst/>
            <a:rect l="l" t="t" r="r" b="b"/>
            <a:pathLst>
              <a:path w="1610" h="2915" extrusionOk="0">
                <a:moveTo>
                  <a:pt x="947" y="0"/>
                </a:moveTo>
                <a:cubicBezTo>
                  <a:pt x="905" y="0"/>
                  <a:pt x="861" y="20"/>
                  <a:pt x="832" y="63"/>
                </a:cubicBezTo>
                <a:cubicBezTo>
                  <a:pt x="811" y="96"/>
                  <a:pt x="789" y="128"/>
                  <a:pt x="778" y="160"/>
                </a:cubicBezTo>
                <a:cubicBezTo>
                  <a:pt x="562" y="560"/>
                  <a:pt x="378" y="970"/>
                  <a:pt x="76" y="1316"/>
                </a:cubicBezTo>
                <a:cubicBezTo>
                  <a:pt x="44" y="1370"/>
                  <a:pt x="22" y="1424"/>
                  <a:pt x="0" y="1478"/>
                </a:cubicBezTo>
                <a:cubicBezTo>
                  <a:pt x="22" y="1521"/>
                  <a:pt x="44" y="1575"/>
                  <a:pt x="65" y="1619"/>
                </a:cubicBezTo>
                <a:cubicBezTo>
                  <a:pt x="324" y="1975"/>
                  <a:pt x="519" y="2364"/>
                  <a:pt x="649" y="2785"/>
                </a:cubicBezTo>
                <a:cubicBezTo>
                  <a:pt x="670" y="2850"/>
                  <a:pt x="703" y="2915"/>
                  <a:pt x="789" y="2915"/>
                </a:cubicBezTo>
                <a:cubicBezTo>
                  <a:pt x="865" y="2915"/>
                  <a:pt x="908" y="2861"/>
                  <a:pt x="929" y="2796"/>
                </a:cubicBezTo>
                <a:cubicBezTo>
                  <a:pt x="983" y="2677"/>
                  <a:pt x="1027" y="2547"/>
                  <a:pt x="1081" y="2429"/>
                </a:cubicBezTo>
                <a:cubicBezTo>
                  <a:pt x="1189" y="2137"/>
                  <a:pt x="1361" y="1867"/>
                  <a:pt x="1577" y="1640"/>
                </a:cubicBezTo>
                <a:cubicBezTo>
                  <a:pt x="1599" y="1608"/>
                  <a:pt x="1610" y="1564"/>
                  <a:pt x="1599" y="1521"/>
                </a:cubicBezTo>
                <a:cubicBezTo>
                  <a:pt x="1567" y="1435"/>
                  <a:pt x="1534" y="1359"/>
                  <a:pt x="1491" y="1284"/>
                </a:cubicBezTo>
                <a:cubicBezTo>
                  <a:pt x="1307" y="949"/>
                  <a:pt x="1178" y="592"/>
                  <a:pt x="1113" y="214"/>
                </a:cubicBezTo>
                <a:cubicBezTo>
                  <a:pt x="1102" y="171"/>
                  <a:pt x="1091" y="128"/>
                  <a:pt x="1070" y="85"/>
                </a:cubicBezTo>
                <a:cubicBezTo>
                  <a:pt x="1052" y="31"/>
                  <a:pt x="1001" y="0"/>
                  <a:pt x="9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1"/>
          <p:cNvSpPr/>
          <p:nvPr/>
        </p:nvSpPr>
        <p:spPr>
          <a:xfrm>
            <a:off x="2313950" y="2174150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2" name="Google Shape;1512;p31"/>
          <p:cNvCxnSpPr/>
          <p:nvPr/>
        </p:nvCxnSpPr>
        <p:spPr>
          <a:xfrm>
            <a:off x="5440800" y="1028275"/>
            <a:ext cx="79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513" name="Google Shape;1513;p31"/>
          <p:cNvCxnSpPr/>
          <p:nvPr/>
        </p:nvCxnSpPr>
        <p:spPr>
          <a:xfrm>
            <a:off x="2735338" y="2174150"/>
            <a:ext cx="0" cy="107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514" name="Google Shape;1514;p31"/>
          <p:cNvCxnSpPr/>
          <p:nvPr/>
        </p:nvCxnSpPr>
        <p:spPr>
          <a:xfrm>
            <a:off x="4023550" y="1156850"/>
            <a:ext cx="204900" cy="204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515" name="Google Shape;1515;p31"/>
          <p:cNvCxnSpPr/>
          <p:nvPr/>
        </p:nvCxnSpPr>
        <p:spPr>
          <a:xfrm>
            <a:off x="4367100" y="1156850"/>
            <a:ext cx="204900" cy="204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516" name="Google Shape;1516;p31"/>
          <p:cNvCxnSpPr/>
          <p:nvPr/>
        </p:nvCxnSpPr>
        <p:spPr>
          <a:xfrm>
            <a:off x="6588125" y="1168375"/>
            <a:ext cx="204900" cy="204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517" name="Google Shape;1517;p31"/>
          <p:cNvCxnSpPr/>
          <p:nvPr/>
        </p:nvCxnSpPr>
        <p:spPr>
          <a:xfrm>
            <a:off x="4228450" y="2318625"/>
            <a:ext cx="204900" cy="204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518" name="Google Shape;1518;p31"/>
          <p:cNvCxnSpPr/>
          <p:nvPr/>
        </p:nvCxnSpPr>
        <p:spPr>
          <a:xfrm>
            <a:off x="3603425" y="2200575"/>
            <a:ext cx="79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19" name="Google Shape;1519;p31"/>
          <p:cNvSpPr/>
          <p:nvPr/>
        </p:nvSpPr>
        <p:spPr>
          <a:xfrm>
            <a:off x="2697250" y="2637525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31"/>
          <p:cNvSpPr/>
          <p:nvPr/>
        </p:nvSpPr>
        <p:spPr>
          <a:xfrm>
            <a:off x="3961925" y="2162475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31"/>
          <p:cNvSpPr/>
          <p:nvPr/>
        </p:nvSpPr>
        <p:spPr>
          <a:xfrm>
            <a:off x="4396625" y="2495850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31"/>
          <p:cNvSpPr/>
          <p:nvPr/>
        </p:nvSpPr>
        <p:spPr>
          <a:xfrm>
            <a:off x="5799300" y="9812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31"/>
          <p:cNvSpPr/>
          <p:nvPr/>
        </p:nvSpPr>
        <p:spPr>
          <a:xfrm>
            <a:off x="4502225" y="1319525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31"/>
          <p:cNvSpPr/>
          <p:nvPr/>
        </p:nvSpPr>
        <p:spPr>
          <a:xfrm>
            <a:off x="6754225" y="131951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>
            <a:off x="4187900" y="1319525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1133602">
            <a:off x="3427252" y="753183"/>
            <a:ext cx="409565" cy="600060"/>
          </a:xfrm>
          <a:custGeom>
            <a:avLst/>
            <a:gdLst/>
            <a:ahLst/>
            <a:cxnLst/>
            <a:rect l="l" t="t" r="r" b="b"/>
            <a:pathLst>
              <a:path w="16383" h="24003" extrusionOk="0">
                <a:moveTo>
                  <a:pt x="16383" y="0"/>
                </a:moveTo>
                <a:cubicBezTo>
                  <a:pt x="6696" y="0"/>
                  <a:pt x="0" y="14316"/>
                  <a:pt x="0" y="24003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1527" name="Google Shape;1527;p31"/>
          <p:cNvSpPr/>
          <p:nvPr/>
        </p:nvSpPr>
        <p:spPr>
          <a:xfrm>
            <a:off x="2028450" y="2570100"/>
            <a:ext cx="590550" cy="210000"/>
          </a:xfrm>
          <a:custGeom>
            <a:avLst/>
            <a:gdLst/>
            <a:ahLst/>
            <a:cxnLst/>
            <a:rect l="l" t="t" r="r" b="b"/>
            <a:pathLst>
              <a:path w="23622" h="8400" extrusionOk="0">
                <a:moveTo>
                  <a:pt x="0" y="0"/>
                </a:moveTo>
                <a:cubicBezTo>
                  <a:pt x="4218" y="7031"/>
                  <a:pt x="16288" y="10525"/>
                  <a:pt x="23622" y="6858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1528" name="Google Shape;1528;p31"/>
          <p:cNvSpPr txBox="1"/>
          <p:nvPr/>
        </p:nvSpPr>
        <p:spPr>
          <a:xfrm>
            <a:off x="3863773" y="751519"/>
            <a:ext cx="85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TERMINATION</a:t>
            </a:r>
            <a:endParaRPr sz="7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529" name="Google Shape;1529;p31"/>
          <p:cNvSpPr txBox="1"/>
          <p:nvPr/>
        </p:nvSpPr>
        <p:spPr>
          <a:xfrm>
            <a:off x="1227148" y="2356269"/>
            <a:ext cx="85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BELLY</a:t>
            </a:r>
            <a:endParaRPr sz="7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B445469-B367-4AF4-8AB1-8DADD13AE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3550"/>
            <a:ext cx="8959850" cy="42164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fr-FR" sz="1500" dirty="0">
                <a:latin typeface="+mj-lt"/>
                <a:ea typeface="Times New Roman" panose="02020603050405020304" pitchFamily="18" charset="0"/>
              </a:rPr>
              <a:t>d’</a:t>
            </a:r>
            <a:r>
              <a:rPr lang="fr-FR" sz="1500" dirty="0">
                <a:effectLst/>
                <a:latin typeface="+mj-lt"/>
                <a:ea typeface="Times New Roman" panose="02020603050405020304" pitchFamily="18" charset="0"/>
              </a:rPr>
              <a:t>un côté ce qui va </a:t>
            </a:r>
            <a:endParaRPr lang="fr-FR" sz="1500" dirty="0"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500" dirty="0">
                <a:latin typeface="+mj-lt"/>
                <a:ea typeface="Times New Roman" panose="02020603050405020304" pitchFamily="18" charset="0"/>
              </a:rPr>
              <a:t>P</a:t>
            </a:r>
            <a:r>
              <a:rPr lang="fr-FR" sz="1500" dirty="0">
                <a:effectLst/>
                <a:latin typeface="+mj-lt"/>
                <a:ea typeface="Times New Roman" panose="02020603050405020304" pitchFamily="18" charset="0"/>
              </a:rPr>
              <a:t>ermet de comprendre		et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500" dirty="0">
                <a:effectLst/>
                <a:latin typeface="+mj-lt"/>
                <a:ea typeface="Times New Roman" panose="02020603050405020304" pitchFamily="18" charset="0"/>
              </a:rPr>
              <a:t>				de l’autre côté ce qui est à améliorer.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r-FR" sz="15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500" dirty="0">
                <a:effectLst/>
                <a:latin typeface="+mj-lt"/>
                <a:ea typeface="Times New Roman" panose="02020603050405020304" pitchFamily="18" charset="0"/>
              </a:rPr>
              <a:t> L’objectif =&gt; créer quelque chose de meilleur par la suite.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15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fr-FR" sz="15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  <a:tabLst>
                <a:tab pos="5918200" algn="l"/>
              </a:tabLst>
            </a:pPr>
            <a:r>
              <a:rPr lang="fr-FR" sz="1500" dirty="0">
                <a:effectLst/>
                <a:latin typeface="+mj-lt"/>
                <a:ea typeface="Times New Roman" panose="02020603050405020304" pitchFamily="18" charset="0"/>
              </a:rPr>
              <a:t>	</a:t>
            </a:r>
            <a:r>
              <a:rPr lang="fr-FR" sz="1500" dirty="0">
                <a:latin typeface="+mj-lt"/>
                <a:ea typeface="Times New Roman" panose="02020603050405020304" pitchFamily="18" charset="0"/>
              </a:rPr>
              <a:t>4P du Marketing Digital </a:t>
            </a:r>
            <a:r>
              <a:rPr lang="fr-FR" sz="15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5918200" algn="l"/>
              </a:tabLst>
            </a:pPr>
            <a:r>
              <a:rPr lang="fr-FR" sz="1500" dirty="0">
                <a:effectLst/>
                <a:latin typeface="+mj-lt"/>
                <a:ea typeface="Times New Roman" panose="02020603050405020304" pitchFamily="18" charset="0"/>
              </a:rPr>
              <a:t> Pour construire un audit de site web, on se concentre sur la règle des</a:t>
            </a:r>
            <a:r>
              <a:rPr lang="fr-FR" sz="1500" dirty="0">
                <a:latin typeface="+mj-lt"/>
                <a:ea typeface="Times New Roman" panose="02020603050405020304" pitchFamily="18" charset="0"/>
              </a:rPr>
              <a:t>						</a:t>
            </a:r>
            <a:r>
              <a:rPr lang="fr-FR" sz="1500" dirty="0">
                <a:effectLst/>
                <a:latin typeface="+mj-lt"/>
                <a:ea typeface="Times New Roman" panose="02020603050405020304" pitchFamily="18" charset="0"/>
              </a:rPr>
              <a:t>4P du Marketing Mix de </a:t>
            </a:r>
            <a:r>
              <a:rPr lang="fr-FR" sz="1500" dirty="0" err="1">
                <a:effectLst/>
                <a:latin typeface="+mj-lt"/>
                <a:ea typeface="Times New Roman" panose="02020603050405020304" pitchFamily="18" charset="0"/>
              </a:rPr>
              <a:t>Kotler</a:t>
            </a:r>
            <a:endParaRPr lang="fr-FR" sz="15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DE741E-DB6A-4F46-AAE5-CEFC05E2B818}"/>
              </a:ext>
            </a:extLst>
          </p:cNvPr>
          <p:cNvSpPr txBox="1"/>
          <p:nvPr/>
        </p:nvSpPr>
        <p:spPr>
          <a:xfrm>
            <a:off x="1260288" y="0"/>
            <a:ext cx="5836023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fr-FR" sz="1600" b="1" dirty="0">
                <a:solidFill>
                  <a:srgbClr val="BCCCEA"/>
                </a:solidFill>
                <a:latin typeface="Times New Roman" panose="02020603050405020304" pitchFamily="18" charset="0"/>
              </a:rPr>
              <a:t>2- </a:t>
            </a:r>
            <a:r>
              <a:rPr lang="fr-FR" sz="1600" b="1" dirty="0">
                <a:solidFill>
                  <a:srgbClr val="BCCCEA"/>
                </a:solidFill>
                <a:effectLst/>
                <a:latin typeface="Times New Roman" panose="02020603050405020304" pitchFamily="18" charset="0"/>
              </a:rPr>
              <a:t>Audit d’un site web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0350EAC-6194-4D67-AF73-C9AC3E945EF6}"/>
              </a:ext>
            </a:extLst>
          </p:cNvPr>
          <p:cNvCxnSpPr/>
          <p:nvPr/>
        </p:nvCxnSpPr>
        <p:spPr>
          <a:xfrm flipV="1">
            <a:off x="2168338" y="810714"/>
            <a:ext cx="565150" cy="323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AACC0EA-8161-487F-8A7D-7C2BF2DE9EDD}"/>
              </a:ext>
            </a:extLst>
          </p:cNvPr>
          <p:cNvCxnSpPr>
            <a:cxnSpLocks/>
          </p:cNvCxnSpPr>
          <p:nvPr/>
        </p:nvCxnSpPr>
        <p:spPr>
          <a:xfrm>
            <a:off x="2168338" y="1313636"/>
            <a:ext cx="565150" cy="197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CFE95E2-DA1E-4401-8240-2F6DC1BB7AF4}"/>
              </a:ext>
            </a:extLst>
          </p:cNvPr>
          <p:cNvCxnSpPr>
            <a:cxnSpLocks/>
          </p:cNvCxnSpPr>
          <p:nvPr/>
        </p:nvCxnSpPr>
        <p:spPr>
          <a:xfrm>
            <a:off x="2168338" y="1201207"/>
            <a:ext cx="5651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E4705B3-7DA3-49C6-900B-C9088DA802B7}"/>
              </a:ext>
            </a:extLst>
          </p:cNvPr>
          <p:cNvCxnSpPr>
            <a:cxnSpLocks/>
          </p:cNvCxnSpPr>
          <p:nvPr/>
        </p:nvCxnSpPr>
        <p:spPr>
          <a:xfrm flipV="1">
            <a:off x="5623112" y="3280709"/>
            <a:ext cx="342900" cy="247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62693DC-6F09-4441-A1A6-532ACC61BCDA}"/>
              </a:ext>
            </a:extLst>
          </p:cNvPr>
          <p:cNvCxnSpPr>
            <a:cxnSpLocks/>
          </p:cNvCxnSpPr>
          <p:nvPr/>
        </p:nvCxnSpPr>
        <p:spPr>
          <a:xfrm>
            <a:off x="5623112" y="3609784"/>
            <a:ext cx="342900" cy="252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49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117C58-CF27-4B76-860E-FB97AA734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0"/>
            <a:ext cx="8623300" cy="425450"/>
          </a:xfrm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solidFill>
                  <a:srgbClr val="BCCCEA"/>
                </a:solidFill>
                <a:effectLst/>
              </a:rPr>
              <a:t>3- Les 4P de </a:t>
            </a:r>
            <a:r>
              <a:rPr lang="fr-FR" sz="1600" b="1" dirty="0" err="1">
                <a:solidFill>
                  <a:srgbClr val="BCCCEA"/>
                </a:solidFill>
                <a:effectLst/>
              </a:rPr>
              <a:t>Kotler</a:t>
            </a:r>
            <a:r>
              <a:rPr lang="fr-FR" sz="1600" b="1" dirty="0">
                <a:solidFill>
                  <a:srgbClr val="BCCCEA"/>
                </a:solidFill>
                <a:effectLst/>
              </a:rPr>
              <a:t> suivis des 4P du digital</a:t>
            </a:r>
            <a:endParaRPr lang="fr-FR" sz="1600" dirty="0"/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DBDABB94-8582-4852-9B4C-1822194426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9821774"/>
              </p:ext>
            </p:extLst>
          </p:nvPr>
        </p:nvGraphicFramePr>
        <p:xfrm>
          <a:off x="185942" y="425449"/>
          <a:ext cx="8772116" cy="153292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193029">
                  <a:extLst>
                    <a:ext uri="{9D8B030D-6E8A-4147-A177-3AD203B41FA5}">
                      <a16:colId xmlns:a16="http://schemas.microsoft.com/office/drawing/2014/main" val="1168128690"/>
                    </a:ext>
                  </a:extLst>
                </a:gridCol>
                <a:gridCol w="2193029">
                  <a:extLst>
                    <a:ext uri="{9D8B030D-6E8A-4147-A177-3AD203B41FA5}">
                      <a16:colId xmlns:a16="http://schemas.microsoft.com/office/drawing/2014/main" val="1826401688"/>
                    </a:ext>
                  </a:extLst>
                </a:gridCol>
                <a:gridCol w="2193029">
                  <a:extLst>
                    <a:ext uri="{9D8B030D-6E8A-4147-A177-3AD203B41FA5}">
                      <a16:colId xmlns:a16="http://schemas.microsoft.com/office/drawing/2014/main" val="18918487"/>
                    </a:ext>
                  </a:extLst>
                </a:gridCol>
                <a:gridCol w="2193029">
                  <a:extLst>
                    <a:ext uri="{9D8B030D-6E8A-4147-A177-3AD203B41FA5}">
                      <a16:colId xmlns:a16="http://schemas.microsoft.com/office/drawing/2014/main" val="2657041513"/>
                    </a:ext>
                  </a:extLst>
                </a:gridCol>
              </a:tblGrid>
              <a:tr h="1853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400" b="1" dirty="0">
                          <a:effectLst/>
                        </a:rPr>
                        <a:t>Place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400" dirty="0">
                          <a:effectLst/>
                        </a:rPr>
                        <a:t>(Distribution)</a:t>
                      </a:r>
                      <a:endParaRPr lang="fr-FR" sz="1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400" b="1" dirty="0">
                          <a:effectLst/>
                        </a:rPr>
                        <a:t>Promotion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</a:rPr>
                        <a:t>(Communication)</a:t>
                      </a:r>
                      <a:endParaRPr lang="fr-FR" sz="1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effectLst/>
                        </a:rPr>
                        <a:t>Price</a:t>
                      </a:r>
                      <a:r>
                        <a:rPr lang="fr-FR" sz="1400" dirty="0"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</a:rPr>
                        <a:t>(Prix)</a:t>
                      </a:r>
                      <a:endParaRPr lang="fr-FR" sz="1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effectLst/>
                        </a:rPr>
                        <a:t>Product</a:t>
                      </a:r>
                      <a:r>
                        <a:rPr lang="fr-FR" sz="1400" dirty="0"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</a:rPr>
                        <a:t>(Produit)</a:t>
                      </a:r>
                      <a:endParaRPr lang="fr-FR" sz="1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128445"/>
                  </a:ext>
                </a:extLst>
              </a:tr>
              <a:tr h="1014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0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fr-FR" sz="1400" dirty="0">
                          <a:effectLst/>
                        </a:rPr>
                        <a:t> Canal de vente</a:t>
                      </a:r>
                      <a:endParaRPr lang="fr-FR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fr-FR" sz="1400" dirty="0">
                          <a:effectLst/>
                        </a:rPr>
                        <a:t>Réseaux sociaux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dirty="0">
                          <a:latin typeface="+mj-lt"/>
                        </a:rPr>
                        <a:t>Etabli en fonction de l’offre et la demande.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fr-FR" sz="1400" dirty="0">
                          <a:effectLst/>
                        </a:rPr>
                        <a:t>Ici = un service personnalisé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998856"/>
                  </a:ext>
                </a:extLst>
              </a:tr>
            </a:tbl>
          </a:graphicData>
        </a:graphic>
      </p:graphicFrame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51B53BF-A73D-418A-B709-9516C9740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827461"/>
              </p:ext>
            </p:extLst>
          </p:nvPr>
        </p:nvGraphicFramePr>
        <p:xfrm>
          <a:off x="185942" y="1958371"/>
          <a:ext cx="8697708" cy="617220"/>
        </p:xfrm>
        <a:graphic>
          <a:graphicData uri="http://schemas.openxmlformats.org/drawingml/2006/table">
            <a:tbl>
              <a:tblPr firstRow="1" bandRow="1">
                <a:tableStyleId>{C342EA93-A7A0-4C73-B460-B7BCCD4F7C19}</a:tableStyleId>
              </a:tblPr>
              <a:tblGrid>
                <a:gridCol w="8697708">
                  <a:extLst>
                    <a:ext uri="{9D8B030D-6E8A-4147-A177-3AD203B41FA5}">
                      <a16:colId xmlns:a16="http://schemas.microsoft.com/office/drawing/2014/main" val="61413995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400" dirty="0">
                          <a:effectLst/>
                          <a:latin typeface="+mj-lt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fr-FR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Cette étude est complétée par les 4P du Marketing Digital</a:t>
                      </a:r>
                    </a:p>
                    <a:p>
                      <a:endParaRPr lang="fr-FR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5424307"/>
                  </a:ext>
                </a:extLst>
              </a:tr>
            </a:tbl>
          </a:graphicData>
        </a:graphic>
      </p:graphicFrame>
      <p:graphicFrame>
        <p:nvGraphicFramePr>
          <p:cNvPr id="5" name="Tableau 6">
            <a:extLst>
              <a:ext uri="{FF2B5EF4-FFF2-40B4-BE49-F238E27FC236}">
                <a16:creationId xmlns:a16="http://schemas.microsoft.com/office/drawing/2014/main" id="{45AFA79D-95CB-4185-84C3-6719B954B2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263769"/>
              </p:ext>
            </p:extLst>
          </p:nvPr>
        </p:nvGraphicFramePr>
        <p:xfrm>
          <a:off x="148738" y="2571750"/>
          <a:ext cx="8772116" cy="200517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93029">
                  <a:extLst>
                    <a:ext uri="{9D8B030D-6E8A-4147-A177-3AD203B41FA5}">
                      <a16:colId xmlns:a16="http://schemas.microsoft.com/office/drawing/2014/main" val="1168128690"/>
                    </a:ext>
                  </a:extLst>
                </a:gridCol>
                <a:gridCol w="2193029">
                  <a:extLst>
                    <a:ext uri="{9D8B030D-6E8A-4147-A177-3AD203B41FA5}">
                      <a16:colId xmlns:a16="http://schemas.microsoft.com/office/drawing/2014/main" val="1826401688"/>
                    </a:ext>
                  </a:extLst>
                </a:gridCol>
                <a:gridCol w="2193029">
                  <a:extLst>
                    <a:ext uri="{9D8B030D-6E8A-4147-A177-3AD203B41FA5}">
                      <a16:colId xmlns:a16="http://schemas.microsoft.com/office/drawing/2014/main" val="18918487"/>
                    </a:ext>
                  </a:extLst>
                </a:gridCol>
                <a:gridCol w="2193029">
                  <a:extLst>
                    <a:ext uri="{9D8B030D-6E8A-4147-A177-3AD203B41FA5}">
                      <a16:colId xmlns:a16="http://schemas.microsoft.com/office/drawing/2014/main" val="2657041513"/>
                    </a:ext>
                  </a:extLst>
                </a:gridCol>
              </a:tblGrid>
              <a:tr h="27166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fr-FR" sz="1400" b="1" dirty="0">
                          <a:effectLst/>
                        </a:rPr>
                        <a:t>Personnel/People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fr-FR" sz="1400" dirty="0">
                          <a:effectLst/>
                        </a:rPr>
                        <a:t>(relation client)</a:t>
                      </a:r>
                      <a:endParaRPr lang="fr-FR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effectLst/>
                        </a:rPr>
                        <a:t>Personnalisation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fr-FR" sz="1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effectLst/>
                        </a:rPr>
                        <a:t>Physical</a:t>
                      </a:r>
                      <a:r>
                        <a:rPr lang="fr-FR" sz="1400" dirty="0">
                          <a:effectLst/>
                        </a:rPr>
                        <a:t> </a:t>
                      </a:r>
                      <a:r>
                        <a:rPr lang="fr-FR" sz="1400" b="1" dirty="0" err="1">
                          <a:effectLst/>
                        </a:rPr>
                        <a:t>evidence</a:t>
                      </a:r>
                      <a:endParaRPr lang="fr-FR" sz="1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effectLst/>
                        </a:rPr>
                        <a:t>Permission Marketing</a:t>
                      </a:r>
                      <a:endParaRPr lang="fr-FR" sz="1400" dirty="0">
                        <a:effectLst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128445"/>
                  </a:ext>
                </a:extLst>
              </a:tr>
              <a:tr h="1487018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fr-FR" sz="1400" dirty="0">
                          <a:effectLst/>
                        </a:rPr>
                        <a:t>Répondre au consommateur surtout s’il laisse un avis négatif. </a:t>
                      </a:r>
                      <a:endParaRPr lang="fr-FR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fr-FR" sz="1400" dirty="0">
                          <a:effectLst/>
                        </a:rPr>
                        <a:t>Adresse des offres qui correspondent à leurs besoins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fr-FR" sz="1400" dirty="0">
                          <a:effectLst/>
                        </a:rPr>
                        <a:t>Les internautes cherchent alors les signaux de réassurance. </a:t>
                      </a:r>
                      <a:endParaRPr lang="fr-FR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fr-FR" sz="1400" dirty="0">
                          <a:effectLst/>
                        </a:rPr>
                        <a:t>S’appuyer sur des notions de savoir-faire où la transparence et l’honnêteté sont les valeurs importante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998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1927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96EF49-8860-4F3A-B531-B3DA599B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89" y="0"/>
            <a:ext cx="8655113" cy="316871"/>
          </a:xfrm>
        </p:spPr>
        <p:txBody>
          <a:bodyPr>
            <a:normAutofit/>
          </a:bodyPr>
          <a:lstStyle/>
          <a:p>
            <a:pPr algn="ctr"/>
            <a:r>
              <a:rPr lang="fr-FR" sz="1600" b="1" dirty="0">
                <a:solidFill>
                  <a:srgbClr val="BCCCEA"/>
                </a:solidFill>
                <a:effectLst/>
              </a:rPr>
              <a:t>4. Le référencement</a:t>
            </a:r>
            <a:endParaRPr lang="fr-FR" sz="1600" dirty="0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B2569BE1-24CF-4222-8083-D6A6D1E5B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139509"/>
              </p:ext>
            </p:extLst>
          </p:nvPr>
        </p:nvGraphicFramePr>
        <p:xfrm>
          <a:off x="235389" y="316871"/>
          <a:ext cx="8655112" cy="4273296"/>
        </p:xfrm>
        <a:graphic>
          <a:graphicData uri="http://schemas.openxmlformats.org/drawingml/2006/table">
            <a:tbl>
              <a:tblPr firstRow="1" bandRow="1">
                <a:tableStyleId>{C342EA93-A7A0-4C73-B460-B7BCCD4F7C19}</a:tableStyleId>
              </a:tblPr>
              <a:tblGrid>
                <a:gridCol w="2020131">
                  <a:extLst>
                    <a:ext uri="{9D8B030D-6E8A-4147-A177-3AD203B41FA5}">
                      <a16:colId xmlns:a16="http://schemas.microsoft.com/office/drawing/2014/main" val="20871431"/>
                    </a:ext>
                  </a:extLst>
                </a:gridCol>
                <a:gridCol w="1496348">
                  <a:extLst>
                    <a:ext uri="{9D8B030D-6E8A-4147-A177-3AD203B41FA5}">
                      <a16:colId xmlns:a16="http://schemas.microsoft.com/office/drawing/2014/main" val="1796686358"/>
                    </a:ext>
                  </a:extLst>
                </a:gridCol>
                <a:gridCol w="5138633">
                  <a:extLst>
                    <a:ext uri="{9D8B030D-6E8A-4147-A177-3AD203B41FA5}">
                      <a16:colId xmlns:a16="http://schemas.microsoft.com/office/drawing/2014/main" val="3994724890"/>
                    </a:ext>
                  </a:extLst>
                </a:gridCol>
              </a:tblGrid>
              <a:tr h="50764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Afin d’augmenter la visibilité sur le site internet, plusieurs astuces existent </a:t>
                      </a:r>
                      <a:endParaRPr lang="fr-FR" sz="1400" dirty="0">
                        <a:latin typeface="+mj-l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>
                        <a:latin typeface="+mj-l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Char char="-"/>
                        <a:tabLst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 Le </a:t>
                      </a:r>
                      <a:r>
                        <a:rPr lang="fr-FR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Système d’affiliation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(insertion de lien lors d’un partenariat entre une marque et d’autres sites éditoriaux) </a:t>
                      </a:r>
                    </a:p>
                    <a:p>
                      <a:pPr marL="0" indent="0">
                        <a:buFontTx/>
                        <a:buNone/>
                        <a:tabLst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0" indent="0">
                        <a:buFontTx/>
                        <a:buChar char="-"/>
                        <a:tabLst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 Le « </a:t>
                      </a:r>
                      <a:r>
                        <a:rPr lang="fr-FR" sz="1400" b="1" kern="1200" dirty="0" err="1">
                          <a:solidFill>
                            <a:srgbClr val="000000"/>
                          </a:solidFill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R</a:t>
                      </a:r>
                      <a:r>
                        <a:rPr lang="fr-FR" sz="1400" b="1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etargetting</a:t>
                      </a:r>
                      <a:r>
                        <a:rPr lang="fr-FR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 »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 permet de cibler les visiteurs d’un site ;</a:t>
                      </a:r>
                    </a:p>
                    <a:p>
                      <a:pPr marL="0" indent="0">
                        <a:buFontTx/>
                        <a:buNone/>
                        <a:tabLst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 La « </a:t>
                      </a:r>
                      <a:r>
                        <a:rPr lang="fr-FR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native </a:t>
                      </a:r>
                      <a:r>
                        <a:rPr lang="fr-FR" sz="1400" b="1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advertising</a:t>
                      </a:r>
                      <a:r>
                        <a:rPr lang="fr-FR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 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»</a:t>
                      </a:r>
                      <a:r>
                        <a:rPr lang="fr-FR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fr-FR" sz="1400" b="0" kern="1200" dirty="0">
                          <a:solidFill>
                            <a:srgbClr val="000000"/>
                          </a:solidFill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(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publicité sous forme de vidéo dans les sites de presse ou magazines)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buFont typeface="Times New Roman" panose="02020603050405020304" pitchFamily="18" charset="0"/>
                        <a:buChar char="-"/>
                        <a:tabLst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 Le </a:t>
                      </a:r>
                      <a:r>
                        <a:rPr lang="fr-FR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SEO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 permet l’optimisation du site sur les moteurs de recherche via les mots choisis sur le site internet ; </a:t>
                      </a:r>
                    </a:p>
                    <a:p>
                      <a:pPr marL="0" lvl="0" indent="0" algn="just">
                        <a:lnSpc>
                          <a:spcPct val="120000"/>
                        </a:lnSpc>
                        <a:buFont typeface="Times New Roman" panose="02020603050405020304" pitchFamily="18" charset="0"/>
                        <a:buNone/>
                        <a:tabLst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buFont typeface="Times New Roman" panose="02020603050405020304" pitchFamily="18" charset="0"/>
                        <a:buChar char="-"/>
                        <a:tabLst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 Le </a:t>
                      </a:r>
                      <a:r>
                        <a:rPr lang="fr-FR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SEA</a:t>
                      </a:r>
                      <a:r>
                        <a:rPr lang="fr-FR" sz="1400" b="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, payant.</a:t>
                      </a:r>
                    </a:p>
                    <a:p>
                      <a:pPr marL="0" lvl="0" indent="0" algn="just">
                        <a:lnSpc>
                          <a:spcPct val="120000"/>
                        </a:lnSpc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lang="fr-FR" sz="1400" b="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  L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iens sponsorisé : achat d’espaces sur les moteurs de recherche </a:t>
                      </a:r>
                    </a:p>
                    <a:p>
                      <a:pPr marL="0" lvl="0" indent="0" algn="just">
                        <a:lnSpc>
                          <a:spcPct val="120000"/>
                        </a:lnSpc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  et des mots clés (Google </a:t>
                      </a:r>
                      <a:r>
                        <a:rPr lang="fr-FR" sz="14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Adwords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) ;</a:t>
                      </a:r>
                    </a:p>
                    <a:p>
                      <a:pPr marL="0" lvl="0" indent="0" algn="just">
                        <a:lnSpc>
                          <a:spcPct val="120000"/>
                        </a:lnSpc>
                        <a:buFont typeface="Times New Roman" panose="02020603050405020304" pitchFamily="18" charset="0"/>
                        <a:buNone/>
                        <a:tabLst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buFont typeface="Times New Roman" panose="02020603050405020304" pitchFamily="18" charset="0"/>
                        <a:buChar char="-"/>
                        <a:tabLst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/>
                        </a:rPr>
                        <a:t> Le SEM regroupe à la fois les techniques de SEO et du SEA.</a:t>
                      </a:r>
                    </a:p>
                    <a:p>
                      <a:pPr marL="0" indent="0">
                        <a:tabLst/>
                      </a:pPr>
                      <a:endParaRPr lang="fr-FR" sz="1400" kern="1200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  <a:p>
                      <a:endParaRPr lang="fr-FR" sz="1400" dirty="0">
                        <a:latin typeface="+mj-l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9788038"/>
                  </a:ext>
                </a:extLst>
              </a:tr>
            </a:tbl>
          </a:graphicData>
        </a:graphic>
      </p:graphicFrame>
      <p:sp>
        <p:nvSpPr>
          <p:cNvPr id="8" name="Zone de texte 29">
            <a:extLst>
              <a:ext uri="{FF2B5EF4-FFF2-40B4-BE49-F238E27FC236}">
                <a16:creationId xmlns:a16="http://schemas.microsoft.com/office/drawing/2014/main" id="{48A5131D-999E-4C6D-B0A6-427040778E66}"/>
              </a:ext>
            </a:extLst>
          </p:cNvPr>
          <p:cNvSpPr txBox="1"/>
          <p:nvPr/>
        </p:nvSpPr>
        <p:spPr>
          <a:xfrm>
            <a:off x="6017967" y="4220989"/>
            <a:ext cx="1409065" cy="3670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SEO + SEA = SEM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9595856-8FBA-47D3-8D5C-3B8488E1F49D}"/>
              </a:ext>
            </a:extLst>
          </p:cNvPr>
          <p:cNvGrpSpPr/>
          <p:nvPr/>
        </p:nvGrpSpPr>
        <p:grpSpPr>
          <a:xfrm>
            <a:off x="2498103" y="553333"/>
            <a:ext cx="1168924" cy="3556754"/>
            <a:chOff x="3474718" y="503952"/>
            <a:chExt cx="704850" cy="3481308"/>
          </a:xfrm>
        </p:grpSpPr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D376B146-7E21-4D10-9654-CBF9D7274A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4719" y="503952"/>
              <a:ext cx="624840" cy="16342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8BD91F1F-7E81-4449-B6E0-45941181CF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4720" y="1082042"/>
              <a:ext cx="617219" cy="1086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7E3F6289-1E75-4CF4-AE57-27EB70F3F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4718" y="1525585"/>
              <a:ext cx="704850" cy="6616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9F30B5D9-8E55-4A00-91EB-0A13BF4A0220}"/>
                </a:ext>
              </a:extLst>
            </p:cNvPr>
            <p:cNvCxnSpPr>
              <a:cxnSpLocks/>
            </p:cNvCxnSpPr>
            <p:nvPr/>
          </p:nvCxnSpPr>
          <p:spPr>
            <a:xfrm>
              <a:off x="3474718" y="2167624"/>
              <a:ext cx="605792" cy="497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50B2DF9A-2543-46C6-AF3F-AE1CA4197D4D}"/>
                </a:ext>
              </a:extLst>
            </p:cNvPr>
            <p:cNvCxnSpPr>
              <a:cxnSpLocks/>
            </p:cNvCxnSpPr>
            <p:nvPr/>
          </p:nvCxnSpPr>
          <p:spPr>
            <a:xfrm>
              <a:off x="3474718" y="2167624"/>
              <a:ext cx="594362" cy="7965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7476CF63-9566-43D1-9236-0BB3A6B7D0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2336" y="2138202"/>
              <a:ext cx="617223" cy="18470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119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DB9E66-6B3E-4A51-9634-B0514D4F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9" y="0"/>
            <a:ext cx="8635181" cy="31814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1800" b="1" dirty="0">
                <a:solidFill>
                  <a:srgbClr val="BCCCEA"/>
                </a:solidFill>
                <a:effectLst/>
              </a:rPr>
              <a:t>5- Les réseaux sociaux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BE8B59-3094-4306-B36C-5B869A425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08" y="447445"/>
            <a:ext cx="8635181" cy="430153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Se servir des réseaux sociaux est un challenge qui peut être « quitte ou double ».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Nécessite </a:t>
            </a:r>
            <a:r>
              <a:rPr lang="fr-FR" sz="1400" dirty="0">
                <a:latin typeface="+mj-lt"/>
                <a:ea typeface="Times New Roman" panose="02020603050405020304" pitchFamily="18" charset="0"/>
              </a:rPr>
              <a:t>d’u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tiliser des algorithmes totalement aléatoires.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L’étude des créneaux horaires de post : facteurs clés de succès.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Elles aident les entreprises à obtenir une meilleure visibilité.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D’après l’étude publiée, le 10 mai 2021, concernant l’heure de publication idéale sur LinkedIn, il en résulte :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	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D’autres études sur les réseaux sociaux se trouvent en </a:t>
            </a:r>
            <a:r>
              <a:rPr lang="fr-FR" sz="1400" i="1" dirty="0">
                <a:effectLst/>
                <a:latin typeface="+mj-lt"/>
                <a:ea typeface="Times New Roman" panose="02020603050405020304" pitchFamily="18" charset="0"/>
              </a:rPr>
              <a:t>annexe 7. </a:t>
            </a: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14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B54492-70CE-4170-888C-33081CEA1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4186" y="159074"/>
            <a:ext cx="7900953" cy="44576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380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34"/>
          <p:cNvSpPr/>
          <p:nvPr/>
        </p:nvSpPr>
        <p:spPr>
          <a:xfrm>
            <a:off x="3906362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Entreprise</a:t>
            </a:r>
            <a:endParaRPr sz="5000" dirty="0"/>
          </a:p>
        </p:txBody>
      </p:sp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83" name="Google Shape;1583;p3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800"/>
            </a:pPr>
            <a:r>
              <a:rPr lang="en" sz="14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Contexte de l’entreprise </a:t>
            </a:r>
          </a:p>
        </p:txBody>
      </p:sp>
      <p:cxnSp>
        <p:nvCxnSpPr>
          <p:cNvPr id="1570" name="Google Shape;1570;p34"/>
          <p:cNvCxnSpPr/>
          <p:nvPr/>
        </p:nvCxnSpPr>
        <p:spPr>
          <a:xfrm rot="10800000" flipH="1">
            <a:off x="3891900" y="3059238"/>
            <a:ext cx="253200" cy="14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73" name="Google Shape;1573;p34"/>
          <p:cNvSpPr/>
          <p:nvPr/>
        </p:nvSpPr>
        <p:spPr>
          <a:xfrm rot="-317296">
            <a:off x="5436074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1560467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873413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264444" y="3370761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565300" y="329051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34"/>
          <p:cNvSpPr/>
          <p:nvPr/>
        </p:nvSpPr>
        <p:spPr>
          <a:xfrm>
            <a:off x="7163087" y="218267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4"/>
          <p:cNvSpPr/>
          <p:nvPr/>
        </p:nvSpPr>
        <p:spPr>
          <a:xfrm>
            <a:off x="2990076" y="2111823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04450" y="3518213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4"/>
          <p:cNvSpPr/>
          <p:nvPr/>
        </p:nvSpPr>
        <p:spPr>
          <a:xfrm>
            <a:off x="2169750" y="1957343"/>
            <a:ext cx="113251" cy="165284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4"/>
          <p:cNvSpPr/>
          <p:nvPr/>
        </p:nvSpPr>
        <p:spPr>
          <a:xfrm>
            <a:off x="2389482" y="1957348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4"/>
          <p:cNvSpPr/>
          <p:nvPr/>
        </p:nvSpPr>
        <p:spPr>
          <a:xfrm>
            <a:off x="2284262" y="171572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636098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19926" y="3350661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6974250" y="382316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4"/>
          <p:cNvSpPr/>
          <p:nvPr/>
        </p:nvSpPr>
        <p:spPr>
          <a:xfrm>
            <a:off x="6248700" y="25498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4" name="Google Shape;1594;p34"/>
          <p:cNvCxnSpPr/>
          <p:nvPr/>
        </p:nvCxnSpPr>
        <p:spPr>
          <a:xfrm>
            <a:off x="6889050" y="3288163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5" name="Google Shape;1595;p34"/>
          <p:cNvSpPr/>
          <p:nvPr/>
        </p:nvSpPr>
        <p:spPr>
          <a:xfrm>
            <a:off x="7128150" y="32500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34"/>
          <p:cNvSpPr/>
          <p:nvPr/>
        </p:nvSpPr>
        <p:spPr>
          <a:xfrm>
            <a:off x="4099200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7" name="Google Shape;1597;p34"/>
          <p:cNvCxnSpPr/>
          <p:nvPr/>
        </p:nvCxnSpPr>
        <p:spPr>
          <a:xfrm>
            <a:off x="2389475" y="305923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8" name="Google Shape;1598;p34"/>
          <p:cNvSpPr/>
          <p:nvPr/>
        </p:nvSpPr>
        <p:spPr>
          <a:xfrm>
            <a:off x="2628575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9" name="Google Shape;1599;p34"/>
          <p:cNvCxnSpPr/>
          <p:nvPr/>
        </p:nvCxnSpPr>
        <p:spPr>
          <a:xfrm rot="5400000">
            <a:off x="1394850" y="2706563"/>
            <a:ext cx="79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0" name="Google Shape;1600;p34"/>
          <p:cNvSpPr/>
          <p:nvPr/>
        </p:nvSpPr>
        <p:spPr>
          <a:xfrm rot="5400000">
            <a:off x="1753350" y="26684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1" name="Google Shape;1601;p34"/>
          <p:cNvCxnSpPr>
            <a:endCxn id="1596" idx="5"/>
          </p:cNvCxnSpPr>
          <p:nvPr/>
        </p:nvCxnSpPr>
        <p:spPr>
          <a:xfrm rot="10800000">
            <a:off x="4164241" y="3086178"/>
            <a:ext cx="200100" cy="11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2" name="Google Shape;1602;p34"/>
          <p:cNvCxnSpPr>
            <a:endCxn id="1593" idx="7"/>
          </p:cNvCxnSpPr>
          <p:nvPr/>
        </p:nvCxnSpPr>
        <p:spPr>
          <a:xfrm flipH="1">
            <a:off x="6313741" y="2416397"/>
            <a:ext cx="224700" cy="14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3" name="Google Shape;1603;p34"/>
          <p:cNvCxnSpPr>
            <a:endCxn id="1593" idx="0"/>
          </p:cNvCxnSpPr>
          <p:nvPr/>
        </p:nvCxnSpPr>
        <p:spPr>
          <a:xfrm>
            <a:off x="6074100" y="2416638"/>
            <a:ext cx="212700" cy="13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4" name="Google Shape;1604;p34"/>
          <p:cNvCxnSpPr/>
          <p:nvPr/>
        </p:nvCxnSpPr>
        <p:spPr>
          <a:xfrm>
            <a:off x="3944450" y="234338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5" name="Google Shape;1605;p34"/>
          <p:cNvSpPr/>
          <p:nvPr/>
        </p:nvSpPr>
        <p:spPr>
          <a:xfrm>
            <a:off x="4183550" y="230528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02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E9550F8-7BCA-45AA-993D-9B018E6A0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4468" t="22950" r="34180" b="22949"/>
          <a:stretch/>
        </p:blipFill>
        <p:spPr>
          <a:xfrm>
            <a:off x="-313972" y="-178455"/>
            <a:ext cx="1865967" cy="18111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1CA44A-4C7A-4EA8-90B3-A958947F14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313" y1="39722" x2="50313" y2="39722"/>
                        <a14:foregroundMark x1="50313" y1="40093" x2="50313" y2="40093"/>
                        <a14:foregroundMark x1="50938" y1="48241" x2="55781" y2="42593"/>
                        <a14:foregroundMark x1="55781" y1="42593" x2="51510" y2="51389"/>
                        <a14:foregroundMark x1="51510" y1="51389" x2="56042" y2="45093"/>
                        <a14:foregroundMark x1="56042" y1="45093" x2="51563" y2="51667"/>
                        <a14:foregroundMark x1="51563" y1="51667" x2="52135" y2="51296"/>
                        <a14:foregroundMark x1="54583" y1="56389" x2="53958" y2="56944"/>
                        <a14:foregroundMark x1="44271" y1="57870" x2="45417" y2="56389"/>
                      </a14:backgroundRemoval>
                    </a14:imgEffect>
                  </a14:imgLayer>
                </a14:imgProps>
              </a:ext>
            </a:extLst>
          </a:blip>
          <a:srcRect l="32946" t="18831" r="32740" b="18770"/>
          <a:stretch/>
        </p:blipFill>
        <p:spPr>
          <a:xfrm>
            <a:off x="7608242" y="3562914"/>
            <a:ext cx="1930505" cy="1974714"/>
          </a:xfrm>
          <a:prstGeom prst="rect">
            <a:avLst/>
          </a:prstGeom>
        </p:spPr>
      </p:pic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E8FC4448-956E-41C8-AF65-90C4754FE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755" y="854808"/>
            <a:ext cx="3844202" cy="34309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180415"/>
            <a:ext cx="0" cy="2782670"/>
          </a:xfrm>
          <a:prstGeom prst="line">
            <a:avLst/>
          </a:prstGeom>
          <a:ln w="19050">
            <a:solidFill>
              <a:srgbClr val="77A3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549CE884-6EAE-4A23-84DD-BA318F51A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431" y="854807"/>
            <a:ext cx="3630634" cy="343094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6966E15-C121-4643-BB54-2BAAB1FD20E6}"/>
              </a:ext>
            </a:extLst>
          </p:cNvPr>
          <p:cNvSpPr txBox="1"/>
          <p:nvPr/>
        </p:nvSpPr>
        <p:spPr>
          <a:xfrm>
            <a:off x="836710" y="357809"/>
            <a:ext cx="355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Capital Expertise Comptable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653F57-738A-416A-9A4F-2593AD02AE14}"/>
              </a:ext>
            </a:extLst>
          </p:cNvPr>
          <p:cNvSpPr txBox="1"/>
          <p:nvPr/>
        </p:nvSpPr>
        <p:spPr>
          <a:xfrm>
            <a:off x="4757430" y="357809"/>
            <a:ext cx="3359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The Formation </a:t>
            </a:r>
          </a:p>
        </p:txBody>
      </p:sp>
    </p:spTree>
    <p:extLst>
      <p:ext uri="{BB962C8B-B14F-4D97-AF65-F5344CB8AC3E}">
        <p14:creationId xmlns:p14="http://schemas.microsoft.com/office/powerpoint/2010/main" val="3194767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34"/>
          <p:cNvSpPr/>
          <p:nvPr/>
        </p:nvSpPr>
        <p:spPr>
          <a:xfrm>
            <a:off x="3906362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La Probématique</a:t>
            </a:r>
            <a:endParaRPr sz="5000" dirty="0"/>
          </a:p>
        </p:txBody>
      </p:sp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03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1570" name="Google Shape;1570;p34"/>
          <p:cNvCxnSpPr/>
          <p:nvPr/>
        </p:nvCxnSpPr>
        <p:spPr>
          <a:xfrm rot="10800000" flipH="1">
            <a:off x="3891900" y="3059238"/>
            <a:ext cx="253200" cy="14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73" name="Google Shape;1573;p34"/>
          <p:cNvSpPr/>
          <p:nvPr/>
        </p:nvSpPr>
        <p:spPr>
          <a:xfrm rot="-317296">
            <a:off x="5436074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1560467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873413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264444" y="3370761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565300" y="329051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34"/>
          <p:cNvSpPr/>
          <p:nvPr/>
        </p:nvSpPr>
        <p:spPr>
          <a:xfrm>
            <a:off x="7163087" y="218267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4"/>
          <p:cNvSpPr/>
          <p:nvPr/>
        </p:nvSpPr>
        <p:spPr>
          <a:xfrm>
            <a:off x="2990076" y="2111823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04450" y="3518213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4"/>
          <p:cNvSpPr/>
          <p:nvPr/>
        </p:nvSpPr>
        <p:spPr>
          <a:xfrm>
            <a:off x="2169750" y="1957343"/>
            <a:ext cx="113251" cy="165284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4"/>
          <p:cNvSpPr/>
          <p:nvPr/>
        </p:nvSpPr>
        <p:spPr>
          <a:xfrm>
            <a:off x="2389482" y="1957348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4"/>
          <p:cNvSpPr/>
          <p:nvPr/>
        </p:nvSpPr>
        <p:spPr>
          <a:xfrm>
            <a:off x="2284262" y="171572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636098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19926" y="3350661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6974250" y="382316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4"/>
          <p:cNvSpPr/>
          <p:nvPr/>
        </p:nvSpPr>
        <p:spPr>
          <a:xfrm>
            <a:off x="6248700" y="25498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4" name="Google Shape;1594;p34"/>
          <p:cNvCxnSpPr/>
          <p:nvPr/>
        </p:nvCxnSpPr>
        <p:spPr>
          <a:xfrm>
            <a:off x="6889050" y="3288163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5" name="Google Shape;1595;p34"/>
          <p:cNvSpPr/>
          <p:nvPr/>
        </p:nvSpPr>
        <p:spPr>
          <a:xfrm>
            <a:off x="7128150" y="32500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34"/>
          <p:cNvSpPr/>
          <p:nvPr/>
        </p:nvSpPr>
        <p:spPr>
          <a:xfrm>
            <a:off x="4099200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7" name="Google Shape;1597;p34"/>
          <p:cNvCxnSpPr/>
          <p:nvPr/>
        </p:nvCxnSpPr>
        <p:spPr>
          <a:xfrm>
            <a:off x="2389475" y="305923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8" name="Google Shape;1598;p34"/>
          <p:cNvSpPr/>
          <p:nvPr/>
        </p:nvSpPr>
        <p:spPr>
          <a:xfrm>
            <a:off x="2628575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9" name="Google Shape;1599;p34"/>
          <p:cNvCxnSpPr/>
          <p:nvPr/>
        </p:nvCxnSpPr>
        <p:spPr>
          <a:xfrm rot="5400000">
            <a:off x="1394850" y="2706563"/>
            <a:ext cx="79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0" name="Google Shape;1600;p34"/>
          <p:cNvSpPr/>
          <p:nvPr/>
        </p:nvSpPr>
        <p:spPr>
          <a:xfrm rot="5400000">
            <a:off x="1753350" y="26684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1" name="Google Shape;1601;p34"/>
          <p:cNvCxnSpPr>
            <a:endCxn id="1596" idx="5"/>
          </p:cNvCxnSpPr>
          <p:nvPr/>
        </p:nvCxnSpPr>
        <p:spPr>
          <a:xfrm rot="10800000">
            <a:off x="4164241" y="3086178"/>
            <a:ext cx="200100" cy="11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2" name="Google Shape;1602;p34"/>
          <p:cNvCxnSpPr>
            <a:endCxn id="1593" idx="7"/>
          </p:cNvCxnSpPr>
          <p:nvPr/>
        </p:nvCxnSpPr>
        <p:spPr>
          <a:xfrm flipH="1">
            <a:off x="6313741" y="2416397"/>
            <a:ext cx="224700" cy="14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3" name="Google Shape;1603;p34"/>
          <p:cNvCxnSpPr>
            <a:endCxn id="1593" idx="0"/>
          </p:cNvCxnSpPr>
          <p:nvPr/>
        </p:nvCxnSpPr>
        <p:spPr>
          <a:xfrm>
            <a:off x="6074100" y="2416638"/>
            <a:ext cx="212700" cy="13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4" name="Google Shape;1604;p34"/>
          <p:cNvCxnSpPr/>
          <p:nvPr/>
        </p:nvCxnSpPr>
        <p:spPr>
          <a:xfrm>
            <a:off x="3944450" y="234338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5" name="Google Shape;1605;p34"/>
          <p:cNvSpPr/>
          <p:nvPr/>
        </p:nvSpPr>
        <p:spPr>
          <a:xfrm>
            <a:off x="4183550" y="230528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897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87423A-C4E1-4005-838E-C425802C7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12" y="0"/>
            <a:ext cx="8690776" cy="499341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400" i="1" dirty="0">
                <a:effectLst/>
                <a:latin typeface="+mj-lt"/>
                <a:ea typeface="Times New Roman" panose="02020603050405020304" pitchFamily="18" charset="0"/>
              </a:rPr>
              <a:t>« Quelle est la stratégie digitale à mettre en place pour maximiser les prospects sur un site en ligne (d’expertise-comptable et de formation) ?» 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Nous avons à faire à des </a:t>
            </a:r>
            <a:r>
              <a:rPr lang="fr-FR" sz="1400" b="1" dirty="0">
                <a:effectLst/>
                <a:latin typeface="+mj-lt"/>
                <a:ea typeface="Times New Roman" panose="02020603050405020304" pitchFamily="18" charset="0"/>
              </a:rPr>
              <a:t>entreprises jeunes 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avec des ressources humaines et financières limitées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955925" algn="l"/>
              </a:tabLst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955925" algn="l"/>
              </a:tabLst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Capital Expertise Comptable (CEC)	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création hâtive d’un site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955925" algn="l"/>
              </a:tabLst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955925" algn="l"/>
              </a:tabLst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The Formation (TF) 	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  <a:sym typeface="Wingdings" panose="05000000000000000000" pitchFamily="2" charset="2"/>
              </a:rPr>
              <a:t> création en 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janvier 2021.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Ainsi pour remédier à cette situation, CEC a décidé de s’agrandir </a:t>
            </a:r>
            <a:r>
              <a:rPr lang="fr-FR" sz="1400" dirty="0">
                <a:latin typeface="+mj-lt"/>
                <a:ea typeface="Times New Roman" panose="02020603050405020304" pitchFamily="18" charset="0"/>
              </a:rPr>
              <a:t>en m’embauchant p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our mener à bien ces missions.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C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réation du site : image d’existence pour le portefeuille clients de Monsieur Elie HADDAD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Grâce au site internet </a:t>
            </a:r>
            <a:r>
              <a:rPr lang="fr-FR" sz="1400" dirty="0">
                <a:latin typeface="+mj-lt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acquérir une plus large clientèle.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De plus, il envisage de créer un « buzz » sur la toile voire devenir une vraie influence dans chacun des domaines d’activités (Capital Expertise Comptable et The Formation).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543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34"/>
          <p:cNvSpPr/>
          <p:nvPr/>
        </p:nvSpPr>
        <p:spPr>
          <a:xfrm>
            <a:off x="3906362" y="1787815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xfrm>
            <a:off x="3906300" y="1707737"/>
            <a:ext cx="1331400" cy="118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04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83" name="Google Shape;1583;p34"/>
          <p:cNvSpPr txBox="1">
            <a:spLocks noGrp="1"/>
          </p:cNvSpPr>
          <p:nvPr>
            <p:ph type="subTitle" idx="1"/>
          </p:nvPr>
        </p:nvSpPr>
        <p:spPr>
          <a:xfrm>
            <a:off x="3282300" y="4506425"/>
            <a:ext cx="25794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800"/>
            </a:pPr>
            <a:r>
              <a:rPr lang="en" sz="14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Principaux éléments de la méthodologie et de l’étude terrain </a:t>
            </a:r>
            <a:endParaRPr lang="en-US" sz="1400" b="1" dirty="0">
              <a:solidFill>
                <a:schemeClr val="accent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1570" name="Google Shape;1570;p34"/>
          <p:cNvCxnSpPr/>
          <p:nvPr/>
        </p:nvCxnSpPr>
        <p:spPr>
          <a:xfrm rot="10800000" flipH="1">
            <a:off x="3891900" y="3659313"/>
            <a:ext cx="253200" cy="14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73" name="Google Shape;1573;p34"/>
          <p:cNvSpPr/>
          <p:nvPr/>
        </p:nvSpPr>
        <p:spPr>
          <a:xfrm rot="-317296">
            <a:off x="5436074" y="1889949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2240375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2466771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1779717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2208778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2506746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264444" y="3970836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565300" y="3890588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34"/>
          <p:cNvSpPr/>
          <p:nvPr/>
        </p:nvSpPr>
        <p:spPr>
          <a:xfrm>
            <a:off x="7163087" y="218267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4"/>
          <p:cNvSpPr/>
          <p:nvPr/>
        </p:nvSpPr>
        <p:spPr>
          <a:xfrm>
            <a:off x="2990076" y="3018127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04450" y="4118288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4"/>
          <p:cNvSpPr/>
          <p:nvPr/>
        </p:nvSpPr>
        <p:spPr>
          <a:xfrm>
            <a:off x="2169750" y="2863647"/>
            <a:ext cx="113251" cy="165284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4"/>
          <p:cNvSpPr/>
          <p:nvPr/>
        </p:nvSpPr>
        <p:spPr>
          <a:xfrm>
            <a:off x="2389482" y="2863652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4"/>
          <p:cNvSpPr/>
          <p:nvPr/>
        </p:nvSpPr>
        <p:spPr>
          <a:xfrm>
            <a:off x="2284262" y="2622029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1542402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19926" y="3950736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6974250" y="4423238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4"/>
          <p:cNvSpPr/>
          <p:nvPr/>
        </p:nvSpPr>
        <p:spPr>
          <a:xfrm>
            <a:off x="6248700" y="3456142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4" name="Google Shape;1594;p34"/>
          <p:cNvCxnSpPr/>
          <p:nvPr/>
        </p:nvCxnSpPr>
        <p:spPr>
          <a:xfrm>
            <a:off x="6889050" y="388823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5" name="Google Shape;1595;p34"/>
          <p:cNvSpPr/>
          <p:nvPr/>
        </p:nvSpPr>
        <p:spPr>
          <a:xfrm>
            <a:off x="7128150" y="3850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34"/>
          <p:cNvSpPr/>
          <p:nvPr/>
        </p:nvSpPr>
        <p:spPr>
          <a:xfrm>
            <a:off x="4099200" y="36307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7" name="Google Shape;1597;p34"/>
          <p:cNvCxnSpPr/>
          <p:nvPr/>
        </p:nvCxnSpPr>
        <p:spPr>
          <a:xfrm>
            <a:off x="2389475" y="3659313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8" name="Google Shape;1598;p34"/>
          <p:cNvSpPr/>
          <p:nvPr/>
        </p:nvSpPr>
        <p:spPr>
          <a:xfrm>
            <a:off x="2628575" y="36307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9" name="Google Shape;1599;p34"/>
          <p:cNvCxnSpPr/>
          <p:nvPr/>
        </p:nvCxnSpPr>
        <p:spPr>
          <a:xfrm rot="5400000">
            <a:off x="1394850" y="3612867"/>
            <a:ext cx="79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0" name="Google Shape;1600;p34"/>
          <p:cNvSpPr/>
          <p:nvPr/>
        </p:nvSpPr>
        <p:spPr>
          <a:xfrm rot="5400000">
            <a:off x="1753350" y="3574767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1" name="Google Shape;1601;p34"/>
          <p:cNvCxnSpPr>
            <a:cxnSpLocks/>
          </p:cNvCxnSpPr>
          <p:nvPr/>
        </p:nvCxnSpPr>
        <p:spPr>
          <a:xfrm rot="10800000">
            <a:off x="4164241" y="3686253"/>
            <a:ext cx="200100" cy="11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2" name="Google Shape;1602;p34"/>
          <p:cNvCxnSpPr>
            <a:cxnSpLocks/>
            <a:endCxn id="1593" idx="7"/>
          </p:cNvCxnSpPr>
          <p:nvPr/>
        </p:nvCxnSpPr>
        <p:spPr>
          <a:xfrm flipH="1">
            <a:off x="6313741" y="3322701"/>
            <a:ext cx="224700" cy="14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3" name="Google Shape;1603;p34"/>
          <p:cNvCxnSpPr>
            <a:cxnSpLocks/>
            <a:endCxn id="1593" idx="0"/>
          </p:cNvCxnSpPr>
          <p:nvPr/>
        </p:nvCxnSpPr>
        <p:spPr>
          <a:xfrm>
            <a:off x="6074100" y="3322942"/>
            <a:ext cx="212700" cy="13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4" name="Google Shape;1604;p34"/>
          <p:cNvCxnSpPr/>
          <p:nvPr/>
        </p:nvCxnSpPr>
        <p:spPr>
          <a:xfrm>
            <a:off x="3944450" y="3249692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5" name="Google Shape;1605;p34"/>
          <p:cNvSpPr/>
          <p:nvPr/>
        </p:nvSpPr>
        <p:spPr>
          <a:xfrm>
            <a:off x="4183550" y="3211592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569;p34">
            <a:extLst>
              <a:ext uri="{FF2B5EF4-FFF2-40B4-BE49-F238E27FC236}">
                <a16:creationId xmlns:a16="http://schemas.microsoft.com/office/drawing/2014/main" id="{AC6F69AC-27AD-44CA-ACC0-DB7215447B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7395" y="321564"/>
            <a:ext cx="6179433" cy="6519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Cadre Empirique</a:t>
            </a:r>
            <a:endParaRPr sz="5000" dirty="0"/>
          </a:p>
        </p:txBody>
      </p:sp>
      <p:sp>
        <p:nvSpPr>
          <p:cNvPr id="42" name="Google Shape;1569;p34">
            <a:extLst>
              <a:ext uri="{FF2B5EF4-FFF2-40B4-BE49-F238E27FC236}">
                <a16:creationId xmlns:a16="http://schemas.microsoft.com/office/drawing/2014/main" id="{E818EE5C-2E7C-4EA3-A17A-8850AD7E357D}"/>
              </a:ext>
            </a:extLst>
          </p:cNvPr>
          <p:cNvSpPr txBox="1">
            <a:spLocks/>
          </p:cNvSpPr>
          <p:nvPr/>
        </p:nvSpPr>
        <p:spPr>
          <a:xfrm>
            <a:off x="-519849" y="915316"/>
            <a:ext cx="6030900" cy="567152"/>
          </a:xfrm>
          <a:prstGeom prst="rect">
            <a:avLst/>
          </a:prstGeom>
          <a:effectLst>
            <a:outerShdw dist="47625" dir="840000" algn="bl" rotWithShape="0">
              <a:srgbClr val="000000">
                <a:alpha val="36000"/>
              </a:srgbClr>
            </a:outerShdw>
          </a:effectLst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fr-FR" sz="5000" dirty="0"/>
              <a:t>&amp; Méthodologique</a:t>
            </a:r>
          </a:p>
        </p:txBody>
      </p:sp>
      <p:sp>
        <p:nvSpPr>
          <p:cNvPr id="40" name="Google Shape;1569;p34">
            <a:extLst>
              <a:ext uri="{FF2B5EF4-FFF2-40B4-BE49-F238E27FC236}">
                <a16:creationId xmlns:a16="http://schemas.microsoft.com/office/drawing/2014/main" id="{A4010AAB-2A15-4627-9174-C7369B484359}"/>
              </a:ext>
            </a:extLst>
          </p:cNvPr>
          <p:cNvSpPr txBox="1">
            <a:spLocks/>
          </p:cNvSpPr>
          <p:nvPr/>
        </p:nvSpPr>
        <p:spPr>
          <a:xfrm>
            <a:off x="3991754" y="481286"/>
            <a:ext cx="6030900" cy="841800"/>
          </a:xfrm>
          <a:prstGeom prst="rect">
            <a:avLst/>
          </a:prstGeom>
          <a:effectLst>
            <a:outerShdw dist="47625" dir="840000" algn="bl" rotWithShape="0">
              <a:srgbClr val="000000">
                <a:alpha val="36000"/>
              </a:srgbClr>
            </a:outerShdw>
          </a:effectLst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fr-FR" sz="5000"/>
              <a:t>Résultats</a:t>
            </a:r>
            <a:endParaRPr lang="fr-FR" sz="5000" dirty="0"/>
          </a:p>
        </p:txBody>
      </p:sp>
      <p:sp>
        <p:nvSpPr>
          <p:cNvPr id="43" name="Google Shape;1569;p34">
            <a:extLst>
              <a:ext uri="{FF2B5EF4-FFF2-40B4-BE49-F238E27FC236}">
                <a16:creationId xmlns:a16="http://schemas.microsoft.com/office/drawing/2014/main" id="{4693A05F-C010-43C8-A50A-73228A095C4D}"/>
              </a:ext>
            </a:extLst>
          </p:cNvPr>
          <p:cNvSpPr txBox="1">
            <a:spLocks/>
          </p:cNvSpPr>
          <p:nvPr/>
        </p:nvSpPr>
        <p:spPr>
          <a:xfrm>
            <a:off x="3991754" y="702543"/>
            <a:ext cx="6030900" cy="1888879"/>
          </a:xfrm>
          <a:prstGeom prst="rect">
            <a:avLst/>
          </a:prstGeom>
          <a:effectLst>
            <a:outerShdw dist="47625" dir="840000" algn="bl" rotWithShape="0">
              <a:srgbClr val="000000">
                <a:alpha val="36000"/>
              </a:srgbClr>
            </a:outerShdw>
          </a:effectLst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fr-FR" sz="5000" dirty="0"/>
              <a:t>&amp; Préconisations</a:t>
            </a:r>
          </a:p>
        </p:txBody>
      </p:sp>
      <p:sp>
        <p:nvSpPr>
          <p:cNvPr id="44" name="Google Shape;1569;p34">
            <a:extLst>
              <a:ext uri="{FF2B5EF4-FFF2-40B4-BE49-F238E27FC236}">
                <a16:creationId xmlns:a16="http://schemas.microsoft.com/office/drawing/2014/main" id="{5AA02CF0-B9D1-413A-985F-3164EB62DC5E}"/>
              </a:ext>
            </a:extLst>
          </p:cNvPr>
          <p:cNvSpPr txBox="1">
            <a:spLocks/>
          </p:cNvSpPr>
          <p:nvPr/>
        </p:nvSpPr>
        <p:spPr>
          <a:xfrm>
            <a:off x="1412550" y="3078983"/>
            <a:ext cx="6030900" cy="841800"/>
          </a:xfrm>
          <a:prstGeom prst="rect">
            <a:avLst/>
          </a:prstGeom>
          <a:effectLst>
            <a:outerShdw dist="47625" dir="840000" algn="bl" rotWithShape="0">
              <a:srgbClr val="000000">
                <a:alpha val="36000"/>
              </a:srgbClr>
            </a:outerShdw>
          </a:effectLst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fr-FR" sz="5000"/>
              <a:t>Apports / Limites</a:t>
            </a:r>
            <a:endParaRPr lang="fr-FR" sz="5000" dirty="0"/>
          </a:p>
        </p:txBody>
      </p:sp>
    </p:spTree>
    <p:extLst>
      <p:ext uri="{BB962C8B-B14F-4D97-AF65-F5344CB8AC3E}">
        <p14:creationId xmlns:p14="http://schemas.microsoft.com/office/powerpoint/2010/main" val="1471792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6" descr="Une image contenant texte, intérieur, équipement électronique, afficher&#10;&#10;Description générée automatiquement">
            <a:extLst>
              <a:ext uri="{FF2B5EF4-FFF2-40B4-BE49-F238E27FC236}">
                <a16:creationId xmlns:a16="http://schemas.microsoft.com/office/drawing/2014/main" id="{E708C7E3-8C0C-4C81-A444-D69E7F8D7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37966" y="-50845"/>
            <a:ext cx="1163447" cy="654439"/>
          </a:xfrm>
          <a:prstGeom prst="rect">
            <a:avLst/>
          </a:prstGeom>
        </p:spPr>
      </p:pic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BACEAF6-CC85-4DB0-B926-30291E871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7737057"/>
              </p:ext>
            </p:extLst>
          </p:nvPr>
        </p:nvGraphicFramePr>
        <p:xfrm>
          <a:off x="0" y="269497"/>
          <a:ext cx="9144000" cy="49428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28205">
                  <a:extLst>
                    <a:ext uri="{9D8B030D-6E8A-4147-A177-3AD203B41FA5}">
                      <a16:colId xmlns:a16="http://schemas.microsoft.com/office/drawing/2014/main" val="3642854780"/>
                    </a:ext>
                  </a:extLst>
                </a:gridCol>
                <a:gridCol w="1319002">
                  <a:extLst>
                    <a:ext uri="{9D8B030D-6E8A-4147-A177-3AD203B41FA5}">
                      <a16:colId xmlns:a16="http://schemas.microsoft.com/office/drawing/2014/main" val="3831486465"/>
                    </a:ext>
                  </a:extLst>
                </a:gridCol>
                <a:gridCol w="2495574">
                  <a:extLst>
                    <a:ext uri="{9D8B030D-6E8A-4147-A177-3AD203B41FA5}">
                      <a16:colId xmlns:a16="http://schemas.microsoft.com/office/drawing/2014/main" val="1462252188"/>
                    </a:ext>
                  </a:extLst>
                </a:gridCol>
                <a:gridCol w="1715526">
                  <a:extLst>
                    <a:ext uri="{9D8B030D-6E8A-4147-A177-3AD203B41FA5}">
                      <a16:colId xmlns:a16="http://schemas.microsoft.com/office/drawing/2014/main" val="1121131463"/>
                    </a:ext>
                  </a:extLst>
                </a:gridCol>
                <a:gridCol w="1485693">
                  <a:extLst>
                    <a:ext uri="{9D8B030D-6E8A-4147-A177-3AD203B41FA5}">
                      <a16:colId xmlns:a16="http://schemas.microsoft.com/office/drawing/2014/main" val="367009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Constats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Résultats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Préconisation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Apports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Limites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-285750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Mal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structuré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et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peu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ergonomique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.</a:t>
                      </a:r>
                    </a:p>
                    <a:p>
                      <a:pPr marL="228600" indent="-285750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</a:rPr>
                        <a:t>Slides </a:t>
                      </a:r>
                      <a:r>
                        <a:rPr lang="en-US" sz="1400" b="1" kern="1200" dirty="0" err="1">
                          <a:solidFill>
                            <a:srgbClr val="000000"/>
                          </a:solidFill>
                        </a:rPr>
                        <a:t>dynamiques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</a:rPr>
                        <a:t> :  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trop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rapide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.</a:t>
                      </a:r>
                    </a:p>
                    <a:p>
                      <a:pPr marL="228600" indent="-285750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Icones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des </a:t>
                      </a:r>
                      <a:r>
                        <a:rPr lang="en-US" sz="1400" b="1" kern="1200" dirty="0" err="1">
                          <a:solidFill>
                            <a:srgbClr val="000000"/>
                          </a:solidFill>
                        </a:rPr>
                        <a:t>réseaux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rgbClr val="000000"/>
                          </a:solidFill>
                        </a:rPr>
                        <a:t>sociaux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sans liens</a:t>
                      </a:r>
                    </a:p>
                    <a:p>
                      <a:pPr marL="228600" indent="-285750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b="1" kern="1200" dirty="0" err="1">
                          <a:solidFill>
                            <a:srgbClr val="000000"/>
                          </a:solidFill>
                        </a:rPr>
                        <a:t>Vidéo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 : « Aperçu de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nos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services sur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mesure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 » non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pertinente</a:t>
                      </a:r>
                      <a:endParaRPr lang="en-US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228600" indent="-285750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Blog :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Aucun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</a:rPr>
                        <a:t>article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publié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. </a:t>
                      </a:r>
                    </a:p>
                    <a:p>
                      <a:pPr marL="228600" indent="-285750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Absence d’un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formulaire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de 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</a:rPr>
                        <a:t>contact</a:t>
                      </a:r>
                    </a:p>
                    <a:p>
                      <a:pPr marL="228600" indent="-285750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« Chiffres et audio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conférence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 » : 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</a:rPr>
                        <a:t>sans </a:t>
                      </a:r>
                      <a:r>
                        <a:rPr lang="en-US" sz="1400" b="1" kern="1200" dirty="0" err="1">
                          <a:solidFill>
                            <a:srgbClr val="000000"/>
                          </a:solidFill>
                        </a:rPr>
                        <a:t>cohérence</a:t>
                      </a:r>
                      <a:endParaRPr lang="en-US" sz="1400" b="1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228600" indent="-285750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Texte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en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</a:rPr>
                        <a:t>Ipsum lorem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effectLst/>
                        </a:rPr>
                        <a:t>Résultats</a:t>
                      </a: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</a:rPr>
                        <a:t> : Mise à jour du site pas ou très peu productif. </a:t>
                      </a:r>
                      <a:endParaRPr lang="fr-FR" sz="1400" dirty="0">
                        <a:effectLst/>
                      </a:endParaRPr>
                    </a:p>
                    <a:p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400" dirty="0"/>
                        <a:t>Front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Etablir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une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charte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graphique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, 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Adapter les logos,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Rechercher les images à jour et libres de droit. 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Créer les liens sur les réseaux sociaux pour les collaborateurs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Réaliser des articles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Etablir un formulaire préétabli </a:t>
                      </a:r>
                    </a:p>
                    <a:p>
                      <a:endParaRPr lang="fr-FR" sz="14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400" dirty="0"/>
                        <a:t>Back: 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Utiliser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Semrush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Créer des data studio et 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Effectuer la programmation quotidiennement voire hebdomadairement.</a:t>
                      </a:r>
                      <a:endParaRPr lang="fr-FR" sz="1400" dirty="0"/>
                    </a:p>
                    <a:p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Design et contenu : 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Meilleure fluidité,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Permet au futur consommateur de s’identifier à la marque plus facilement et de le fidéliser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Les outils : 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suivi supplémentaire sur l’impact du site internet. 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Back office : extensions</a:t>
                      </a:r>
                    </a:p>
                    <a:p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Meilleure fluidité,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 budget, 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 temps, 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les ressources en interne compétente. 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Les outils nécessaires sont souvent premium.</a:t>
                      </a:r>
                    </a:p>
                    <a:p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20777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AC4D4B9-6117-425A-9B9B-3B4157948236}"/>
              </a:ext>
            </a:extLst>
          </p:cNvPr>
          <p:cNvSpPr txBox="1">
            <a:spLocks/>
          </p:cNvSpPr>
          <p:nvPr/>
        </p:nvSpPr>
        <p:spPr>
          <a:xfrm>
            <a:off x="228599" y="-145656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Mission n°1 : Audit du site de Capital Expertise Comptable (CEC) </a:t>
            </a:r>
          </a:p>
        </p:txBody>
      </p:sp>
      <p:pic>
        <p:nvPicPr>
          <p:cNvPr id="9" name="Image 8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8A12F04B-A736-4F23-BFFC-C6F544FEE7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8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573172">
            <a:off x="7466954" y="3628894"/>
            <a:ext cx="2091859" cy="17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0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34"/>
          <p:cNvSpPr txBox="1">
            <a:spLocks noGrp="1"/>
          </p:cNvSpPr>
          <p:nvPr>
            <p:ph type="title"/>
          </p:nvPr>
        </p:nvSpPr>
        <p:spPr>
          <a:xfrm>
            <a:off x="1791450" y="2285663"/>
            <a:ext cx="5796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Résumé</a:t>
            </a:r>
            <a:endParaRPr sz="6000" dirty="0"/>
          </a:p>
        </p:txBody>
      </p:sp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cxnSp>
        <p:nvCxnSpPr>
          <p:cNvPr id="1570" name="Google Shape;1570;p34"/>
          <p:cNvCxnSpPr/>
          <p:nvPr/>
        </p:nvCxnSpPr>
        <p:spPr>
          <a:xfrm rot="10800000" flipH="1">
            <a:off x="3891900" y="3059238"/>
            <a:ext cx="253200" cy="14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71" name="Google Shape;1571;p34"/>
          <p:cNvSpPr/>
          <p:nvPr/>
        </p:nvSpPr>
        <p:spPr>
          <a:xfrm>
            <a:off x="3906362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34"/>
          <p:cNvSpPr/>
          <p:nvPr/>
        </p:nvSpPr>
        <p:spPr>
          <a:xfrm rot="-317296">
            <a:off x="5436074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1560467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873413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264444" y="3370761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565300" y="329051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34"/>
          <p:cNvSpPr/>
          <p:nvPr/>
        </p:nvSpPr>
        <p:spPr>
          <a:xfrm>
            <a:off x="7163087" y="218267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4"/>
          <p:cNvSpPr/>
          <p:nvPr/>
        </p:nvSpPr>
        <p:spPr>
          <a:xfrm>
            <a:off x="2990076" y="2111823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04450" y="3518213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4"/>
          <p:cNvSpPr/>
          <p:nvPr/>
        </p:nvSpPr>
        <p:spPr>
          <a:xfrm>
            <a:off x="2169750" y="1957343"/>
            <a:ext cx="113251" cy="165284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4"/>
          <p:cNvSpPr/>
          <p:nvPr/>
        </p:nvSpPr>
        <p:spPr>
          <a:xfrm>
            <a:off x="2389482" y="1957348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4"/>
          <p:cNvSpPr/>
          <p:nvPr/>
        </p:nvSpPr>
        <p:spPr>
          <a:xfrm>
            <a:off x="2284262" y="171572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636098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19926" y="3350661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6974250" y="382316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4"/>
          <p:cNvSpPr/>
          <p:nvPr/>
        </p:nvSpPr>
        <p:spPr>
          <a:xfrm>
            <a:off x="6248700" y="25498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4" name="Google Shape;1594;p34"/>
          <p:cNvCxnSpPr/>
          <p:nvPr/>
        </p:nvCxnSpPr>
        <p:spPr>
          <a:xfrm>
            <a:off x="6889050" y="3288163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5" name="Google Shape;1595;p34"/>
          <p:cNvSpPr/>
          <p:nvPr/>
        </p:nvSpPr>
        <p:spPr>
          <a:xfrm>
            <a:off x="7128150" y="32500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34"/>
          <p:cNvSpPr/>
          <p:nvPr/>
        </p:nvSpPr>
        <p:spPr>
          <a:xfrm>
            <a:off x="4099200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7" name="Google Shape;1597;p34"/>
          <p:cNvCxnSpPr/>
          <p:nvPr/>
        </p:nvCxnSpPr>
        <p:spPr>
          <a:xfrm>
            <a:off x="2389475" y="305923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8" name="Google Shape;1598;p34"/>
          <p:cNvSpPr/>
          <p:nvPr/>
        </p:nvSpPr>
        <p:spPr>
          <a:xfrm>
            <a:off x="2628575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9" name="Google Shape;1599;p34"/>
          <p:cNvCxnSpPr/>
          <p:nvPr/>
        </p:nvCxnSpPr>
        <p:spPr>
          <a:xfrm rot="5400000">
            <a:off x="1394850" y="2706563"/>
            <a:ext cx="79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0" name="Google Shape;1600;p34"/>
          <p:cNvSpPr/>
          <p:nvPr/>
        </p:nvSpPr>
        <p:spPr>
          <a:xfrm rot="5400000">
            <a:off x="1753350" y="26684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1" name="Google Shape;1601;p34"/>
          <p:cNvCxnSpPr>
            <a:endCxn id="1596" idx="5"/>
          </p:cNvCxnSpPr>
          <p:nvPr/>
        </p:nvCxnSpPr>
        <p:spPr>
          <a:xfrm rot="10800000">
            <a:off x="4164241" y="3086178"/>
            <a:ext cx="200100" cy="11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2" name="Google Shape;1602;p34"/>
          <p:cNvCxnSpPr>
            <a:endCxn id="1593" idx="7"/>
          </p:cNvCxnSpPr>
          <p:nvPr/>
        </p:nvCxnSpPr>
        <p:spPr>
          <a:xfrm flipH="1">
            <a:off x="6313741" y="2416397"/>
            <a:ext cx="224700" cy="14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3" name="Google Shape;1603;p34"/>
          <p:cNvCxnSpPr>
            <a:endCxn id="1593" idx="0"/>
          </p:cNvCxnSpPr>
          <p:nvPr/>
        </p:nvCxnSpPr>
        <p:spPr>
          <a:xfrm>
            <a:off x="6074100" y="2416638"/>
            <a:ext cx="212700" cy="13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4" name="Google Shape;1604;p34"/>
          <p:cNvCxnSpPr/>
          <p:nvPr/>
        </p:nvCxnSpPr>
        <p:spPr>
          <a:xfrm>
            <a:off x="3944450" y="234338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5" name="Google Shape;1605;p34"/>
          <p:cNvSpPr/>
          <p:nvPr/>
        </p:nvSpPr>
        <p:spPr>
          <a:xfrm>
            <a:off x="4183550" y="230528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96AC14-F28F-41ED-83B7-60DCEDD24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99621"/>
            <a:ext cx="3377742" cy="33936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100" dirty="0">
                <a:effectLst/>
                <a:latin typeface="+mj-lt"/>
                <a:ea typeface="Times New Roman" panose="02020603050405020304" pitchFamily="18" charset="0"/>
              </a:rPr>
              <a:t>CEC : </a:t>
            </a:r>
            <a:r>
              <a:rPr lang="fr-FR" sz="1100" dirty="0">
                <a:effectLst/>
                <a:latin typeface="+mj-lt"/>
                <a:ea typeface="Times New Roman" panose="02020603050405020304" pitchFamily="18" charset="0"/>
                <a:hlinkClick r:id="rId2"/>
              </a:rPr>
              <a:t>https://datastudio.google.com/s/h6xiOPDhd84</a:t>
            </a:r>
            <a:endParaRPr lang="fr-FR" sz="11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0BD860A-260D-4BE3-9E26-1F919B5A24E4}"/>
              </a:ext>
            </a:extLst>
          </p:cNvPr>
          <p:cNvSpPr txBox="1">
            <a:spLocks/>
          </p:cNvSpPr>
          <p:nvPr/>
        </p:nvSpPr>
        <p:spPr>
          <a:xfrm>
            <a:off x="228599" y="0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DATA STUDIO CEC &amp; TF 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E284595-6B7A-4DBA-83FC-C86042F28AB3}"/>
              </a:ext>
            </a:extLst>
          </p:cNvPr>
          <p:cNvSpPr txBox="1">
            <a:spLocks/>
          </p:cNvSpPr>
          <p:nvPr/>
        </p:nvSpPr>
        <p:spPr>
          <a:xfrm>
            <a:off x="628650" y="3848315"/>
            <a:ext cx="7886700" cy="955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Conclusion 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résultats très serrés,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la plupart des utilisateurs qui viennent visiter le site internet, le trouve via une recherche google. Ainsi, l’importance d’un bon référencement prend tout son sens. 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EA0C533-1452-489A-9F5E-CEE1A962E350}"/>
              </a:ext>
            </a:extLst>
          </p:cNvPr>
          <p:cNvSpPr txBox="1">
            <a:spLocks/>
          </p:cNvSpPr>
          <p:nvPr/>
        </p:nvSpPr>
        <p:spPr>
          <a:xfrm>
            <a:off x="4958498" y="499620"/>
            <a:ext cx="3756385" cy="339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100" dirty="0">
                <a:latin typeface="+mj-lt"/>
                <a:ea typeface="Times New Roman" panose="02020603050405020304" pitchFamily="18" charset="0"/>
              </a:rPr>
              <a:t>TF : </a:t>
            </a:r>
            <a:r>
              <a:rPr lang="fr-FR" sz="1100" dirty="0">
                <a:latin typeface="+mj-lt"/>
                <a:ea typeface="Times New Roman" panose="02020603050405020304" pitchFamily="18" charset="0"/>
                <a:hlinkClick r:id="rId3"/>
              </a:rPr>
              <a:t>https://datastudio.google.com/s/v_QiGANRTkA</a:t>
            </a:r>
            <a:endParaRPr lang="fr-FR" sz="1100" dirty="0">
              <a:latin typeface="+mj-lt"/>
              <a:ea typeface="Times New Roman" panose="02020603050405020304" pitchFamily="18" charset="0"/>
            </a:endParaRPr>
          </a:p>
        </p:txBody>
      </p:sp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E5C63032-670E-4C8F-9996-F45D77844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650064"/>
              </p:ext>
            </p:extLst>
          </p:nvPr>
        </p:nvGraphicFramePr>
        <p:xfrm>
          <a:off x="214310" y="1305849"/>
          <a:ext cx="8686802" cy="24079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343401">
                  <a:extLst>
                    <a:ext uri="{9D8B030D-6E8A-4147-A177-3AD203B41FA5}">
                      <a16:colId xmlns:a16="http://schemas.microsoft.com/office/drawing/2014/main" val="2912045744"/>
                    </a:ext>
                  </a:extLst>
                </a:gridCol>
                <a:gridCol w="4343401">
                  <a:extLst>
                    <a:ext uri="{9D8B030D-6E8A-4147-A177-3AD203B41FA5}">
                      <a16:colId xmlns:a16="http://schemas.microsoft.com/office/drawing/2014/main" val="201783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Services proposées </a:t>
                      </a:r>
                      <a:endParaRPr lang="fr-FR" sz="14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Durée du client sur une page : intérêt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Création offre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Loi de l’offre et la demande. </a:t>
                      </a:r>
                      <a:endParaRPr lang="fr-FR" sz="14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656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Impact référencement </a:t>
                      </a:r>
                      <a:endParaRPr lang="fr-FR" sz="14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Graphiques créés : quel moyen les utilisateurs arrivent sur notre site internet ?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%SEO Google </a:t>
                      </a:r>
                      <a:endParaRPr lang="fr-FR" sz="14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692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Trafic</a:t>
                      </a:r>
                      <a:endParaRPr lang="fr-FR" sz="14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sym typeface="Wingdings" panose="05000000000000000000" pitchFamily="2" charset="2"/>
                        </a:rPr>
                        <a:t>SEO = </a:t>
                      </a:r>
                      <a:r>
                        <a:rPr lang="fr-FR" sz="1400" kern="1200" dirty="0" err="1">
                          <a:solidFill>
                            <a:srgbClr val="000000"/>
                          </a:solidFill>
                          <a:sym typeface="Wingdings" panose="05000000000000000000" pitchFamily="2" charset="2"/>
                        </a:rPr>
                        <a:t>traffic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sym typeface="Wingdings" panose="05000000000000000000" pitchFamily="2" charset="2"/>
                        </a:rPr>
                        <a:t> des sites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Trafic du site en recherche direct (personnes qui connaissent déjà le site internet et qui ont directement saisi l’adresse du site internet).</a:t>
                      </a:r>
                      <a:endParaRPr lang="fr-FR" sz="14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517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64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BACEAF6-CC85-4DB0-B926-30291E871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013459"/>
              </p:ext>
            </p:extLst>
          </p:nvPr>
        </p:nvGraphicFramePr>
        <p:xfrm>
          <a:off x="0" y="536533"/>
          <a:ext cx="9144000" cy="37160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05119">
                  <a:extLst>
                    <a:ext uri="{9D8B030D-6E8A-4147-A177-3AD203B41FA5}">
                      <a16:colId xmlns:a16="http://schemas.microsoft.com/office/drawing/2014/main" val="3642854780"/>
                    </a:ext>
                  </a:extLst>
                </a:gridCol>
                <a:gridCol w="2262472">
                  <a:extLst>
                    <a:ext uri="{9D8B030D-6E8A-4147-A177-3AD203B41FA5}">
                      <a16:colId xmlns:a16="http://schemas.microsoft.com/office/drawing/2014/main" val="3831486465"/>
                    </a:ext>
                  </a:extLst>
                </a:gridCol>
                <a:gridCol w="2175190">
                  <a:extLst>
                    <a:ext uri="{9D8B030D-6E8A-4147-A177-3AD203B41FA5}">
                      <a16:colId xmlns:a16="http://schemas.microsoft.com/office/drawing/2014/main" val="1462252188"/>
                    </a:ext>
                  </a:extLst>
                </a:gridCol>
                <a:gridCol w="1715526">
                  <a:extLst>
                    <a:ext uri="{9D8B030D-6E8A-4147-A177-3AD203B41FA5}">
                      <a16:colId xmlns:a16="http://schemas.microsoft.com/office/drawing/2014/main" val="1121131463"/>
                    </a:ext>
                  </a:extLst>
                </a:gridCol>
                <a:gridCol w="1485693">
                  <a:extLst>
                    <a:ext uri="{9D8B030D-6E8A-4147-A177-3AD203B41FA5}">
                      <a16:colId xmlns:a16="http://schemas.microsoft.com/office/drawing/2014/main" val="367009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Constats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Résultats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Préconisation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Apports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Limites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-285750" algn="just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1er challenge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: Mission accomplie avec succès par la consultante.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Une arborescence : 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claire, 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simple et 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correspondant à ce que l’entreprise cherchait.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Aucune préconisation est à prévoir, le webmaster en charge est en manque de contenu pour remplir les rubriques 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S’assurer du meilleur confort pour l’internaute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Naviguer sur le site plus facilement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Être plus intuitif et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Regrouper toutes les rubriques nécessaires pour le futur client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Coûts financiers : 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Employer un rédacteur web spécialisé ou 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Calibri" panose="020F0502020204030204" pitchFamily="34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Faire appel à des plateformes spécialisés. 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20777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AC4D4B9-6117-425A-9B9B-3B4157948236}"/>
              </a:ext>
            </a:extLst>
          </p:cNvPr>
          <p:cNvSpPr txBox="1">
            <a:spLocks/>
          </p:cNvSpPr>
          <p:nvPr/>
        </p:nvSpPr>
        <p:spPr>
          <a:xfrm>
            <a:off x="228599" y="0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1600" b="1" dirty="0">
                <a:solidFill>
                  <a:srgbClr val="9CC2E5"/>
                </a:solidFill>
                <a:cs typeface="Times New Roman" panose="02020603050405020304" pitchFamily="18" charset="0"/>
              </a:rPr>
              <a:t>Mission n°2 : L’arborescence du site </a:t>
            </a: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 Résultats &amp; Préconisation</a:t>
            </a:r>
          </a:p>
        </p:txBody>
      </p:sp>
      <p:pic>
        <p:nvPicPr>
          <p:cNvPr id="5" name="Image 4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45BC3A8D-E3D7-44CC-BF6C-5D826BC41C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573172">
            <a:off x="7466954" y="3628894"/>
            <a:ext cx="2091859" cy="17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BACEAF6-CC85-4DB0-B926-30291E871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446431"/>
              </p:ext>
            </p:extLst>
          </p:nvPr>
        </p:nvGraphicFramePr>
        <p:xfrm>
          <a:off x="0" y="439429"/>
          <a:ext cx="9144000" cy="4729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93810">
                  <a:extLst>
                    <a:ext uri="{9D8B030D-6E8A-4147-A177-3AD203B41FA5}">
                      <a16:colId xmlns:a16="http://schemas.microsoft.com/office/drawing/2014/main" val="3642854780"/>
                    </a:ext>
                  </a:extLst>
                </a:gridCol>
                <a:gridCol w="1173781">
                  <a:extLst>
                    <a:ext uri="{9D8B030D-6E8A-4147-A177-3AD203B41FA5}">
                      <a16:colId xmlns:a16="http://schemas.microsoft.com/office/drawing/2014/main" val="3831486465"/>
                    </a:ext>
                  </a:extLst>
                </a:gridCol>
                <a:gridCol w="2175190">
                  <a:extLst>
                    <a:ext uri="{9D8B030D-6E8A-4147-A177-3AD203B41FA5}">
                      <a16:colId xmlns:a16="http://schemas.microsoft.com/office/drawing/2014/main" val="1462252188"/>
                    </a:ext>
                  </a:extLst>
                </a:gridCol>
                <a:gridCol w="1715526">
                  <a:extLst>
                    <a:ext uri="{9D8B030D-6E8A-4147-A177-3AD203B41FA5}">
                      <a16:colId xmlns:a16="http://schemas.microsoft.com/office/drawing/2014/main" val="1121131463"/>
                    </a:ext>
                  </a:extLst>
                </a:gridCol>
                <a:gridCol w="1485693">
                  <a:extLst>
                    <a:ext uri="{9D8B030D-6E8A-4147-A177-3AD203B41FA5}">
                      <a16:colId xmlns:a16="http://schemas.microsoft.com/office/drawing/2014/main" val="367009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Constats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Résultats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Préconisation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Apports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Limites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-285750" algn="just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Objectifs : </a:t>
                      </a:r>
                    </a:p>
                    <a:p>
                      <a:pPr marL="285750" indent="-285750" algn="just" defTabSz="914400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Informer sur le contenu d’une page </a:t>
                      </a:r>
                    </a:p>
                    <a:p>
                      <a:pPr marL="285750" indent="-285750" algn="just" defTabSz="914400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Signaler les titres (H1) et sous-titre (H2, H3, …) </a:t>
                      </a:r>
                    </a:p>
                    <a:p>
                      <a:pPr marL="285750" indent="-285750" algn="just" defTabSz="914400">
                        <a:spcBef>
                          <a:spcPts val="0"/>
                        </a:spcBef>
                        <a:buFontTx/>
                        <a:buChar char="-"/>
                      </a:pP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285750" indent="-285750" algn="just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b="1" kern="1200" dirty="0">
                          <a:solidFill>
                            <a:srgbClr val="000000"/>
                          </a:solidFill>
                          <a:effectLst/>
                        </a:rPr>
                        <a:t>Les démarches effectuées :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Afficher le code source (F12) pour chacune des pages du site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Trouver le nombre de mot associé à la « méta description »,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Réaliser des copier-coller dans un documents Word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Afficher le nombre de mots présentés.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marL="0" indent="0" algn="just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Aucun mais reste nécessaire au référencement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Times New Roman" panose="02020603050405020304" pitchFamily="18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Revoi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r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pour chacune des pages web afin qu’elle soit plus pertinente (md)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715"/>
                        </a:spcBef>
                        <a:buFont typeface="Times New Roman" panose="02020603050405020304" pitchFamily="18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Préciser les titres afin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d’engendrer un meilleur retour sur le site.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Fluidité de lecture des internautes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Indique à Google le sujet du contenu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Renforce le référencement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Meilleur retour sur le site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Permet une précision des pages et de leurs contenues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Donner envie à l’internaute de cliquer sur le lien 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dirty="0"/>
                        <a:t>Emploie de personne spécialisé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dirty="0"/>
                        <a:t>Technique (ex: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quota de mots)</a:t>
                      </a:r>
                      <a:endParaRPr lang="fr-FR" sz="1400" dirty="0"/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dirty="0"/>
                        <a:t>Coût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dirty="0"/>
                        <a:t>Structure et contenu établis 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20777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AC4D4B9-6117-425A-9B9B-3B4157948236}"/>
              </a:ext>
            </a:extLst>
          </p:cNvPr>
          <p:cNvSpPr txBox="1">
            <a:spLocks/>
          </p:cNvSpPr>
          <p:nvPr/>
        </p:nvSpPr>
        <p:spPr>
          <a:xfrm>
            <a:off x="228599" y="0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Mission n°3 : Meta description, Titre H1, H2, H3 …</a:t>
            </a:r>
          </a:p>
        </p:txBody>
      </p:sp>
      <p:pic>
        <p:nvPicPr>
          <p:cNvPr id="5" name="Image 4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7AFD6C6F-0F87-4554-81B2-A8BBBDC602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573172">
            <a:off x="7466954" y="3628894"/>
            <a:ext cx="2091859" cy="17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3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BACEAF6-CC85-4DB0-B926-30291E871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9954080"/>
              </p:ext>
            </p:extLst>
          </p:nvPr>
        </p:nvGraphicFramePr>
        <p:xfrm>
          <a:off x="0" y="245221"/>
          <a:ext cx="9144000" cy="49428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593810">
                  <a:extLst>
                    <a:ext uri="{9D8B030D-6E8A-4147-A177-3AD203B41FA5}">
                      <a16:colId xmlns:a16="http://schemas.microsoft.com/office/drawing/2014/main" val="3642854780"/>
                    </a:ext>
                  </a:extLst>
                </a:gridCol>
                <a:gridCol w="1525036">
                  <a:extLst>
                    <a:ext uri="{9D8B030D-6E8A-4147-A177-3AD203B41FA5}">
                      <a16:colId xmlns:a16="http://schemas.microsoft.com/office/drawing/2014/main" val="3831486465"/>
                    </a:ext>
                  </a:extLst>
                </a:gridCol>
                <a:gridCol w="1229989">
                  <a:extLst>
                    <a:ext uri="{9D8B030D-6E8A-4147-A177-3AD203B41FA5}">
                      <a16:colId xmlns:a16="http://schemas.microsoft.com/office/drawing/2014/main" val="1462252188"/>
                    </a:ext>
                  </a:extLst>
                </a:gridCol>
                <a:gridCol w="2309472">
                  <a:extLst>
                    <a:ext uri="{9D8B030D-6E8A-4147-A177-3AD203B41FA5}">
                      <a16:colId xmlns:a16="http://schemas.microsoft.com/office/drawing/2014/main" val="1121131463"/>
                    </a:ext>
                  </a:extLst>
                </a:gridCol>
                <a:gridCol w="1485693">
                  <a:extLst>
                    <a:ext uri="{9D8B030D-6E8A-4147-A177-3AD203B41FA5}">
                      <a16:colId xmlns:a16="http://schemas.microsoft.com/office/drawing/2014/main" val="367009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Constats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Résultats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Préconisation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Apports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Limites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Bef>
                          <a:spcPts val="715"/>
                        </a:spcBef>
                        <a:buFont typeface="Times New Roman" panose="02020603050405020304" pitchFamily="18" charset="0"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Rentrer pour chaque concurrent, leur url dans la barre « adresse du site à analyser ». 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Bef>
                          <a:spcPts val="715"/>
                        </a:spcBef>
                        <a:buFont typeface="Times New Roman" panose="02020603050405020304" pitchFamily="18" charset="0"/>
                        <a:buChar char="-"/>
                      </a:pPr>
                      <a:r>
                        <a:rPr lang="fr-FR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Trouvers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les 10 premières expressions « étude des concurrents » - annexe 3). </a:t>
                      </a:r>
                    </a:p>
                    <a:p>
                      <a:pPr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b="1" kern="1200" dirty="0">
                          <a:solidFill>
                            <a:srgbClr val="000000"/>
                          </a:solidFill>
                        </a:rPr>
                        <a:t>L’expressions de recherche 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: Mots-clés saisit sur Google et qui sont référencés pour ce site.</a:t>
                      </a:r>
                    </a:p>
                    <a:p>
                      <a:pPr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b="1" kern="1200" dirty="0">
                          <a:solidFill>
                            <a:srgbClr val="000000"/>
                          </a:solidFill>
                        </a:rPr>
                        <a:t>Pages positionnées 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: Nombre de pages indexées par Google, celles qui sont donc visibles.</a:t>
                      </a:r>
                    </a:p>
                    <a:p>
                      <a:pPr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b="1" kern="1200" dirty="0">
                          <a:solidFill>
                            <a:srgbClr val="000000"/>
                          </a:solidFill>
                        </a:rPr>
                        <a:t>Trafic SEO 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: Nombre de visite par mois sur le site internet.</a:t>
                      </a:r>
                    </a:p>
                    <a:p>
                      <a:pPr algn="just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Annexe 4 - Nom des concurrents 32 sites</a:t>
                      </a: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Pas complet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Outils :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Présence des sites sur le web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Positionnement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Edite une liste de mot clés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Etudie leur pertinence.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Permet d’analyser de fond en comble les sites.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b="0" kern="1200" dirty="0">
                          <a:solidFill>
                            <a:srgbClr val="000000"/>
                          </a:solidFill>
                          <a:effectLst/>
                        </a:rPr>
                        <a:t>L’analyse SEO permet d’établir :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fr-FR" sz="1400" b="0" kern="1200" dirty="0">
                          <a:solidFill>
                            <a:srgbClr val="000000"/>
                          </a:solidFill>
                          <a:effectLst/>
                        </a:rPr>
                        <a:t>le type de mots clés à utiliser afin d’être mieux positionner.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fr-FR" sz="1400" b="0" kern="1200" dirty="0">
                          <a:solidFill>
                            <a:srgbClr val="000000"/>
                          </a:solidFill>
                          <a:effectLst/>
                        </a:rPr>
                        <a:t>les mots clés les plus pertinents.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fr-FR" sz="1400" b="0" kern="1200" dirty="0">
                          <a:solidFill>
                            <a:srgbClr val="000000"/>
                          </a:solidFill>
                          <a:effectLst/>
                        </a:rPr>
                        <a:t>Le nombre à utiliser afin d’apporter une unité de valeur, de quantité</a:t>
                      </a:r>
                      <a:endParaRPr lang="fr-FR" sz="1400" b="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Coûts financiers : 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Rédacteur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Premium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b="0" kern="1200" dirty="0">
                          <a:solidFill>
                            <a:srgbClr val="000000"/>
                          </a:solidFill>
                          <a:effectLst/>
                        </a:rPr>
                        <a:t>Le temps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Ø"/>
                      </a:pPr>
                      <a:endParaRPr lang="fr-FR" sz="1400" b="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b="0" kern="1200" dirty="0">
                          <a:solidFill>
                            <a:srgbClr val="000000"/>
                          </a:solidFill>
                          <a:effectLst/>
                        </a:rPr>
                        <a:t>Travail de longue durée (Premium)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20777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AC4D4B9-6117-425A-9B9B-3B4157948236}"/>
              </a:ext>
            </a:extLst>
          </p:cNvPr>
          <p:cNvSpPr txBox="1">
            <a:spLocks/>
          </p:cNvSpPr>
          <p:nvPr/>
        </p:nvSpPr>
        <p:spPr>
          <a:xfrm>
            <a:off x="228599" y="-153748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Mission n°4 : Le référencement par concurrent – YOODA INDIGHT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54E636-D9E9-405A-91BC-45B2ED940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851" y="907895"/>
            <a:ext cx="2497236" cy="3596200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A670D43-F8D4-4172-ABC1-456A71C4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7895"/>
            <a:ext cx="5345260" cy="19146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93FBB5-FC13-48AB-BFC7-BA81030772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795"/>
          <a:stretch/>
        </p:blipFill>
        <p:spPr>
          <a:xfrm>
            <a:off x="25221" y="2699419"/>
            <a:ext cx="5345260" cy="6266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2D6842-79D3-41C0-8949-AAFDF6F95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8164" y1="34359" x2="68164" y2="34359"/>
                        <a14:foregroundMark x1="14258" y1="63932" x2="14258" y2="63932"/>
                        <a14:foregroundMark x1="22656" y1="64957" x2="22656" y2="64957"/>
                        <a14:foregroundMark x1="32617" y1="65983" x2="32617" y2="65983"/>
                        <a14:foregroundMark x1="50391" y1="63419" x2="50391" y2="63419"/>
                        <a14:foregroundMark x1="61719" y1="70940" x2="61719" y2="70940"/>
                        <a14:foregroundMark x1="75000" y1="64957" x2="75000" y2="64957"/>
                        <a14:foregroundMark x1="80957" y1="63932" x2="80957" y2="63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50634">
            <a:off x="6800630" y="-70671"/>
            <a:ext cx="1482101" cy="846708"/>
          </a:xfrm>
          <a:prstGeom prst="rect">
            <a:avLst/>
          </a:prstGeom>
        </p:spPr>
      </p:pic>
      <p:pic>
        <p:nvPicPr>
          <p:cNvPr id="10" name="Image 9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B6AADCA1-FF87-4494-BB16-C9014A4FDD3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8000"/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0573172">
            <a:off x="7466954" y="3628894"/>
            <a:ext cx="2091859" cy="17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3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BACEAF6-CC85-4DB0-B926-30291E871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744360"/>
              </p:ext>
            </p:extLst>
          </p:nvPr>
        </p:nvGraphicFramePr>
        <p:xfrm>
          <a:off x="0" y="439429"/>
          <a:ext cx="9144000" cy="45161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93810">
                  <a:extLst>
                    <a:ext uri="{9D8B030D-6E8A-4147-A177-3AD203B41FA5}">
                      <a16:colId xmlns:a16="http://schemas.microsoft.com/office/drawing/2014/main" val="3642854780"/>
                    </a:ext>
                  </a:extLst>
                </a:gridCol>
                <a:gridCol w="1525036">
                  <a:extLst>
                    <a:ext uri="{9D8B030D-6E8A-4147-A177-3AD203B41FA5}">
                      <a16:colId xmlns:a16="http://schemas.microsoft.com/office/drawing/2014/main" val="3831486465"/>
                    </a:ext>
                  </a:extLst>
                </a:gridCol>
                <a:gridCol w="2281954">
                  <a:extLst>
                    <a:ext uri="{9D8B030D-6E8A-4147-A177-3AD203B41FA5}">
                      <a16:colId xmlns:a16="http://schemas.microsoft.com/office/drawing/2014/main" val="1462252188"/>
                    </a:ext>
                  </a:extLst>
                </a:gridCol>
                <a:gridCol w="1257507">
                  <a:extLst>
                    <a:ext uri="{9D8B030D-6E8A-4147-A177-3AD203B41FA5}">
                      <a16:colId xmlns:a16="http://schemas.microsoft.com/office/drawing/2014/main" val="1121131463"/>
                    </a:ext>
                  </a:extLst>
                </a:gridCol>
                <a:gridCol w="1485693">
                  <a:extLst>
                    <a:ext uri="{9D8B030D-6E8A-4147-A177-3AD203B41FA5}">
                      <a16:colId xmlns:a16="http://schemas.microsoft.com/office/drawing/2014/main" val="367009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Constats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Résultats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Préconisation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Apports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Limites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Effectuer une liste de recherche de mots clés. 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Objectif :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atteindre plus facilement le site internet.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Action : Répertorier les données recherchées (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mot principal, volume de recherche mensuel, difficulté SEO, difficulté payant, coût par clic).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Articles 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Bef>
                          <a:spcPts val="715"/>
                        </a:spcBef>
                        <a:buFont typeface="Times New Roman" panose="02020603050405020304" pitchFamily="18" charset="0"/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Articles créés : « Les obligations comptables des intermittents du spectacle »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sym typeface="Wingdings" panose="05000000000000000000" pitchFamily="2" charset="2"/>
                        </a:rPr>
                        <a:t> peu concluant</a:t>
                      </a:r>
                    </a:p>
                    <a:p>
                      <a:pPr marL="19050" indent="-19050" algn="just">
                        <a:spcBef>
                          <a:spcPts val="0"/>
                        </a:spcBef>
                        <a:buFontTx/>
                        <a:buChar char="-"/>
                      </a:pPr>
                      <a:endParaRPr lang="fr-FR" sz="1400" kern="1200" dirty="0">
                        <a:solidFill>
                          <a:srgbClr val="000000"/>
                        </a:solidFill>
                        <a:sym typeface="Wingdings" panose="05000000000000000000" pitchFamily="2" charset="2"/>
                      </a:endParaRPr>
                    </a:p>
                    <a:p>
                      <a:pPr marL="19050" indent="-19050" algn="just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Durée : 1 mois environ</a:t>
                      </a: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Utiliser des mots clés pour la construction de nos articles 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Prendre les plus pertinents en fonction de l’activité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Établir plus d’articles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Faire appel à un professionnel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Utilisation d’Outils permettant d’aider à rédiger &amp; de tester l’efficacité, la lisibilité et le niveau de difficulté des textes: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«  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hlinkClick r:id="rId2"/>
                        </a:rPr>
                        <a:t>Test de lisibilité Flesch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 » - score : 50 et 89.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FR" sz="1400" u="sng" kern="1200" dirty="0">
                          <a:solidFill>
                            <a:srgbClr val="000000"/>
                          </a:solidFill>
                          <a:hlinkClick r:id="rId3"/>
                        </a:rPr>
                        <a:t>https://www.scolarius.com/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 - gratuit 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FR" sz="1400" u="sng" kern="1200" dirty="0">
                          <a:solidFill>
                            <a:srgbClr val="0563C1"/>
                          </a:solidFill>
                          <a:effectLst/>
                          <a:hlinkClick r:id="rId4"/>
                        </a:rPr>
                        <a:t>www.redacteur.com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sym typeface="Wingdings" panose="05000000000000000000" pitchFamily="2" charset="2"/>
                        </a:rPr>
                        <a:t>premium</a:t>
                      </a:r>
                      <a:endParaRPr lang="fr-FR" sz="14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indent="-190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Augmentation de Traffic </a:t>
                      </a:r>
                    </a:p>
                    <a:p>
                      <a:pPr marL="19050" indent="-190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Résultat longue durée </a:t>
                      </a:r>
                    </a:p>
                    <a:p>
                      <a:pPr marL="19050" indent="-190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SEO : gratuit </a:t>
                      </a:r>
                    </a:p>
                    <a:p>
                      <a:pPr marL="19050" indent="-190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Meilleure positionnement </a:t>
                      </a: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" indent="-190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Objectif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Ramener un maximum de trafic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Assurer la fiabilité du site internet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Fidéliser l’internaute.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indent="-190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 temps rédaction </a:t>
                      </a:r>
                    </a:p>
                    <a:p>
                      <a:pPr marL="19050" indent="-190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 temps de recherche</a:t>
                      </a:r>
                    </a:p>
                    <a:p>
                      <a:pPr marL="19050" indent="-190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Nombre d’interview </a:t>
                      </a:r>
                    </a:p>
                    <a:p>
                      <a:pPr marL="19050" indent="-190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Budgets : </a:t>
                      </a:r>
                    </a:p>
                    <a:p>
                      <a:pPr marL="19050" indent="-19050" algn="just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Faire appel à un professionnel</a:t>
                      </a:r>
                    </a:p>
                    <a:p>
                      <a:pPr marL="19050" indent="-19050" algn="just"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Outil : redacteur.com</a:t>
                      </a:r>
                    </a:p>
                    <a:p>
                      <a:pPr marL="19050" indent="-190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Résultats entre 3  et 6 mois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20777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AC4D4B9-6117-425A-9B9B-3B4157948236}"/>
              </a:ext>
            </a:extLst>
          </p:cNvPr>
          <p:cNvSpPr txBox="1">
            <a:spLocks/>
          </p:cNvSpPr>
          <p:nvPr/>
        </p:nvSpPr>
        <p:spPr>
          <a:xfrm>
            <a:off x="228599" y="-121380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Mission n°5 : Le référencement par mots-clés</a:t>
            </a:r>
          </a:p>
        </p:txBody>
      </p:sp>
      <p:pic>
        <p:nvPicPr>
          <p:cNvPr id="10" name="Image 9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B6AADCA1-FF87-4494-BB16-C9014A4FD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8000"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573172">
            <a:off x="7466954" y="3628894"/>
            <a:ext cx="2091859" cy="1700050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0932FC-6949-4420-BEB7-ED17C57B9A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" b="2814"/>
          <a:stretch/>
        </p:blipFill>
        <p:spPr>
          <a:xfrm>
            <a:off x="12508" y="1577947"/>
            <a:ext cx="2595695" cy="3565553"/>
          </a:xfrm>
          <a:prstGeom prst="rect">
            <a:avLst/>
          </a:prstGeom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1D7C6D-E3B5-4E12-BD31-03F583FBA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9844" l="3553" r="92640">
                        <a14:foregroundMark x1="23858" y1="46875" x2="23858" y2="46875"/>
                        <a14:foregroundMark x1="13452" y1="28125" x2="13452" y2="28125"/>
                        <a14:foregroundMark x1="3807" y1="42969" x2="3807" y2="42969"/>
                        <a14:foregroundMark x1="5330" y1="50781" x2="5330" y2="50781"/>
                        <a14:foregroundMark x1="7107" y1="50781" x2="7107" y2="50781"/>
                        <a14:foregroundMark x1="34518" y1="57031" x2="34518" y2="57031"/>
                        <a14:foregroundMark x1="32995" y1="49219" x2="32995" y2="49219"/>
                        <a14:foregroundMark x1="31218" y1="49219" x2="31218" y2="49219"/>
                        <a14:foregroundMark x1="33503" y1="38281" x2="33503" y2="38281"/>
                        <a14:foregroundMark x1="32234" y1="42969" x2="32234" y2="42969"/>
                        <a14:foregroundMark x1="20051" y1="21094" x2="20051" y2="21094"/>
                        <a14:foregroundMark x1="21574" y1="80469" x2="21574" y2="80469"/>
                        <a14:foregroundMark x1="49746" y1="41406" x2="49746" y2="41406"/>
                        <a14:foregroundMark x1="57614" y1="35156" x2="57614" y2="35156"/>
                        <a14:foregroundMark x1="64975" y1="36719" x2="64975" y2="36719"/>
                        <a14:foregroundMark x1="70812" y1="39063" x2="70812" y2="39063"/>
                        <a14:foregroundMark x1="77919" y1="38281" x2="77919" y2="38281"/>
                        <a14:foregroundMark x1="85533" y1="37500" x2="85533" y2="37500"/>
                        <a14:foregroundMark x1="83503" y1="56250" x2="83503" y2="56250"/>
                        <a14:foregroundMark x1="88832" y1="61719" x2="88832" y2="61719"/>
                        <a14:foregroundMark x1="92640" y1="60156" x2="92640" y2="60156"/>
                        <a14:foregroundMark x1="76904" y1="62500" x2="76904" y2="62500"/>
                        <a14:foregroundMark x1="72081" y1="64844" x2="72081" y2="64844"/>
                        <a14:foregroundMark x1="64213" y1="64844" x2="64213" y2="64844"/>
                        <a14:foregroundMark x1="53553" y1="60938" x2="53553" y2="60938"/>
                        <a14:foregroundMark x1="49492" y1="60938" x2="49492" y2="60938"/>
                        <a14:foregroundMark x1="41878" y1="63281" x2="41878" y2="63281"/>
                        <a14:foregroundMark x1="3299" y1="51563" x2="3299" y2="51563"/>
                        <a14:foregroundMark x1="4315" y1="58594" x2="4315" y2="58594"/>
                        <a14:foregroundMark x1="7360" y1="47656" x2="7360" y2="47656"/>
                        <a14:foregroundMark x1="5838" y1="42969" x2="5838" y2="42969"/>
                        <a14:foregroundMark x1="5584" y1="53906" x2="5584" y2="53906"/>
                        <a14:foregroundMark x1="5076" y1="36719" x2="5076" y2="36719"/>
                        <a14:foregroundMark x1="88579" y1="62500" x2="88579" y2="62500"/>
                        <a14:foregroundMark x1="78934" y1="66406" x2="78934" y2="66406"/>
                        <a14:foregroundMark x1="77919" y1="66406" x2="77919" y2="66406"/>
                        <a14:foregroundMark x1="12944" y1="54688" x2="12944" y2="54688"/>
                        <a14:foregroundMark x1="25888" y1="57813" x2="25888" y2="57813"/>
                        <a14:backgroundMark x1="3046" y1="41406" x2="3046" y2="41406"/>
                        <a14:backgroundMark x1="3299" y1="41406" x2="3299" y2="41406"/>
                        <a14:backgroundMark x1="51269" y1="36719" x2="51269" y2="36719"/>
                        <a14:backgroundMark x1="65482" y1="58594" x2="65482" y2="58594"/>
                        <a14:backgroundMark x1="78173" y1="58594" x2="78173" y2="58594"/>
                        <a14:backgroundMark x1="78680" y1="65625" x2="78680" y2="65625"/>
                        <a14:backgroundMark x1="85533" y1="34375" x2="85533" y2="3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09435">
            <a:off x="-33755" y="371269"/>
            <a:ext cx="947491" cy="3078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532F71D-831C-46FA-9CDC-D227528FAB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10" b="89790" l="6607" r="89790">
                        <a14:foregroundMark x1="11111" y1="48949" x2="11111" y2="48949"/>
                        <a14:foregroundMark x1="6607" y1="41441" x2="6607" y2="41441"/>
                        <a14:foregroundMark x1="17117" y1="42342" x2="17117" y2="42342"/>
                        <a14:foregroundMark x1="29129" y1="45646" x2="29129" y2="45646"/>
                        <a14:foregroundMark x1="35135" y1="46547" x2="35135" y2="46547"/>
                        <a14:foregroundMark x1="43544" y1="47147" x2="43544" y2="47147"/>
                        <a14:foregroundMark x1="47748" y1="47748" x2="47748" y2="47748"/>
                        <a14:foregroundMark x1="56757" y1="48348" x2="56757" y2="48348"/>
                        <a14:foregroundMark x1="64865" y1="48048" x2="64865" y2="48048"/>
                        <a14:foregroundMark x1="78078" y1="48348" x2="78078" y2="48348"/>
                        <a14:foregroundMark x1="85586" y1="48348" x2="85586" y2="48348"/>
                        <a14:foregroundMark x1="89489" y1="47447" x2="89489" y2="47447"/>
                        <a14:backgroundMark x1="20420" y1="45345" x2="20420" y2="45345"/>
                        <a14:backgroundMark x1="29429" y1="44745" x2="29429" y2="44745"/>
                        <a14:backgroundMark x1="30330" y1="47447" x2="30330" y2="47447"/>
                        <a14:backgroundMark x1="42342" y1="44745" x2="42342" y2="44745"/>
                        <a14:backgroundMark x1="77778" y1="47748" x2="77778" y2="47748"/>
                        <a14:backgroundMark x1="75976" y1="44444" x2="75976" y2="44444"/>
                        <a14:backgroundMark x1="85886" y1="45646" x2="85886" y2="45646"/>
                      </a14:backgroundRemoval>
                    </a14:imgEffect>
                  </a14:imgLayer>
                </a14:imgProps>
              </a:ext>
            </a:extLst>
          </a:blip>
          <a:srcRect l="4354" t="35585" r="7358" b="46757"/>
          <a:stretch/>
        </p:blipFill>
        <p:spPr>
          <a:xfrm>
            <a:off x="60992" y="89744"/>
            <a:ext cx="1069918" cy="21398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109B60-4901-474B-BBD6-428C9C5B51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89" b="92778" l="10000" r="90000">
                        <a14:foregroundMark x1="31667" y1="26111" x2="31667" y2="26111"/>
                        <a14:foregroundMark x1="51111" y1="21667" x2="51111" y2="21667"/>
                        <a14:foregroundMark x1="75000" y1="28333" x2="75000" y2="28333"/>
                        <a14:foregroundMark x1="62222" y1="12222" x2="62222" y2="12222"/>
                        <a14:foregroundMark x1="51667" y1="8889" x2="51667" y2="8889"/>
                        <a14:foregroundMark x1="37778" y1="12222" x2="37778" y2="12222"/>
                        <a14:foregroundMark x1="78889" y1="40556" x2="78889" y2="40556"/>
                        <a14:foregroundMark x1="75556" y1="52222" x2="75556" y2="52222"/>
                        <a14:foregroundMark x1="63333" y1="45000" x2="63333" y2="45000"/>
                        <a14:foregroundMark x1="68889" y1="60000" x2="68889" y2="60000"/>
                        <a14:foregroundMark x1="36111" y1="45556" x2="36111" y2="45556"/>
                        <a14:foregroundMark x1="22222" y1="40556" x2="22222" y2="40556"/>
                        <a14:foregroundMark x1="27222" y1="51667" x2="27222" y2="51667"/>
                        <a14:foregroundMark x1="33333" y1="60556" x2="33333" y2="60556"/>
                        <a14:foregroundMark x1="20000" y1="80000" x2="20000" y2="80000"/>
                        <a14:foregroundMark x1="30556" y1="79444" x2="30556" y2="79444"/>
                        <a14:foregroundMark x1="36111" y1="92778" x2="36111" y2="92778"/>
                        <a14:foregroundMark x1="48889" y1="92222" x2="48889" y2="92222"/>
                        <a14:foregroundMark x1="66667" y1="92222" x2="66667" y2="92222"/>
                        <a14:foregroundMark x1="75556" y1="89444" x2="75556" y2="89444"/>
                        <a14:foregroundMark x1="20000" y1="92222" x2="20000" y2="92222"/>
                        <a14:backgroundMark x1="20000" y1="81111" x2="20000" y2="81111"/>
                        <a14:backgroundMark x1="19444" y1="80556" x2="19444" y2="80556"/>
                        <a14:backgroundMark x1="20000" y1="79444" x2="20000" y2="7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6197" y="104021"/>
            <a:ext cx="672138" cy="67213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80ACFC1-A362-4BD6-B388-7771A3A979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8164" y1="34359" x2="68164" y2="34359"/>
                        <a14:foregroundMark x1="14258" y1="63932" x2="14258" y2="63932"/>
                        <a14:foregroundMark x1="22656" y1="64957" x2="22656" y2="64957"/>
                        <a14:foregroundMark x1="32617" y1="65983" x2="32617" y2="65983"/>
                        <a14:foregroundMark x1="50391" y1="63419" x2="50391" y2="63419"/>
                        <a14:foregroundMark x1="61719" y1="70940" x2="61719" y2="70940"/>
                        <a14:foregroundMark x1="75000" y1="64957" x2="75000" y2="64957"/>
                        <a14:foregroundMark x1="80957" y1="63932" x2="80957" y2="63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889" y="-27950"/>
            <a:ext cx="963329" cy="5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1C656D0-725C-4509-BAC7-69B354487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4" y="731861"/>
            <a:ext cx="2223836" cy="1662318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343972" y="338283"/>
            <a:ext cx="1731437" cy="2055897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D48A76D8-0E3D-4D79-BCB1-4163AF7D3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216" y="338281"/>
            <a:ext cx="2741197" cy="20558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8603E1-00CD-466D-8171-FD3181ED8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539" y="731861"/>
            <a:ext cx="1788280" cy="1336740"/>
          </a:xfrm>
          <a:prstGeom prst="rect">
            <a:avLst/>
          </a:prstGeom>
        </p:spPr>
      </p:pic>
      <p:sp>
        <p:nvSpPr>
          <p:cNvPr id="32" name="Freeform: Shape 23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7100232" y="325500"/>
            <a:ext cx="1731438" cy="835803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58F2A54-40F5-423A-973C-6C77E2607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031362"/>
            <a:ext cx="4682888" cy="205589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600" dirty="0">
                <a:effectLst/>
                <a:latin typeface="+mj-lt"/>
                <a:ea typeface="Times New Roman" panose="02020603050405020304" pitchFamily="18" charset="0"/>
              </a:rPr>
              <a:t>« The Formation » est depuis février 2021 en partenariat avec </a:t>
            </a:r>
            <a:r>
              <a:rPr lang="fr-FR" sz="1600" dirty="0" err="1">
                <a:effectLst/>
                <a:latin typeface="+mj-lt"/>
                <a:ea typeface="Times New Roman" panose="02020603050405020304" pitchFamily="18" charset="0"/>
              </a:rPr>
              <a:t>Starting</a:t>
            </a:r>
            <a:r>
              <a:rPr lang="fr-FR" sz="1600" dirty="0">
                <a:effectLst/>
                <a:latin typeface="+mj-lt"/>
                <a:ea typeface="Times New Roman" panose="02020603050405020304" pitchFamily="18" charset="0"/>
              </a:rPr>
              <a:t> Block, entreprise dirigée par M. Benoît MARSY.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600" dirty="0">
                <a:effectLst/>
                <a:latin typeface="+mj-lt"/>
                <a:ea typeface="Times New Roman" panose="02020603050405020304" pitchFamily="18" charset="0"/>
              </a:rPr>
              <a:t>Plaquette commerciale présentant les différents services de TF &amp; SB</a:t>
            </a:r>
            <a:endParaRPr lang="en-US" sz="1600" dirty="0">
              <a:latin typeface="+mj-lt"/>
            </a:endParaRP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4C8ADAE-043F-4850-847C-3C35788BD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888" y="2971122"/>
            <a:ext cx="1432162" cy="10777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9450DF-F932-4049-BB9E-2B0E216A4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270" y="2477728"/>
            <a:ext cx="2057400" cy="1548193"/>
          </a:xfrm>
          <a:prstGeom prst="rect">
            <a:avLst/>
          </a:prstGeom>
        </p:spPr>
      </p:pic>
      <p:sp>
        <p:nvSpPr>
          <p:cNvPr id="33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357624" y="2189251"/>
            <a:ext cx="1893804" cy="2549246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82B133CF-80E8-42D4-803C-D333F0165268}"/>
              </a:ext>
            </a:extLst>
          </p:cNvPr>
          <p:cNvSpPr txBox="1">
            <a:spLocks/>
          </p:cNvSpPr>
          <p:nvPr/>
        </p:nvSpPr>
        <p:spPr>
          <a:xfrm>
            <a:off x="0" y="2549091"/>
            <a:ext cx="4572000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Mission n°6 : </a:t>
            </a:r>
            <a:r>
              <a:rPr lang="fr-FR" sz="1600" b="1" dirty="0">
                <a:solidFill>
                  <a:srgbClr val="9CC2E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Création de plaquettes</a:t>
            </a:r>
            <a:endParaRPr lang="fr-FR" sz="1600" b="1" dirty="0">
              <a:solidFill>
                <a:srgbClr val="9CC2E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904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BACEAF6-CC85-4DB0-B926-30291E871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07847"/>
              </p:ext>
            </p:extLst>
          </p:nvPr>
        </p:nvGraphicFramePr>
        <p:xfrm>
          <a:off x="0" y="439429"/>
          <a:ext cx="9144000" cy="47294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63469">
                  <a:extLst>
                    <a:ext uri="{9D8B030D-6E8A-4147-A177-3AD203B41FA5}">
                      <a16:colId xmlns:a16="http://schemas.microsoft.com/office/drawing/2014/main" val="3642854780"/>
                    </a:ext>
                  </a:extLst>
                </a:gridCol>
                <a:gridCol w="1254266">
                  <a:extLst>
                    <a:ext uri="{9D8B030D-6E8A-4147-A177-3AD203B41FA5}">
                      <a16:colId xmlns:a16="http://schemas.microsoft.com/office/drawing/2014/main" val="3831486465"/>
                    </a:ext>
                  </a:extLst>
                </a:gridCol>
                <a:gridCol w="1739787">
                  <a:extLst>
                    <a:ext uri="{9D8B030D-6E8A-4147-A177-3AD203B41FA5}">
                      <a16:colId xmlns:a16="http://schemas.microsoft.com/office/drawing/2014/main" val="1462252188"/>
                    </a:ext>
                  </a:extLst>
                </a:gridCol>
                <a:gridCol w="1497027">
                  <a:extLst>
                    <a:ext uri="{9D8B030D-6E8A-4147-A177-3AD203B41FA5}">
                      <a16:colId xmlns:a16="http://schemas.microsoft.com/office/drawing/2014/main" val="1121131463"/>
                    </a:ext>
                  </a:extLst>
                </a:gridCol>
                <a:gridCol w="2589451">
                  <a:extLst>
                    <a:ext uri="{9D8B030D-6E8A-4147-A177-3AD203B41FA5}">
                      <a16:colId xmlns:a16="http://schemas.microsoft.com/office/drawing/2014/main" val="367009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Constats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Résultats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Préconisation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Apports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Limites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Objectif : </a:t>
                      </a:r>
                    </a:p>
                    <a:p>
                      <a:pPr marL="19050" marR="0" lvl="0" indent="-190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être capable en quelques pages d’être « accrocheur » et</a:t>
                      </a:r>
                    </a:p>
                    <a:p>
                      <a:pPr marL="19050" marR="0" lvl="0" indent="-190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de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se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« démarquer » des concurrents. 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		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Client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doit : 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Comprendre ce qu’il voit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A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voir le moins de question </a:t>
                      </a:r>
                    </a:p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19050" marR="0" lvl="0" indent="-190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L’équipe – explication tel un prospect « chaud » ou « froid »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19050" marR="0" lvl="0" indent="-190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Chaque détail compte : le logo, la couleur, le type d’écriture, …</a:t>
                      </a: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indent="-190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Plaquette finis</a:t>
                      </a:r>
                      <a:endParaRPr lang="fr-FR" sz="1400" kern="1200" dirty="0">
                        <a:solidFill>
                          <a:srgbClr val="000000"/>
                        </a:solidFill>
                        <a:sym typeface="Wingdings" panose="05000000000000000000" pitchFamily="2" charset="2"/>
                      </a:endParaRPr>
                    </a:p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Durée : 1 mois environ. 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 Développer la c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ommunication via les plaquettes en les dispatchant auprès des clients et prospects.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Technique B.A.O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Fortement répandu cet outil de communication peut être transmis d’un client à un prospect qui à son tour pourrait devenir client. 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Travail très enrichissant en raison des recherches du vocabulaire spécifique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Utilisation de termes techniques et spécifiques à l’activité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En attente de résultat car non remis aux clients et prospects à ce jour.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Travail fastidieux et long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Demande d’être patient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Nécessite l’accord de tous les membres de l’équipe sur plusieurs points :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    . le format, 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    . les dimensions,  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    . le sens de lecture,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    . Le design (place du logo, couleurs..)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    . Le nombre de page 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    . Le contenu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 coût d’imprimerie si l’on souhaite un produit de qualité</a:t>
                      </a: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20777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AC4D4B9-6117-425A-9B9B-3B4157948236}"/>
              </a:ext>
            </a:extLst>
          </p:cNvPr>
          <p:cNvSpPr txBox="1">
            <a:spLocks/>
          </p:cNvSpPr>
          <p:nvPr/>
        </p:nvSpPr>
        <p:spPr>
          <a:xfrm>
            <a:off x="228599" y="-137564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Mission n°6 : </a:t>
            </a:r>
            <a:r>
              <a:rPr lang="fr-FR" sz="1600" b="1" dirty="0">
                <a:solidFill>
                  <a:srgbClr val="9CC2E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Création de plaquettes</a:t>
            </a:r>
            <a:endParaRPr lang="fr-FR" sz="1600" b="1" dirty="0">
              <a:solidFill>
                <a:srgbClr val="9CC2E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B6AADCA1-FF87-4494-BB16-C9014A4FDD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573172">
            <a:off x="7466954" y="3628894"/>
            <a:ext cx="2091859" cy="17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7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BACEAF6-CC85-4DB0-B926-30291E871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1932440"/>
              </p:ext>
            </p:extLst>
          </p:nvPr>
        </p:nvGraphicFramePr>
        <p:xfrm>
          <a:off x="0" y="439429"/>
          <a:ext cx="9144000" cy="548405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89451">
                  <a:extLst>
                    <a:ext uri="{9D8B030D-6E8A-4147-A177-3AD203B41FA5}">
                      <a16:colId xmlns:a16="http://schemas.microsoft.com/office/drawing/2014/main" val="3642854780"/>
                    </a:ext>
                  </a:extLst>
                </a:gridCol>
                <a:gridCol w="1723604">
                  <a:extLst>
                    <a:ext uri="{9D8B030D-6E8A-4147-A177-3AD203B41FA5}">
                      <a16:colId xmlns:a16="http://schemas.microsoft.com/office/drawing/2014/main" val="3831486465"/>
                    </a:ext>
                  </a:extLst>
                </a:gridCol>
                <a:gridCol w="1375646">
                  <a:extLst>
                    <a:ext uri="{9D8B030D-6E8A-4147-A177-3AD203B41FA5}">
                      <a16:colId xmlns:a16="http://schemas.microsoft.com/office/drawing/2014/main" val="1462252188"/>
                    </a:ext>
                  </a:extLst>
                </a:gridCol>
                <a:gridCol w="1812616">
                  <a:extLst>
                    <a:ext uri="{9D8B030D-6E8A-4147-A177-3AD203B41FA5}">
                      <a16:colId xmlns:a16="http://schemas.microsoft.com/office/drawing/2014/main" val="1121131463"/>
                    </a:ext>
                  </a:extLst>
                </a:gridCol>
                <a:gridCol w="1642683">
                  <a:extLst>
                    <a:ext uri="{9D8B030D-6E8A-4147-A177-3AD203B41FA5}">
                      <a16:colId xmlns:a16="http://schemas.microsoft.com/office/drawing/2014/main" val="367009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Constats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Résultats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Préconisation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Apports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Limites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fr-FR" sz="1400" kern="1200" baseline="30000" dirty="0">
                          <a:solidFill>
                            <a:srgbClr val="000000"/>
                          </a:solidFill>
                          <a:effectLst/>
                        </a:rPr>
                        <a:t>ère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chose à faire lorsque l’on souhaite créer du contenu sur les réseaux sociaux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Permet :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D’établir une certaine rigueur entre les </a:t>
                      </a:r>
                      <a:r>
                        <a:rPr lang="fr-FR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posts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que l’on veut proposer, évitant ainsi les répétitions ; 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D’être cohérent avec ce que l’on veut dire ou cherche à dire.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CEC : design et contenu simple, contexte très juridique et les termes employés sont tous très importants.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TF : plus libres de nos pensées et de notre imagination. 1</a:t>
                      </a:r>
                      <a:r>
                        <a:rPr lang="fr-FR" sz="1400" kern="1200" baseline="30000" dirty="0">
                          <a:solidFill>
                            <a:srgbClr val="000000"/>
                          </a:solidFill>
                          <a:effectLst/>
                        </a:rPr>
                        <a:t>ère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idée histoire en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é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nigme  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Bef>
                          <a:spcPts val="715"/>
                        </a:spcBef>
                        <a:buFont typeface="Times New Roman" panose="02020603050405020304" pitchFamily="18" charset="0"/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sng" kern="1200" dirty="0">
                          <a:solidFill>
                            <a:srgbClr val="000000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Le calendrier éditorial CEC :</a:t>
                      </a:r>
                      <a:r>
                        <a:rPr lang="fr-FR" sz="1000" u="sng" kern="1200" dirty="0">
                          <a:solidFill>
                            <a:srgbClr val="000000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fr-FR" sz="1000" kern="1200" dirty="0">
                          <a:solidFill>
                            <a:srgbClr val="0563C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https://docs.google.com/spreadsheets/d/18skIr4oPI59CsnvU8CUykrO9Tt-MoLZw/edit?usp=sharing&amp;ouid=112333583639824997374&amp;rtpof=true&amp;sd=true</a:t>
                      </a:r>
                      <a:endParaRPr lang="fr-FR" sz="1000" kern="1200" dirty="0">
                        <a:solidFill>
                          <a:srgbClr val="0563C1"/>
                        </a:solidFill>
                      </a:endParaRP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Le calendrier éditorial TF : </a:t>
                      </a:r>
                      <a:r>
                        <a:rPr lang="fr-FR" sz="1000" kern="1200" dirty="0">
                          <a:solidFill>
                            <a:srgbClr val="0563C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https://docs.google.com/spreadsheets/d/1yw1p4acn3Ck51L6EeqoLfPFwEh6UK1i8/edit?usp=sharing&amp;ouid=112333583639824997374&amp;rtpof=true&amp;sd=true</a:t>
                      </a:r>
                      <a:endParaRPr lang="fr-FR" sz="1000" kern="1200" dirty="0">
                        <a:solidFill>
                          <a:srgbClr val="0563C1"/>
                        </a:solidFill>
                      </a:endParaRP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kern="1200" dirty="0">
                        <a:solidFill>
                          <a:srgbClr val="0563C1"/>
                        </a:solidFill>
                      </a:endParaRP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P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as à la hauteur des espérances à l’heure actuelle. 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Engager en interne une Community Manager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Utilisation d’outil de programmation :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« Facebook Creator </a:t>
                      </a:r>
                      <a:r>
                        <a:rPr lang="fr-FR" sz="1300" kern="1200" dirty="0">
                          <a:solidFill>
                            <a:srgbClr val="000000"/>
                          </a:solidFill>
                          <a:effectLst/>
                        </a:rPr>
                        <a:t>Studio 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Organisation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Hiérarchisation des tâches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Utilisation :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d’un Drive : outil qui a permis une meilleure fluidité et suivi de l’information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de « Facebook </a:t>
                      </a:r>
                      <a:r>
                        <a:rPr lang="fr-FR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creator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studio » : gratuit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Les dirigeants : consultants ayant déjà leur activités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Engager en interne une Community Manager : coût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20777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AC4D4B9-6117-425A-9B9B-3B4157948236}"/>
              </a:ext>
            </a:extLst>
          </p:cNvPr>
          <p:cNvSpPr txBox="1">
            <a:spLocks/>
          </p:cNvSpPr>
          <p:nvPr/>
        </p:nvSpPr>
        <p:spPr>
          <a:xfrm>
            <a:off x="228599" y="0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Mission n°7 : Mise en place d’un « calendrier éditorial prévisionnel CEC et TF Facebook et Instagram</a:t>
            </a:r>
          </a:p>
        </p:txBody>
      </p:sp>
      <p:pic>
        <p:nvPicPr>
          <p:cNvPr id="10" name="Image 9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B6AADCA1-FF87-4494-BB16-C9014A4FD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573172">
            <a:off x="7466954" y="3628894"/>
            <a:ext cx="2091859" cy="17000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12A986-4AE3-4E5F-BD45-FCF74D711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21" y="439429"/>
            <a:ext cx="2882762" cy="24431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4CBA06-3103-44DE-B4CE-D3BD73DB1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7391" y="2859549"/>
            <a:ext cx="4402054" cy="24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4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BACEAF6-CC85-4DB0-B926-30291E871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555088"/>
              </p:ext>
            </p:extLst>
          </p:nvPr>
        </p:nvGraphicFramePr>
        <p:xfrm>
          <a:off x="0" y="439429"/>
          <a:ext cx="9144000" cy="47294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974457">
                  <a:extLst>
                    <a:ext uri="{9D8B030D-6E8A-4147-A177-3AD203B41FA5}">
                      <a16:colId xmlns:a16="http://schemas.microsoft.com/office/drawing/2014/main" val="3642854780"/>
                    </a:ext>
                  </a:extLst>
                </a:gridCol>
                <a:gridCol w="1456566">
                  <a:extLst>
                    <a:ext uri="{9D8B030D-6E8A-4147-A177-3AD203B41FA5}">
                      <a16:colId xmlns:a16="http://schemas.microsoft.com/office/drawing/2014/main" val="3831486465"/>
                    </a:ext>
                  </a:extLst>
                </a:gridCol>
                <a:gridCol w="1804524">
                  <a:extLst>
                    <a:ext uri="{9D8B030D-6E8A-4147-A177-3AD203B41FA5}">
                      <a16:colId xmlns:a16="http://schemas.microsoft.com/office/drawing/2014/main" val="1462252188"/>
                    </a:ext>
                  </a:extLst>
                </a:gridCol>
                <a:gridCol w="2589451">
                  <a:extLst>
                    <a:ext uri="{9D8B030D-6E8A-4147-A177-3AD203B41FA5}">
                      <a16:colId xmlns:a16="http://schemas.microsoft.com/office/drawing/2014/main" val="1121131463"/>
                    </a:ext>
                  </a:extLst>
                </a:gridCol>
                <a:gridCol w="1319002">
                  <a:extLst>
                    <a:ext uri="{9D8B030D-6E8A-4147-A177-3AD203B41FA5}">
                      <a16:colId xmlns:a16="http://schemas.microsoft.com/office/drawing/2014/main" val="367009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Constats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Résultats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Préconisation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Apports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Limites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Brève présentation</a:t>
                      </a:r>
                      <a:r>
                        <a:rPr lang="fr-FR" sz="1400" b="1" kern="1200" dirty="0">
                          <a:solidFill>
                            <a:srgbClr val="000000"/>
                          </a:solidFill>
                          <a:effectLst/>
                        </a:rPr>
                        <a:t> :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accrocheuse et créative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But : attirer l’attention du public.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Différentes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possibilités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:	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Texte court et synthétique  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logan 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  <a:tabLst>
                          <a:tab pos="2422525" algn="l"/>
                        </a:tabLst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  <a:tabLst>
                          <a:tab pos="2422525" algn="l"/>
                        </a:tabLst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La bio sur Instagram : lien vers le site internet + hashtags (« # »)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  <a:tabLst>
                          <a:tab pos="2422525" algn="l"/>
                        </a:tabLst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  <a:tabLst>
                          <a:tab pos="2422525" algn="l"/>
                        </a:tabLst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L’objectif : MEV de la « personnalité » de la marque &amp; d’inciter les prospects à parcourir le site. </a:t>
                      </a: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None/>
                      </a:pPr>
                      <a:r>
                        <a:rPr lang="fr-FR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</a:t>
                      </a:r>
                      <a:r>
                        <a:rPr lang="fr-FR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 bio Instagram procure la demande avant l’offre. 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Google Analytics</a:t>
                      </a:r>
                      <a:r>
                        <a:rPr lang="fr-FR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: suiv</a:t>
                      </a:r>
                      <a:r>
                        <a:rPr lang="fr-FR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re et mesurer le trafic au fil du temps (</a:t>
                      </a:r>
                      <a:r>
                        <a:rPr lang="fr-FR" sz="10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hlinkClick r:id="rId2"/>
                        </a:rPr>
                        <a:t>https://analytics.google.com/analytics/web/?authuser=2#/report-home/a166976839w233092689p218766992</a:t>
                      </a:r>
                      <a:r>
                        <a:rPr lang="fr-FR" sz="10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, </a:t>
                      </a:r>
                      <a:r>
                        <a:rPr lang="fr-FR" sz="10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hlinkClick r:id="rId3"/>
                        </a:rPr>
                        <a:t>https://analytics.google.com/analytics/web/?authuser=2#/report-home/a191160144w264213406p238477707</a:t>
                      </a:r>
                      <a:r>
                        <a:rPr lang="fr-FR" sz="10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)</a:t>
                      </a:r>
                      <a:endParaRPr lang="fr-FR" sz="10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Data Studio : </a:t>
                      </a:r>
                      <a:r>
                        <a:rPr lang="fr-FR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À programmer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endParaRPr lang="fr-FR" sz="14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fr-FR" sz="1400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Starting</a:t>
                      </a:r>
                      <a:r>
                        <a:rPr lang="fr-FR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Block : mention de nos comptes dans ses « bios ». </a:t>
                      </a:r>
                      <a:endParaRPr lang="fr-FR" sz="14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Présente l’entreprise 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Référencement : #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Donne des autres moyens d’accès au site internet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« Facebook </a:t>
                      </a:r>
                      <a:r>
                        <a:rPr lang="fr-FR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creator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studio » : gratuit</a:t>
                      </a:r>
                    </a:p>
                    <a:p>
                      <a:pPr marL="19050" marR="0" lvl="0" indent="-190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" marR="0" lvl="0" indent="-190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Bio des collaborateurs : </a:t>
                      </a:r>
                    </a:p>
                    <a:p>
                      <a:pPr marL="19050" marR="0" lvl="0" indent="-190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 client fidèle de SB voit notre existence + une entité de confiance tout comme SB </a:t>
                      </a:r>
                    </a:p>
                    <a:p>
                      <a:pPr marL="19050" marR="0" lvl="0" indent="-190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" marR="0" lvl="0" indent="-190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Cela permet de chercher à guider l’utilisateurs vers d’autres comptes qui restent liés à la page de notre entreprise</a:t>
                      </a:r>
                      <a:endParaRPr lang="fr-FR" sz="1400" kern="1200" dirty="0">
                        <a:solidFill>
                          <a:srgbClr val="000000"/>
                        </a:solidFill>
                        <a:latin typeface="+mj-lt"/>
                        <a:ea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Environnement complexe qui nécessite l’utilisation de termes plus accrocheurs.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20777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AC4D4B9-6117-425A-9B9B-3B4157948236}"/>
              </a:ext>
            </a:extLst>
          </p:cNvPr>
          <p:cNvSpPr txBox="1">
            <a:spLocks/>
          </p:cNvSpPr>
          <p:nvPr/>
        </p:nvSpPr>
        <p:spPr>
          <a:xfrm>
            <a:off x="228599" y="0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Mission n°8 : Recherche des bios Instagram </a:t>
            </a:r>
          </a:p>
        </p:txBody>
      </p:sp>
      <p:pic>
        <p:nvPicPr>
          <p:cNvPr id="10" name="Image 9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B6AADCA1-FF87-4494-BB16-C9014A4FD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573172">
            <a:off x="7466954" y="3628894"/>
            <a:ext cx="2091859" cy="17000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A3E8D7-7C05-4D30-A39C-170B22E625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"/>
          </a:blip>
          <a:srcRect t="5763" r="3" b="8415"/>
          <a:stretch/>
        </p:blipFill>
        <p:spPr>
          <a:xfrm>
            <a:off x="2" y="11"/>
            <a:ext cx="2354579" cy="5143490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11ED0A-6D40-482D-9D98-D57F01BDCE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"/>
          </a:blip>
          <a:srcRect t="7490" r="-2" b="4683"/>
          <a:stretch/>
        </p:blipFill>
        <p:spPr>
          <a:xfrm>
            <a:off x="6789420" y="10"/>
            <a:ext cx="2354580" cy="51434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306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BACEAF6-CC85-4DB0-B926-30291E871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5016209"/>
              </p:ext>
            </p:extLst>
          </p:nvPr>
        </p:nvGraphicFramePr>
        <p:xfrm>
          <a:off x="0" y="229037"/>
          <a:ext cx="9144000" cy="5156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27611">
                  <a:extLst>
                    <a:ext uri="{9D8B030D-6E8A-4147-A177-3AD203B41FA5}">
                      <a16:colId xmlns:a16="http://schemas.microsoft.com/office/drawing/2014/main" val="364285478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31486465"/>
                    </a:ext>
                  </a:extLst>
                </a:gridCol>
                <a:gridCol w="2848396">
                  <a:extLst>
                    <a:ext uri="{9D8B030D-6E8A-4147-A177-3AD203B41FA5}">
                      <a16:colId xmlns:a16="http://schemas.microsoft.com/office/drawing/2014/main" val="1462252188"/>
                    </a:ext>
                  </a:extLst>
                </a:gridCol>
                <a:gridCol w="1529395">
                  <a:extLst>
                    <a:ext uri="{9D8B030D-6E8A-4147-A177-3AD203B41FA5}">
                      <a16:colId xmlns:a16="http://schemas.microsoft.com/office/drawing/2014/main" val="1121131463"/>
                    </a:ext>
                  </a:extLst>
                </a:gridCol>
                <a:gridCol w="1424198">
                  <a:extLst>
                    <a:ext uri="{9D8B030D-6E8A-4147-A177-3AD203B41FA5}">
                      <a16:colId xmlns:a16="http://schemas.microsoft.com/office/drawing/2014/main" val="367009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Constats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Résultats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Préconisation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Apports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Limites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C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ommunication active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pertinente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lvl="1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en-US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lvl="1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Sujet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possible de newsletter :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offre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promotionnelle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, invitation à un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évènement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, illustration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d’une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 intervention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auprès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 d’un client content, </a:t>
                      </a:r>
                    </a:p>
                    <a:p>
                      <a:pPr marL="0" lvl="1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en-US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lvl="1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Action 1 : travail du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graphisme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(code c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ouleur) </a:t>
                      </a:r>
                    </a:p>
                    <a:p>
                      <a:pPr marL="0" lvl="1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en-US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lvl="1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Action 2 :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analyse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d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u fond (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contenu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 /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langage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 pro)</a:t>
                      </a:r>
                    </a:p>
                    <a:p>
                      <a:pPr marL="0" lvl="1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en-US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lvl="1" indent="0" algn="just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Action 3 :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tenir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compte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 des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meilleurs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moyens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 de transmission du message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responsive)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0" indent="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Bef>
                          <a:spcPts val="715"/>
                        </a:spcBef>
                        <a:buFont typeface="Times New Roman" panose="02020603050405020304" pitchFamily="18" charset="0"/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>
                        <a:spcBef>
                          <a:spcPts val="0"/>
                        </a:spcBef>
                        <a:buNone/>
                      </a:pP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Realisation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</a:rPr>
                        <a:t>d’une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</a:rPr>
                        <a:t> Maquette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indent="-19050" algn="just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Établir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régulièrement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des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Newsetter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pour : (Enricher le site,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Montrer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l’implication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de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l’entreprise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dans les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différents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services proposes aux prospects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fidéliser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les clients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existants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par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l’intermédiaire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éventuel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de nouveaux services </a:t>
                      </a:r>
                    </a:p>
                    <a:p>
                      <a:pPr marL="19050" indent="-19050" algn="just" defTabSz="914400">
                        <a:spcBef>
                          <a:spcPts val="0"/>
                        </a:spcBef>
                        <a:buNone/>
                      </a:pPr>
                      <a:endParaRPr lang="en-US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19050" indent="-19050" algn="just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Les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outils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L’envoi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des newsletters doit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tenir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compte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des 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</a:rPr>
                        <a:t>KPI’s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permettent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d’avoir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des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données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quantitatives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sur le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projet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mené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. </a:t>
                      </a:r>
                    </a:p>
                    <a:p>
                      <a:pPr marL="19050" indent="-19050" algn="just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en-US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marL="19050" indent="-19050" algn="just" defTabSz="914400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Utile pour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évaluer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:</a:t>
                      </a:r>
                    </a:p>
                    <a:p>
                      <a:pPr marL="19050" indent="-19050" algn="just" defTabSz="914400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les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taux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de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clics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internes (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personne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qui clique sur les liens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présents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dans la newsletter grâce aux boutons, images…), </a:t>
                      </a:r>
                    </a:p>
                    <a:p>
                      <a:pPr marL="19050" indent="-19050" algn="just" defTabSz="914400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les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taux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d’ouvertures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combien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de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lecteurs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ont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ouvert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</a:rPr>
                        <a:t>notre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</a:rPr>
                        <a:t> newsletter),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Simplicité d’abonnement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Simplicité d’utilisation : le client reçoit et ouvre le contenu quand il le souhaite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Fidélisation de la clientèle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Publicité / offre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Création de lien entre l’entreprise et le client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Newsletter sur le site web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  <a:sym typeface="Wingdings" panose="05000000000000000000" pitchFamily="2" charset="2"/>
                        </a:rPr>
                        <a:t> impact sur le référencement </a:t>
                      </a: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Attention à ne pas alourdir le contenu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 manque d’article impact la création de Newsletter 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20777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AC4D4B9-6117-425A-9B9B-3B4157948236}"/>
              </a:ext>
            </a:extLst>
          </p:cNvPr>
          <p:cNvSpPr txBox="1">
            <a:spLocks/>
          </p:cNvSpPr>
          <p:nvPr/>
        </p:nvSpPr>
        <p:spPr>
          <a:xfrm>
            <a:off x="228599" y="-145656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Mission n°</a:t>
            </a:r>
            <a:r>
              <a:rPr lang="fr-FR" sz="1600" b="1" dirty="0">
                <a:solidFill>
                  <a:srgbClr val="9CC2E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Modèle de Newsletter type pour CEC</a:t>
            </a:r>
          </a:p>
        </p:txBody>
      </p:sp>
      <p:pic>
        <p:nvPicPr>
          <p:cNvPr id="10" name="Image 9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B6AADCA1-FF87-4494-BB16-C9014A4FDD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573172">
            <a:off x="7466954" y="3628894"/>
            <a:ext cx="2091859" cy="17000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B327FE-DC72-4A97-8C2A-BAAB48DEC1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63" r="2" b="2"/>
          <a:stretch/>
        </p:blipFill>
        <p:spPr>
          <a:xfrm>
            <a:off x="22762" y="2468071"/>
            <a:ext cx="3392236" cy="24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5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32"/>
          <p:cNvSpPr txBox="1">
            <a:spLocks noGrp="1"/>
          </p:cNvSpPr>
          <p:nvPr>
            <p:ph type="title"/>
          </p:nvPr>
        </p:nvSpPr>
        <p:spPr>
          <a:xfrm>
            <a:off x="684739" y="12602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 dirty="0"/>
              <a:t>Résumé</a:t>
            </a:r>
            <a:endParaRPr sz="3000" dirty="0"/>
          </a:p>
        </p:txBody>
      </p:sp>
      <p:sp>
        <p:nvSpPr>
          <p:cNvPr id="1535" name="Google Shape;1535;p32"/>
          <p:cNvSpPr txBox="1">
            <a:spLocks noGrp="1"/>
          </p:cNvSpPr>
          <p:nvPr>
            <p:ph type="subTitle" idx="1"/>
          </p:nvPr>
        </p:nvSpPr>
        <p:spPr>
          <a:xfrm>
            <a:off x="162232" y="516194"/>
            <a:ext cx="8812162" cy="41656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Problématique 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Q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uelle est la stratégie digitale à mettre en place pour maximiser les prospects sur un site en ligne (d’expertise-comptable et de formation) ? </a:t>
            </a:r>
          </a:p>
          <a:p>
            <a:pPr marL="0" indent="0" algn="just">
              <a:buNone/>
              <a:tabLst>
                <a:tab pos="5383213" algn="l"/>
              </a:tabLst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	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« Capital Expertise Comptable »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Au sein d’une entreprise pour deux sociétés récentes et différentes : </a:t>
            </a:r>
          </a:p>
          <a:p>
            <a:pPr marL="0" indent="0" algn="just">
              <a:buNone/>
              <a:tabLst>
                <a:tab pos="5383213" algn="l"/>
              </a:tabLst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	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« The Formation »,</a:t>
            </a:r>
          </a:p>
          <a:p>
            <a:pPr marL="0" indent="0" algn="just">
              <a:buNone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83213" algn="l"/>
              </a:tabLst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 	</a:t>
            </a:r>
            <a:r>
              <a:rPr lang="fr-FR" sz="1400" dirty="0">
                <a:latin typeface="+mj-lt"/>
                <a:ea typeface="Times New Roman" panose="02020603050405020304" pitchFamily="18" charset="0"/>
              </a:rPr>
              <a:t>S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uivre l’avancement des sites internet </a:t>
            </a: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Ma mission e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n tant que Responsable Développement Webmarketing :</a:t>
            </a:r>
          </a:p>
          <a:p>
            <a:pPr marL="0" indent="0" algn="just">
              <a:buNone/>
              <a:tabLst>
                <a:tab pos="5383213" algn="l"/>
              </a:tabLst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	I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ntroduire les sociétés sur les réseaux sociaux</a:t>
            </a:r>
          </a:p>
          <a:p>
            <a:pPr marL="0" indent="0" algn="just">
              <a:buNone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Déjà créés : Noms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 domaines et les deux sites internet </a:t>
            </a:r>
          </a:p>
          <a:p>
            <a:pPr marL="0" indent="0" algn="just">
              <a:buNone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M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es études vont se porter sur leur développement.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T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outes les stratégies digitales sont à réaliser 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  <a:sym typeface="Wingdings" panose="05000000000000000000" pitchFamily="2" charset="2"/>
              </a:rPr>
              <a:t> objectif : 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acquérir un maximum de prospect chaud et/ou froid. </a:t>
            </a:r>
          </a:p>
        </p:txBody>
      </p:sp>
      <p:sp>
        <p:nvSpPr>
          <p:cNvPr id="1536" name="Google Shape;1536;p32"/>
          <p:cNvSpPr/>
          <p:nvPr/>
        </p:nvSpPr>
        <p:spPr>
          <a:xfrm rot="6240902">
            <a:off x="6507086" y="189428"/>
            <a:ext cx="240302" cy="452649"/>
          </a:xfrm>
          <a:custGeom>
            <a:avLst/>
            <a:gdLst/>
            <a:ahLst/>
            <a:cxnLst/>
            <a:rect l="l" t="t" r="r" b="b"/>
            <a:pathLst>
              <a:path w="4192" h="7896" extrusionOk="0">
                <a:moveTo>
                  <a:pt x="1221" y="0"/>
                </a:moveTo>
                <a:cubicBezTo>
                  <a:pt x="724" y="0"/>
                  <a:pt x="303" y="421"/>
                  <a:pt x="152" y="896"/>
                </a:cubicBezTo>
                <a:cubicBezTo>
                  <a:pt x="0" y="1372"/>
                  <a:pt x="76" y="1890"/>
                  <a:pt x="195" y="2365"/>
                </a:cubicBezTo>
                <a:cubicBezTo>
                  <a:pt x="746" y="4666"/>
                  <a:pt x="2182" y="6653"/>
                  <a:pt x="4191" y="7895"/>
                </a:cubicBezTo>
                <a:lnTo>
                  <a:pt x="3921" y="7669"/>
                </a:lnTo>
                <a:cubicBezTo>
                  <a:pt x="2603" y="5616"/>
                  <a:pt x="3759" y="2603"/>
                  <a:pt x="2301" y="659"/>
                </a:cubicBezTo>
                <a:cubicBezTo>
                  <a:pt x="2042" y="302"/>
                  <a:pt x="1664" y="0"/>
                  <a:pt x="12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2"/>
          <p:cNvSpPr/>
          <p:nvPr/>
        </p:nvSpPr>
        <p:spPr>
          <a:xfrm rot="6240902">
            <a:off x="6401797" y="96295"/>
            <a:ext cx="398802" cy="195712"/>
          </a:xfrm>
          <a:custGeom>
            <a:avLst/>
            <a:gdLst/>
            <a:ahLst/>
            <a:cxnLst/>
            <a:rect l="l" t="t" r="r" b="b"/>
            <a:pathLst>
              <a:path w="6957" h="3414" extrusionOk="0">
                <a:moveTo>
                  <a:pt x="1948" y="0"/>
                </a:moveTo>
                <a:cubicBezTo>
                  <a:pt x="1679" y="0"/>
                  <a:pt x="1410" y="28"/>
                  <a:pt x="1146" y="87"/>
                </a:cubicBezTo>
                <a:cubicBezTo>
                  <a:pt x="725" y="184"/>
                  <a:pt x="271" y="400"/>
                  <a:pt x="141" y="810"/>
                </a:cubicBezTo>
                <a:cubicBezTo>
                  <a:pt x="1" y="1264"/>
                  <a:pt x="325" y="1750"/>
                  <a:pt x="735" y="1966"/>
                </a:cubicBezTo>
                <a:cubicBezTo>
                  <a:pt x="1157" y="2182"/>
                  <a:pt x="1643" y="2182"/>
                  <a:pt x="2118" y="2204"/>
                </a:cubicBezTo>
                <a:cubicBezTo>
                  <a:pt x="3803" y="2247"/>
                  <a:pt x="5585" y="2452"/>
                  <a:pt x="6957" y="3413"/>
                </a:cubicBezTo>
                <a:cubicBezTo>
                  <a:pt x="6319" y="2420"/>
                  <a:pt x="5553" y="1480"/>
                  <a:pt x="4559" y="832"/>
                </a:cubicBezTo>
                <a:cubicBezTo>
                  <a:pt x="3790" y="322"/>
                  <a:pt x="2867" y="0"/>
                  <a:pt x="19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2"/>
          <p:cNvSpPr/>
          <p:nvPr/>
        </p:nvSpPr>
        <p:spPr>
          <a:xfrm rot="6240902">
            <a:off x="6633853" y="222937"/>
            <a:ext cx="108457" cy="152029"/>
          </a:xfrm>
          <a:custGeom>
            <a:avLst/>
            <a:gdLst/>
            <a:ahLst/>
            <a:cxnLst/>
            <a:rect l="l" t="t" r="r" b="b"/>
            <a:pathLst>
              <a:path w="1892" h="2652" extrusionOk="0">
                <a:moveTo>
                  <a:pt x="289" y="1"/>
                </a:moveTo>
                <a:cubicBezTo>
                  <a:pt x="226" y="1"/>
                  <a:pt x="165" y="20"/>
                  <a:pt x="120" y="59"/>
                </a:cubicBezTo>
                <a:cubicBezTo>
                  <a:pt x="77" y="113"/>
                  <a:pt x="55" y="167"/>
                  <a:pt x="55" y="232"/>
                </a:cubicBezTo>
                <a:cubicBezTo>
                  <a:pt x="1" y="686"/>
                  <a:pt x="347" y="1085"/>
                  <a:pt x="671" y="1409"/>
                </a:cubicBezTo>
                <a:lnTo>
                  <a:pt x="1891" y="2651"/>
                </a:lnTo>
                <a:lnTo>
                  <a:pt x="1816" y="2479"/>
                </a:lnTo>
                <a:cubicBezTo>
                  <a:pt x="1578" y="1820"/>
                  <a:pt x="1286" y="1193"/>
                  <a:pt x="951" y="588"/>
                </a:cubicBezTo>
                <a:cubicBezTo>
                  <a:pt x="811" y="351"/>
                  <a:pt x="671" y="113"/>
                  <a:pt x="411" y="27"/>
                </a:cubicBezTo>
                <a:cubicBezTo>
                  <a:pt x="373" y="9"/>
                  <a:pt x="330" y="1"/>
                  <a:pt x="2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FABD6D4-3371-42F7-8432-ADDAA5F9A5E6}"/>
              </a:ext>
            </a:extLst>
          </p:cNvPr>
          <p:cNvCxnSpPr>
            <a:cxnSpLocks/>
          </p:cNvCxnSpPr>
          <p:nvPr/>
        </p:nvCxnSpPr>
        <p:spPr>
          <a:xfrm flipV="1">
            <a:off x="5401802" y="1366100"/>
            <a:ext cx="121469" cy="178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01CE584-7D33-44C3-99E5-81169FFCD5C9}"/>
              </a:ext>
            </a:extLst>
          </p:cNvPr>
          <p:cNvCxnSpPr>
            <a:cxnSpLocks/>
          </p:cNvCxnSpPr>
          <p:nvPr/>
        </p:nvCxnSpPr>
        <p:spPr>
          <a:xfrm>
            <a:off x="5401802" y="1649666"/>
            <a:ext cx="121469" cy="112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DB97265-E798-4C82-AC7B-6F3E0A953A00}"/>
              </a:ext>
            </a:extLst>
          </p:cNvPr>
          <p:cNvCxnSpPr>
            <a:cxnSpLocks/>
          </p:cNvCxnSpPr>
          <p:nvPr/>
        </p:nvCxnSpPr>
        <p:spPr>
          <a:xfrm flipV="1">
            <a:off x="5401802" y="2266024"/>
            <a:ext cx="187837" cy="128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90B66B4-545F-4FE7-950F-1D2B2B00BED2}"/>
              </a:ext>
            </a:extLst>
          </p:cNvPr>
          <p:cNvCxnSpPr>
            <a:cxnSpLocks/>
          </p:cNvCxnSpPr>
          <p:nvPr/>
        </p:nvCxnSpPr>
        <p:spPr>
          <a:xfrm>
            <a:off x="5401802" y="2515765"/>
            <a:ext cx="187837" cy="138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651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BACEAF6-CC85-4DB0-B926-30291E871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260150"/>
              </p:ext>
            </p:extLst>
          </p:nvPr>
        </p:nvGraphicFramePr>
        <p:xfrm>
          <a:off x="0" y="229037"/>
          <a:ext cx="9144000" cy="48818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735108">
                  <a:extLst>
                    <a:ext uri="{9D8B030D-6E8A-4147-A177-3AD203B41FA5}">
                      <a16:colId xmlns:a16="http://schemas.microsoft.com/office/drawing/2014/main" val="3642854780"/>
                    </a:ext>
                  </a:extLst>
                </a:gridCol>
                <a:gridCol w="2087745">
                  <a:extLst>
                    <a:ext uri="{9D8B030D-6E8A-4147-A177-3AD203B41FA5}">
                      <a16:colId xmlns:a16="http://schemas.microsoft.com/office/drawing/2014/main" val="3831486465"/>
                    </a:ext>
                  </a:extLst>
                </a:gridCol>
                <a:gridCol w="1367554">
                  <a:extLst>
                    <a:ext uri="{9D8B030D-6E8A-4147-A177-3AD203B41FA5}">
                      <a16:colId xmlns:a16="http://schemas.microsoft.com/office/drawing/2014/main" val="1462252188"/>
                    </a:ext>
                  </a:extLst>
                </a:gridCol>
                <a:gridCol w="1529395">
                  <a:extLst>
                    <a:ext uri="{9D8B030D-6E8A-4147-A177-3AD203B41FA5}">
                      <a16:colId xmlns:a16="http://schemas.microsoft.com/office/drawing/2014/main" val="1121131463"/>
                    </a:ext>
                  </a:extLst>
                </a:gridCol>
                <a:gridCol w="1424198">
                  <a:extLst>
                    <a:ext uri="{9D8B030D-6E8A-4147-A177-3AD203B41FA5}">
                      <a16:colId xmlns:a16="http://schemas.microsoft.com/office/drawing/2014/main" val="367009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Constats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Résultats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Préconisation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Apports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Limites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CEC et The formation</a:t>
                      </a:r>
                    </a:p>
                    <a:p>
                      <a:pPr marL="285750" indent="-28575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è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n’avaient pas de sites internet</a:t>
                      </a:r>
                    </a:p>
                    <a:p>
                      <a:pPr marL="285750" indent="-28575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è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ni de réseaux sociaux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Mission : effectuer une étude sur le nom et les composants du nom des deux entités précitées.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Méthodologie : 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Répertorier tous les noms qui existaient déjà Que l’on ne pouvait plus utiliser et 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P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enser à tous ceux auxquels nous pouvons 	utiliser et pas encore pris.</a:t>
                      </a:r>
                    </a:p>
                    <a:p>
                      <a:pPr marL="0" indent="0" algn="just">
                        <a:spcBef>
                          <a:spcPts val="0"/>
                        </a:spcBef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En annexe 11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oms en gras. </a:t>
                      </a:r>
                    </a:p>
                    <a:p>
                      <a:pPr marL="0" indent="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Bef>
                          <a:spcPts val="715"/>
                        </a:spcBef>
                        <a:buFont typeface="Times New Roman" panose="02020603050405020304" pitchFamily="18" charset="0"/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 nom du compte Instagram pour CEC adopté est : @capitalexpertisecomptable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 nom du compte Instagram pour TF adopté est : @theformation.off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 nom du compte Facebook pour CEC adopté est : Capital Expertise Comptable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Le nom du compte Facebook pour TF adopté est : The Formation – @theformation.off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Tx/>
                        <a:buChar char="-"/>
                      </a:pP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Schéma similaires sur les noms entre les deux réseaux sociaux.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Mission finalisée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Présence sur les réseaux sociaux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Cohérence des noms = reconnaissance du prospect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Disponibilité des noms ciblés &amp; services proposés 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20777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AC4D4B9-6117-425A-9B9B-3B4157948236}"/>
              </a:ext>
            </a:extLst>
          </p:cNvPr>
          <p:cNvSpPr txBox="1">
            <a:spLocks/>
          </p:cNvSpPr>
          <p:nvPr/>
        </p:nvSpPr>
        <p:spPr>
          <a:xfrm>
            <a:off x="228599" y="-145656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Mission n°10 : L’étude des Noms pour CEC et TF sur </a:t>
            </a:r>
            <a:r>
              <a:rPr lang="fr-FR" sz="1600" b="1" dirty="0" err="1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1600" b="1" dirty="0" err="1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Image 9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B6AADCA1-FF87-4494-BB16-C9014A4FDD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573172">
            <a:off x="7466954" y="3628894"/>
            <a:ext cx="2091859" cy="1700050"/>
          </a:xfrm>
          <a:prstGeom prst="rect">
            <a:avLst/>
          </a:prstGeom>
        </p:spPr>
      </p:pic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FB1ED44F-2D1D-46CF-9E24-FC7242374D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5" t="2104" r="4449" b="2970"/>
          <a:stretch/>
        </p:blipFill>
        <p:spPr>
          <a:xfrm>
            <a:off x="833479" y="890123"/>
            <a:ext cx="4572000" cy="385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8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BACEAF6-CC85-4DB0-B926-30291E871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529894"/>
              </p:ext>
            </p:extLst>
          </p:nvPr>
        </p:nvGraphicFramePr>
        <p:xfrm>
          <a:off x="0" y="229037"/>
          <a:ext cx="9144000" cy="34493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735108">
                  <a:extLst>
                    <a:ext uri="{9D8B030D-6E8A-4147-A177-3AD203B41FA5}">
                      <a16:colId xmlns:a16="http://schemas.microsoft.com/office/drawing/2014/main" val="3642854780"/>
                    </a:ext>
                  </a:extLst>
                </a:gridCol>
                <a:gridCol w="1537487">
                  <a:extLst>
                    <a:ext uri="{9D8B030D-6E8A-4147-A177-3AD203B41FA5}">
                      <a16:colId xmlns:a16="http://schemas.microsoft.com/office/drawing/2014/main" val="3831486465"/>
                    </a:ext>
                  </a:extLst>
                </a:gridCol>
                <a:gridCol w="1610315">
                  <a:extLst>
                    <a:ext uri="{9D8B030D-6E8A-4147-A177-3AD203B41FA5}">
                      <a16:colId xmlns:a16="http://schemas.microsoft.com/office/drawing/2014/main" val="1462252188"/>
                    </a:ext>
                  </a:extLst>
                </a:gridCol>
                <a:gridCol w="1836892">
                  <a:extLst>
                    <a:ext uri="{9D8B030D-6E8A-4147-A177-3AD203B41FA5}">
                      <a16:colId xmlns:a16="http://schemas.microsoft.com/office/drawing/2014/main" val="1121131463"/>
                    </a:ext>
                  </a:extLst>
                </a:gridCol>
                <a:gridCol w="1424198">
                  <a:extLst>
                    <a:ext uri="{9D8B030D-6E8A-4147-A177-3AD203B41FA5}">
                      <a16:colId xmlns:a16="http://schemas.microsoft.com/office/drawing/2014/main" val="367009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Constats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Résultats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Préconisation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Apports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Limites</a:t>
                      </a: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Rentre dans le processus de la politique de communication digitale.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Reste une démarche très importante de nos jours à prendre en considération dans la création du site internet et des réseaux sociaux. 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Evalue leur impact principalement sur Instagram (annexe 12).</a:t>
                      </a:r>
                      <a:endParaRPr lang="fr-FR" sz="1400" dirty="0"/>
                    </a:p>
                    <a:p>
                      <a:pPr marL="0" indent="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Bef>
                          <a:spcPts val="715"/>
                        </a:spcBef>
                        <a:buFont typeface="Times New Roman" panose="02020603050405020304" pitchFamily="18" charset="0"/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Permet une meilleure visibilité de nos </a:t>
                      </a:r>
                      <a:r>
                        <a:rPr lang="fr-FR" sz="1400" kern="1200" dirty="0" err="1">
                          <a:solidFill>
                            <a:srgbClr val="000000"/>
                          </a:solidFill>
                        </a:rPr>
                        <a:t>posts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Cibl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er le prospect « chaud » 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Continuer à étudier les mots qui définissent au mieux l’activité de l’entreprise</a:t>
                      </a:r>
                    </a:p>
                    <a:p>
                      <a:pPr algn="just"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</a:rPr>
                        <a:t>I</a:t>
                      </a: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mpact sur l’environnement du digital.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Positionnement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Référencement des publications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Augmentation du nombre de follower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Notoriété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dirty="0"/>
                        <a:t>Trouver les mots clés les plus ciblés et pertinents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endParaRPr lang="fr-FR" sz="1400" dirty="0"/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dirty="0"/>
                        <a:t>S’adapter au lexique de l’activité de l’entreprise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endParaRPr lang="fr-FR" sz="1400" dirty="0"/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dirty="0"/>
                        <a:t>Système aléatoire et subjectif</a:t>
                      </a: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20777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AC4D4B9-6117-425A-9B9B-3B4157948236}"/>
              </a:ext>
            </a:extLst>
          </p:cNvPr>
          <p:cNvSpPr txBox="1">
            <a:spLocks/>
          </p:cNvSpPr>
          <p:nvPr/>
        </p:nvSpPr>
        <p:spPr>
          <a:xfrm>
            <a:off x="228599" y="-145656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solidFill>
                  <a:srgbClr val="9CC2E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Mission n°11 : L’étude des hashtags sur </a:t>
            </a:r>
            <a:r>
              <a:rPr lang="fr-FR" sz="1600" b="1" dirty="0" err="1">
                <a:solidFill>
                  <a:srgbClr val="9CC2E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fr-FR" sz="1600" b="1" dirty="0">
                <a:solidFill>
                  <a:srgbClr val="9CC2E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(utilisés le plus souvent)</a:t>
            </a:r>
            <a:endParaRPr lang="fr-FR" sz="1000" dirty="0"/>
          </a:p>
        </p:txBody>
      </p:sp>
      <p:pic>
        <p:nvPicPr>
          <p:cNvPr id="10" name="Image 9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B6AADCA1-FF87-4494-BB16-C9014A4FDD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573172">
            <a:off x="7466954" y="3628894"/>
            <a:ext cx="2091859" cy="1700050"/>
          </a:xfrm>
          <a:prstGeom prst="rect">
            <a:avLst/>
          </a:prstGeom>
        </p:spPr>
      </p:pic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9B309F7B-FF77-493A-9CDF-9CF61DB9C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3" r="10522" b="-1"/>
          <a:stretch/>
        </p:blipFill>
        <p:spPr>
          <a:xfrm>
            <a:off x="1" y="2800758"/>
            <a:ext cx="7744078" cy="20662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56FA99-D997-4072-AD49-420070213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77" y="1783566"/>
            <a:ext cx="3719093" cy="315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5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10F2D44-794A-44B4-825A-44A6B6A24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817" t="4067" r="3670" b="5731"/>
          <a:stretch/>
        </p:blipFill>
        <p:spPr>
          <a:xfrm rot="20765281">
            <a:off x="-296499" y="-79014"/>
            <a:ext cx="1843947" cy="1003076"/>
          </a:xfrm>
          <a:prstGeom prst="rect">
            <a:avLst/>
          </a:prstGeom>
        </p:spPr>
      </p:pic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8BACEAF6-CC85-4DB0-B926-30291E871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8895477"/>
              </p:ext>
            </p:extLst>
          </p:nvPr>
        </p:nvGraphicFramePr>
        <p:xfrm>
          <a:off x="0" y="229037"/>
          <a:ext cx="9144000" cy="45161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325827">
                  <a:extLst>
                    <a:ext uri="{9D8B030D-6E8A-4147-A177-3AD203B41FA5}">
                      <a16:colId xmlns:a16="http://schemas.microsoft.com/office/drawing/2014/main" val="3642854780"/>
                    </a:ext>
                  </a:extLst>
                </a:gridCol>
                <a:gridCol w="1310909">
                  <a:extLst>
                    <a:ext uri="{9D8B030D-6E8A-4147-A177-3AD203B41FA5}">
                      <a16:colId xmlns:a16="http://schemas.microsoft.com/office/drawing/2014/main" val="3831486465"/>
                    </a:ext>
                  </a:extLst>
                </a:gridCol>
                <a:gridCol w="1513211">
                  <a:extLst>
                    <a:ext uri="{9D8B030D-6E8A-4147-A177-3AD203B41FA5}">
                      <a16:colId xmlns:a16="http://schemas.microsoft.com/office/drawing/2014/main" val="1462252188"/>
                    </a:ext>
                  </a:extLst>
                </a:gridCol>
                <a:gridCol w="1569855">
                  <a:extLst>
                    <a:ext uri="{9D8B030D-6E8A-4147-A177-3AD203B41FA5}">
                      <a16:colId xmlns:a16="http://schemas.microsoft.com/office/drawing/2014/main" val="1121131463"/>
                    </a:ext>
                  </a:extLst>
                </a:gridCol>
                <a:gridCol w="1424198">
                  <a:extLst>
                    <a:ext uri="{9D8B030D-6E8A-4147-A177-3AD203B41FA5}">
                      <a16:colId xmlns:a16="http://schemas.microsoft.com/office/drawing/2014/main" val="367009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Constats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Résultats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Préconisation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Apports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Limites</a:t>
                      </a:r>
                      <a:endParaRPr lang="fr-FR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Objectif : Obtenir l’avis de chacun des collaborateurs de l’entreprise sur la réalisation :</a:t>
                      </a:r>
                    </a:p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endParaRPr lang="fr-FR" sz="1400" kern="1200" dirty="0">
                        <a:solidFill>
                          <a:schemeClr val="tx1">
                            <a:alpha val="80000"/>
                          </a:schemeClr>
                        </a:solidFill>
                        <a:effectLst/>
                      </a:endParaRPr>
                    </a:p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       - Photo de couverture (annexe 13). </a:t>
                      </a:r>
                    </a:p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       - Slogans (« </a:t>
                      </a:r>
                      <a:r>
                        <a:rPr lang="fr-FR" sz="1400" kern="1200" dirty="0" err="1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Taglines</a:t>
                      </a: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 » - annexe 14). </a:t>
                      </a:r>
                    </a:p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Permet de conforter que le travail effectué soit conforme à l’image de l’entreprise et des idées qu’elle véhicule. </a:t>
                      </a:r>
                    </a:p>
                    <a:p>
                      <a:pPr marL="19050" indent="-19050" algn="just">
                        <a:spcBef>
                          <a:spcPts val="0"/>
                        </a:spcBef>
                        <a:buNone/>
                      </a:pPr>
                      <a:endParaRPr lang="fr-FR" sz="1400" kern="1200" dirty="0">
                        <a:solidFill>
                          <a:schemeClr val="tx1">
                            <a:alpha val="80000"/>
                          </a:schemeClr>
                        </a:solidFill>
                        <a:effectLst/>
                      </a:endParaRPr>
                    </a:p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Phrase </a:t>
                      </a:r>
                      <a:r>
                        <a:rPr lang="fr-FR" sz="1400" kern="1200" dirty="0" err="1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Tagline</a:t>
                      </a: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 choisie  : </a:t>
                      </a:r>
                    </a:p>
                    <a:p>
                      <a:pPr marL="19050" indent="-19050" algn="just">
                        <a:spcBef>
                          <a:spcPts val="0"/>
                        </a:spcBef>
                        <a:buNone/>
                      </a:pPr>
                      <a:endParaRPr lang="fr-FR" sz="1400" kern="1200" dirty="0">
                        <a:solidFill>
                          <a:schemeClr val="tx1">
                            <a:alpha val="80000"/>
                          </a:schemeClr>
                        </a:solidFill>
                      </a:endParaRPr>
                    </a:p>
                    <a:p>
                      <a:pPr marL="19050" indent="-19050" algn="just">
                        <a:spcBef>
                          <a:spcPts val="0"/>
                        </a:spcBef>
                        <a:buNone/>
                      </a:pP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« Comprendre ~ est la clé de votre succès </a:t>
                      </a:r>
                      <a:endParaRPr lang="fr-FR" sz="1400" kern="1200" dirty="0">
                        <a:solidFill>
                          <a:schemeClr val="tx1">
                            <a:alpha val="80000"/>
                          </a:schemeClr>
                        </a:solidFill>
                      </a:endParaRPr>
                    </a:p>
                    <a:p>
                      <a:pPr marL="19050" indent="-19050" algn="just">
                        <a:spcBef>
                          <a:spcPts val="0"/>
                        </a:spcBef>
                        <a:buNone/>
                      </a:pP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L’écoute ~ est la notre » (annexe 15).</a:t>
                      </a:r>
                    </a:p>
                    <a:p>
                      <a:pPr marL="19050" indent="-19050" algn="just">
                        <a:spcBef>
                          <a:spcPts val="0"/>
                        </a:spcBef>
                        <a:buNone/>
                      </a:pPr>
                      <a:endParaRPr lang="fr-FR" sz="1400" kern="1200" dirty="0">
                        <a:solidFill>
                          <a:schemeClr val="tx1">
                            <a:alpha val="80000"/>
                          </a:schemeClr>
                        </a:solidFill>
                        <a:effectLst/>
                      </a:endParaRPr>
                    </a:p>
                    <a:p>
                      <a:pPr marL="19050" indent="-1905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Choix de la photo de couverture </a:t>
                      </a:r>
                      <a:r>
                        <a:rPr lang="fr-FR" sz="1400" kern="1200" dirty="0" err="1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linkedin</a:t>
                      </a:r>
                      <a:r>
                        <a:rPr lang="fr-FR" sz="1400" kern="1200" dirty="0">
                          <a:solidFill>
                            <a:schemeClr val="tx1">
                              <a:alpha val="80000"/>
                            </a:schemeClr>
                          </a:solidFill>
                          <a:effectLst/>
                        </a:rPr>
                        <a:t> pour The Formation en annexe 16.</a:t>
                      </a: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5 collaborateurs sur 10 ont répondu au sondage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kern="1200" dirty="0">
                        <a:solidFill>
                          <a:srgbClr val="000000"/>
                        </a:solidFill>
                        <a:latin typeface="+mj-lt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Continuer les sondages et avoir les avis de chacun des collaborateurs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Outil de communication simple et ouvert :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      - valorise le collaborateur = un acteur actif 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      de l’entreprise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      - Est un moyen qui permet de confirmer mon </a:t>
                      </a:r>
                    </a:p>
                    <a:p>
                      <a:pPr marL="19050" indent="-190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fr-FR" sz="1400" kern="1200" dirty="0">
                          <a:solidFill>
                            <a:srgbClr val="000000"/>
                          </a:solidFill>
                          <a:effectLst/>
                        </a:rPr>
                        <a:t>       intégration au sein de cette entreprise.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endParaRPr lang="fr-FR" sz="1400" kern="12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indent="-190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dirty="0"/>
                        <a:t>Le temps de réponse des collaborateurs </a:t>
                      </a:r>
                    </a:p>
                    <a:p>
                      <a:pPr marL="19050" indent="-19050" algn="just">
                        <a:buFont typeface="Wingdings" panose="05000000000000000000" pitchFamily="2" charset="2"/>
                        <a:buChar char="Ø"/>
                      </a:pPr>
                      <a:r>
                        <a:rPr lang="fr-FR" sz="1400" dirty="0"/>
                        <a:t>Obtenir un taux de réponse suffisant pour analyser le contexte</a:t>
                      </a:r>
                      <a:endParaRPr lang="fr-FR" sz="1400" kern="1200" dirty="0">
                        <a:solidFill>
                          <a:srgbClr val="000000"/>
                        </a:solidFill>
                      </a:endParaRPr>
                    </a:p>
                    <a:p>
                      <a:pPr algn="just"/>
                      <a:endParaRPr lang="fr-FR" sz="1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020777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FAC4D4B9-6117-425A-9B9B-3B4157948236}"/>
              </a:ext>
            </a:extLst>
          </p:cNvPr>
          <p:cNvSpPr txBox="1">
            <a:spLocks/>
          </p:cNvSpPr>
          <p:nvPr/>
        </p:nvSpPr>
        <p:spPr>
          <a:xfrm>
            <a:off x="228599" y="-145656"/>
            <a:ext cx="8658225" cy="42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Mission n°12 : Sondages effectués</a:t>
            </a:r>
            <a:endParaRPr lang="fr-FR" sz="1000" dirty="0"/>
          </a:p>
        </p:txBody>
      </p:sp>
      <p:pic>
        <p:nvPicPr>
          <p:cNvPr id="10" name="Image 9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B6AADCA1-FF87-4494-BB16-C9014A4FDD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8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573172">
            <a:off x="7466954" y="3628894"/>
            <a:ext cx="2091859" cy="17000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C0B4E60-CB45-4584-A991-7771049C4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982" t="5437" b="5480"/>
          <a:stretch/>
        </p:blipFill>
        <p:spPr>
          <a:xfrm>
            <a:off x="-127245" y="2050879"/>
            <a:ext cx="6344705" cy="23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cxnSp>
        <p:nvCxnSpPr>
          <p:cNvPr id="1570" name="Google Shape;1570;p34"/>
          <p:cNvCxnSpPr/>
          <p:nvPr/>
        </p:nvCxnSpPr>
        <p:spPr>
          <a:xfrm rot="10800000" flipH="1">
            <a:off x="3891900" y="3659313"/>
            <a:ext cx="253200" cy="14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71" name="Google Shape;1571;p34"/>
          <p:cNvSpPr/>
          <p:nvPr/>
        </p:nvSpPr>
        <p:spPr>
          <a:xfrm>
            <a:off x="3906362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34"/>
          <p:cNvSpPr/>
          <p:nvPr/>
        </p:nvSpPr>
        <p:spPr>
          <a:xfrm rot="-317296">
            <a:off x="5436074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1560467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873413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264444" y="3970836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565300" y="3890588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34"/>
          <p:cNvSpPr/>
          <p:nvPr/>
        </p:nvSpPr>
        <p:spPr>
          <a:xfrm>
            <a:off x="7163087" y="218267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4"/>
          <p:cNvSpPr/>
          <p:nvPr/>
        </p:nvSpPr>
        <p:spPr>
          <a:xfrm>
            <a:off x="2990076" y="2111823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04450" y="4118288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4"/>
          <p:cNvSpPr/>
          <p:nvPr/>
        </p:nvSpPr>
        <p:spPr>
          <a:xfrm>
            <a:off x="2169750" y="1957343"/>
            <a:ext cx="113251" cy="165284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4"/>
          <p:cNvSpPr/>
          <p:nvPr/>
        </p:nvSpPr>
        <p:spPr>
          <a:xfrm>
            <a:off x="2389482" y="1957348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4"/>
          <p:cNvSpPr/>
          <p:nvPr/>
        </p:nvSpPr>
        <p:spPr>
          <a:xfrm>
            <a:off x="2284262" y="171572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636098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19926" y="3950736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6974250" y="4423238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4"/>
          <p:cNvSpPr/>
          <p:nvPr/>
        </p:nvSpPr>
        <p:spPr>
          <a:xfrm>
            <a:off x="6248700" y="25498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4" name="Google Shape;1594;p34"/>
          <p:cNvCxnSpPr/>
          <p:nvPr/>
        </p:nvCxnSpPr>
        <p:spPr>
          <a:xfrm>
            <a:off x="6889050" y="388823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5" name="Google Shape;1595;p34"/>
          <p:cNvSpPr/>
          <p:nvPr/>
        </p:nvSpPr>
        <p:spPr>
          <a:xfrm>
            <a:off x="7128150" y="3850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34"/>
          <p:cNvSpPr/>
          <p:nvPr/>
        </p:nvSpPr>
        <p:spPr>
          <a:xfrm>
            <a:off x="4099200" y="36307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7" name="Google Shape;1597;p34"/>
          <p:cNvCxnSpPr/>
          <p:nvPr/>
        </p:nvCxnSpPr>
        <p:spPr>
          <a:xfrm>
            <a:off x="2389475" y="3659313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8" name="Google Shape;1598;p34"/>
          <p:cNvSpPr/>
          <p:nvPr/>
        </p:nvSpPr>
        <p:spPr>
          <a:xfrm>
            <a:off x="2628575" y="36307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9" name="Google Shape;1599;p34"/>
          <p:cNvCxnSpPr/>
          <p:nvPr/>
        </p:nvCxnSpPr>
        <p:spPr>
          <a:xfrm rot="5400000">
            <a:off x="1394850" y="2706563"/>
            <a:ext cx="79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0" name="Google Shape;1600;p34"/>
          <p:cNvSpPr/>
          <p:nvPr/>
        </p:nvSpPr>
        <p:spPr>
          <a:xfrm rot="5400000">
            <a:off x="1753350" y="26684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1" name="Google Shape;1601;p34"/>
          <p:cNvCxnSpPr>
            <a:cxnSpLocks/>
          </p:cNvCxnSpPr>
          <p:nvPr/>
        </p:nvCxnSpPr>
        <p:spPr>
          <a:xfrm rot="10800000">
            <a:off x="4164241" y="3686253"/>
            <a:ext cx="200100" cy="11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2" name="Google Shape;1602;p34"/>
          <p:cNvCxnSpPr>
            <a:cxnSpLocks/>
            <a:endCxn id="1593" idx="7"/>
          </p:cNvCxnSpPr>
          <p:nvPr/>
        </p:nvCxnSpPr>
        <p:spPr>
          <a:xfrm flipH="1">
            <a:off x="6313741" y="2416397"/>
            <a:ext cx="224700" cy="14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3" name="Google Shape;1603;p34"/>
          <p:cNvCxnSpPr>
            <a:cxnSpLocks/>
            <a:endCxn id="1593" idx="0"/>
          </p:cNvCxnSpPr>
          <p:nvPr/>
        </p:nvCxnSpPr>
        <p:spPr>
          <a:xfrm>
            <a:off x="6074100" y="2416638"/>
            <a:ext cx="212700" cy="13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4" name="Google Shape;1604;p34"/>
          <p:cNvCxnSpPr/>
          <p:nvPr/>
        </p:nvCxnSpPr>
        <p:spPr>
          <a:xfrm>
            <a:off x="3944450" y="234338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5" name="Google Shape;1605;p34"/>
          <p:cNvSpPr/>
          <p:nvPr/>
        </p:nvSpPr>
        <p:spPr>
          <a:xfrm>
            <a:off x="4183550" y="230528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569;p34">
            <a:extLst>
              <a:ext uri="{FF2B5EF4-FFF2-40B4-BE49-F238E27FC236}">
                <a16:creationId xmlns:a16="http://schemas.microsoft.com/office/drawing/2014/main" id="{AC6F69AC-27AD-44CA-ACC0-DB7215447B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6550" y="2285663"/>
            <a:ext cx="603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Prolongements</a:t>
            </a:r>
            <a:endParaRPr sz="6000" dirty="0"/>
          </a:p>
        </p:txBody>
      </p:sp>
      <p:sp>
        <p:nvSpPr>
          <p:cNvPr id="42" name="Google Shape;1569;p34">
            <a:extLst>
              <a:ext uri="{FF2B5EF4-FFF2-40B4-BE49-F238E27FC236}">
                <a16:creationId xmlns:a16="http://schemas.microsoft.com/office/drawing/2014/main" id="{E818EE5C-2E7C-4EA3-A17A-8850AD7E357D}"/>
              </a:ext>
            </a:extLst>
          </p:cNvPr>
          <p:cNvSpPr txBox="1">
            <a:spLocks/>
          </p:cNvSpPr>
          <p:nvPr/>
        </p:nvSpPr>
        <p:spPr>
          <a:xfrm>
            <a:off x="1556550" y="2506920"/>
            <a:ext cx="6030900" cy="1888879"/>
          </a:xfrm>
          <a:prstGeom prst="rect">
            <a:avLst/>
          </a:prstGeom>
          <a:effectLst>
            <a:outerShdw dist="47625" dir="840000" algn="bl" rotWithShape="0">
              <a:srgbClr val="000000">
                <a:alpha val="36000"/>
              </a:srgbClr>
            </a:outerShdw>
          </a:effectLst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fr-FR" sz="6000" dirty="0"/>
              <a:t>éventuels</a:t>
            </a:r>
          </a:p>
        </p:txBody>
      </p:sp>
    </p:spTree>
    <p:extLst>
      <p:ext uri="{BB962C8B-B14F-4D97-AF65-F5344CB8AC3E}">
        <p14:creationId xmlns:p14="http://schemas.microsoft.com/office/powerpoint/2010/main" val="424824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56B31-6756-4889-B478-D5AF1CF94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916570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170974" indent="-170974"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fr-FR" sz="1400" dirty="0">
                <a:latin typeface="+mj-lt"/>
                <a:cs typeface="Calibri" panose="020F0502020204030204"/>
              </a:rPr>
              <a:t>La communication via le monde du digital demande une actualisation quotidienne et une remise en question pertinente</a:t>
            </a:r>
            <a:endParaRPr lang="fr-FR" sz="14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400" dirty="0">
              <a:latin typeface="+mj-lt"/>
              <a:cs typeface="Calibri" panose="020F0502020204030204"/>
            </a:endParaRPr>
          </a:p>
          <a:p>
            <a:pPr marL="170974" indent="-170974"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fr-FR" sz="1400" dirty="0">
                <a:latin typeface="+mj-lt"/>
                <a:cs typeface="Calibri" panose="020F0502020204030204"/>
              </a:rPr>
              <a:t>Chaque pièce du puzzle doit être mise à jour régulièrement afin que l'ensemble puisse fonctionner correctement.</a:t>
            </a:r>
          </a:p>
          <a:p>
            <a:pPr marL="0" indent="0">
              <a:spcBef>
                <a:spcPts val="0"/>
              </a:spcBef>
              <a:buNone/>
            </a:pPr>
            <a:endParaRPr lang="fr-FR" sz="1400" dirty="0">
              <a:latin typeface="+mj-lt"/>
              <a:cs typeface="Calibri" panose="020F0502020204030204"/>
            </a:endParaRPr>
          </a:p>
          <a:p>
            <a:pPr marL="170974" indent="-170974"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fr-FR" sz="1400" dirty="0">
                <a:latin typeface="+mj-lt"/>
                <a:cs typeface="Calibri" panose="020F0502020204030204"/>
              </a:rPr>
              <a:t>Dans cette idée, CEC et TP peuvent continuer leur cheminement sur les réseaux sociaux en s'insérant sur TIK TOK et sur LinkedIn</a:t>
            </a:r>
          </a:p>
          <a:p>
            <a:pPr marL="170974" indent="-170974">
              <a:spcBef>
                <a:spcPts val="0"/>
              </a:spcBef>
              <a:buFont typeface="Wingdings" panose="020B0604020202020204" pitchFamily="34" charset="0"/>
              <a:buChar char="Ø"/>
            </a:pPr>
            <a:endParaRPr lang="fr-FR" sz="1400" dirty="0">
              <a:latin typeface="+mj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902680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cxnSp>
        <p:nvCxnSpPr>
          <p:cNvPr id="1570" name="Google Shape;1570;p34"/>
          <p:cNvCxnSpPr/>
          <p:nvPr/>
        </p:nvCxnSpPr>
        <p:spPr>
          <a:xfrm rot="10800000" flipH="1">
            <a:off x="3891900" y="3659313"/>
            <a:ext cx="253200" cy="14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71" name="Google Shape;1571;p34"/>
          <p:cNvSpPr/>
          <p:nvPr/>
        </p:nvSpPr>
        <p:spPr>
          <a:xfrm>
            <a:off x="3906362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34"/>
          <p:cNvSpPr/>
          <p:nvPr/>
        </p:nvSpPr>
        <p:spPr>
          <a:xfrm rot="-317296">
            <a:off x="5436074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1560467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873413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264444" y="3970836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565300" y="3890588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34"/>
          <p:cNvSpPr/>
          <p:nvPr/>
        </p:nvSpPr>
        <p:spPr>
          <a:xfrm>
            <a:off x="7163087" y="218267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4"/>
          <p:cNvSpPr/>
          <p:nvPr/>
        </p:nvSpPr>
        <p:spPr>
          <a:xfrm>
            <a:off x="2990076" y="2111823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04450" y="4118288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4"/>
          <p:cNvSpPr/>
          <p:nvPr/>
        </p:nvSpPr>
        <p:spPr>
          <a:xfrm>
            <a:off x="2169750" y="1957343"/>
            <a:ext cx="113251" cy="165284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4"/>
          <p:cNvSpPr/>
          <p:nvPr/>
        </p:nvSpPr>
        <p:spPr>
          <a:xfrm>
            <a:off x="2389482" y="1957348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4"/>
          <p:cNvSpPr/>
          <p:nvPr/>
        </p:nvSpPr>
        <p:spPr>
          <a:xfrm>
            <a:off x="2284262" y="171572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636098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19926" y="3950736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6974250" y="4423238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4"/>
          <p:cNvSpPr/>
          <p:nvPr/>
        </p:nvSpPr>
        <p:spPr>
          <a:xfrm>
            <a:off x="6248700" y="25498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4" name="Google Shape;1594;p34"/>
          <p:cNvCxnSpPr/>
          <p:nvPr/>
        </p:nvCxnSpPr>
        <p:spPr>
          <a:xfrm>
            <a:off x="6889050" y="388823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5" name="Google Shape;1595;p34"/>
          <p:cNvSpPr/>
          <p:nvPr/>
        </p:nvSpPr>
        <p:spPr>
          <a:xfrm>
            <a:off x="7128150" y="3850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34"/>
          <p:cNvSpPr/>
          <p:nvPr/>
        </p:nvSpPr>
        <p:spPr>
          <a:xfrm>
            <a:off x="4099200" y="36307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7" name="Google Shape;1597;p34"/>
          <p:cNvCxnSpPr/>
          <p:nvPr/>
        </p:nvCxnSpPr>
        <p:spPr>
          <a:xfrm>
            <a:off x="2389475" y="3659313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8" name="Google Shape;1598;p34"/>
          <p:cNvSpPr/>
          <p:nvPr/>
        </p:nvSpPr>
        <p:spPr>
          <a:xfrm>
            <a:off x="2628575" y="36307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9" name="Google Shape;1599;p34"/>
          <p:cNvCxnSpPr/>
          <p:nvPr/>
        </p:nvCxnSpPr>
        <p:spPr>
          <a:xfrm rot="5400000">
            <a:off x="1394850" y="2706563"/>
            <a:ext cx="79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0" name="Google Shape;1600;p34"/>
          <p:cNvSpPr/>
          <p:nvPr/>
        </p:nvSpPr>
        <p:spPr>
          <a:xfrm rot="5400000">
            <a:off x="1753350" y="26684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1" name="Google Shape;1601;p34"/>
          <p:cNvCxnSpPr>
            <a:cxnSpLocks/>
          </p:cNvCxnSpPr>
          <p:nvPr/>
        </p:nvCxnSpPr>
        <p:spPr>
          <a:xfrm rot="10800000">
            <a:off x="4164241" y="3686253"/>
            <a:ext cx="200100" cy="11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2" name="Google Shape;1602;p34"/>
          <p:cNvCxnSpPr>
            <a:cxnSpLocks/>
            <a:endCxn id="1593" idx="7"/>
          </p:cNvCxnSpPr>
          <p:nvPr/>
        </p:nvCxnSpPr>
        <p:spPr>
          <a:xfrm flipH="1">
            <a:off x="6313741" y="2416397"/>
            <a:ext cx="224700" cy="14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3" name="Google Shape;1603;p34"/>
          <p:cNvCxnSpPr>
            <a:cxnSpLocks/>
            <a:endCxn id="1593" idx="0"/>
          </p:cNvCxnSpPr>
          <p:nvPr/>
        </p:nvCxnSpPr>
        <p:spPr>
          <a:xfrm>
            <a:off x="6074100" y="2416638"/>
            <a:ext cx="212700" cy="13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4" name="Google Shape;1604;p34"/>
          <p:cNvCxnSpPr/>
          <p:nvPr/>
        </p:nvCxnSpPr>
        <p:spPr>
          <a:xfrm>
            <a:off x="3944450" y="234338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5" name="Google Shape;1605;p34"/>
          <p:cNvSpPr/>
          <p:nvPr/>
        </p:nvSpPr>
        <p:spPr>
          <a:xfrm>
            <a:off x="4183550" y="230528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569;p34">
            <a:extLst>
              <a:ext uri="{FF2B5EF4-FFF2-40B4-BE49-F238E27FC236}">
                <a16:creationId xmlns:a16="http://schemas.microsoft.com/office/drawing/2014/main" id="{AC6F69AC-27AD-44CA-ACC0-DB7215447B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6550" y="2285663"/>
            <a:ext cx="603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Valorisation des</a:t>
            </a:r>
            <a:endParaRPr sz="6000" dirty="0"/>
          </a:p>
        </p:txBody>
      </p:sp>
      <p:sp>
        <p:nvSpPr>
          <p:cNvPr id="42" name="Google Shape;1569;p34">
            <a:extLst>
              <a:ext uri="{FF2B5EF4-FFF2-40B4-BE49-F238E27FC236}">
                <a16:creationId xmlns:a16="http://schemas.microsoft.com/office/drawing/2014/main" id="{E818EE5C-2E7C-4EA3-A17A-8850AD7E357D}"/>
              </a:ext>
            </a:extLst>
          </p:cNvPr>
          <p:cNvSpPr txBox="1">
            <a:spLocks/>
          </p:cNvSpPr>
          <p:nvPr/>
        </p:nvSpPr>
        <p:spPr>
          <a:xfrm>
            <a:off x="1556550" y="2506920"/>
            <a:ext cx="6030900" cy="1888879"/>
          </a:xfrm>
          <a:prstGeom prst="rect">
            <a:avLst/>
          </a:prstGeom>
          <a:effectLst>
            <a:outerShdw dist="47625" dir="840000" algn="bl" rotWithShape="0">
              <a:srgbClr val="000000">
                <a:alpha val="36000"/>
              </a:srgbClr>
            </a:outerShdw>
          </a:effectLst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fr-FR" sz="6000" dirty="0" err="1"/>
              <a:t>aqcuis</a:t>
            </a:r>
            <a:endParaRPr lang="fr-FR" sz="6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0A0ABE2-1CAE-4694-AAF9-FCB98419E5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6452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7EC0646-7697-4B34-A755-49456867C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03943"/>
            <a:ext cx="7886700" cy="39287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400" b="0" i="0" u="none" strike="noStrike" noProof="0" dirty="0">
                <a:latin typeface="+mj-lt"/>
              </a:rPr>
              <a:t>Prospecter les informations et r</a:t>
            </a:r>
            <a:r>
              <a:rPr lang="fr-FR" sz="1400" dirty="0" err="1">
                <a:latin typeface="+mj-lt"/>
              </a:rPr>
              <a:t>éaliser</a:t>
            </a:r>
            <a:r>
              <a:rPr lang="fr-FR" sz="1400" dirty="0">
                <a:latin typeface="+mj-lt"/>
              </a:rPr>
              <a:t> des objectifs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b="0" i="0" u="none" strike="noStrike" noProof="0" dirty="0">
                <a:latin typeface="+mj-lt"/>
              </a:rPr>
              <a:t>Effectuer un travail de qualité dans les temps</a:t>
            </a:r>
            <a:endParaRPr lang="fr-FR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Tenir compte des contraintes et obligations de chacun des collaborateurs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b="0" i="0" u="none" strike="noStrike" noProof="0" dirty="0">
                <a:latin typeface="+mj-lt"/>
              </a:rPr>
              <a:t>Savoir s'intégrer au sein d'une entreprise</a:t>
            </a:r>
            <a:endParaRPr lang="fr-FR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Communiquer et partager les informations en amont et en aval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Savoir prendre des initiatives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 err="1">
                <a:latin typeface="+mj-lt"/>
              </a:rPr>
              <a:t>Etre</a:t>
            </a:r>
            <a:r>
              <a:rPr lang="fr-FR" sz="1400" dirty="0">
                <a:latin typeface="+mj-lt"/>
              </a:rPr>
              <a:t> autonome tout en sachant travailler en équipe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Savoir s'exprimer clairement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Apporter des éléments pertinents et cohérents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Illustrer le contenu d'une mission : l'enrichir par des termes spécifiques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Argumenter solidement les idées stratégiques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Poser les questions clés et analyser d'un œil critique le contexte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22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Vécu du mémoire</a:t>
            </a:r>
            <a:endParaRPr sz="6000" dirty="0"/>
          </a:p>
        </p:txBody>
      </p:sp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cxnSp>
        <p:nvCxnSpPr>
          <p:cNvPr id="1570" name="Google Shape;1570;p34"/>
          <p:cNvCxnSpPr/>
          <p:nvPr/>
        </p:nvCxnSpPr>
        <p:spPr>
          <a:xfrm rot="10800000" flipH="1">
            <a:off x="3891900" y="3059238"/>
            <a:ext cx="253200" cy="14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71" name="Google Shape;1571;p34"/>
          <p:cNvSpPr/>
          <p:nvPr/>
        </p:nvSpPr>
        <p:spPr>
          <a:xfrm>
            <a:off x="3906362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34"/>
          <p:cNvSpPr/>
          <p:nvPr/>
        </p:nvSpPr>
        <p:spPr>
          <a:xfrm rot="-317296">
            <a:off x="5436074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1560467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873413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264444" y="3370761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565300" y="329051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34"/>
          <p:cNvSpPr/>
          <p:nvPr/>
        </p:nvSpPr>
        <p:spPr>
          <a:xfrm>
            <a:off x="7163087" y="218267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4"/>
          <p:cNvSpPr/>
          <p:nvPr/>
        </p:nvSpPr>
        <p:spPr>
          <a:xfrm>
            <a:off x="2990076" y="2111823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04450" y="3518213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4"/>
          <p:cNvSpPr/>
          <p:nvPr/>
        </p:nvSpPr>
        <p:spPr>
          <a:xfrm>
            <a:off x="2169750" y="1957343"/>
            <a:ext cx="113251" cy="165284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4"/>
          <p:cNvSpPr/>
          <p:nvPr/>
        </p:nvSpPr>
        <p:spPr>
          <a:xfrm>
            <a:off x="2389482" y="1957348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4"/>
          <p:cNvSpPr/>
          <p:nvPr/>
        </p:nvSpPr>
        <p:spPr>
          <a:xfrm>
            <a:off x="2284262" y="171572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636098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19926" y="3350661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6974250" y="382316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4"/>
          <p:cNvSpPr/>
          <p:nvPr/>
        </p:nvSpPr>
        <p:spPr>
          <a:xfrm>
            <a:off x="6248700" y="25498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4" name="Google Shape;1594;p34"/>
          <p:cNvCxnSpPr/>
          <p:nvPr/>
        </p:nvCxnSpPr>
        <p:spPr>
          <a:xfrm>
            <a:off x="6889050" y="3288163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5" name="Google Shape;1595;p34"/>
          <p:cNvSpPr/>
          <p:nvPr/>
        </p:nvSpPr>
        <p:spPr>
          <a:xfrm>
            <a:off x="7128150" y="32500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34"/>
          <p:cNvSpPr/>
          <p:nvPr/>
        </p:nvSpPr>
        <p:spPr>
          <a:xfrm>
            <a:off x="4099200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7" name="Google Shape;1597;p34"/>
          <p:cNvCxnSpPr/>
          <p:nvPr/>
        </p:nvCxnSpPr>
        <p:spPr>
          <a:xfrm>
            <a:off x="2389475" y="305923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8" name="Google Shape;1598;p34"/>
          <p:cNvSpPr/>
          <p:nvPr/>
        </p:nvSpPr>
        <p:spPr>
          <a:xfrm>
            <a:off x="2628575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9" name="Google Shape;1599;p34"/>
          <p:cNvCxnSpPr/>
          <p:nvPr/>
        </p:nvCxnSpPr>
        <p:spPr>
          <a:xfrm rot="5400000">
            <a:off x="1394850" y="2706563"/>
            <a:ext cx="79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0" name="Google Shape;1600;p34"/>
          <p:cNvSpPr/>
          <p:nvPr/>
        </p:nvSpPr>
        <p:spPr>
          <a:xfrm rot="5400000">
            <a:off x="1753350" y="26684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1" name="Google Shape;1601;p34"/>
          <p:cNvCxnSpPr>
            <a:endCxn id="1596" idx="5"/>
          </p:cNvCxnSpPr>
          <p:nvPr/>
        </p:nvCxnSpPr>
        <p:spPr>
          <a:xfrm rot="10800000">
            <a:off x="4164241" y="3086178"/>
            <a:ext cx="200100" cy="11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2" name="Google Shape;1602;p34"/>
          <p:cNvCxnSpPr>
            <a:endCxn id="1593" idx="7"/>
          </p:cNvCxnSpPr>
          <p:nvPr/>
        </p:nvCxnSpPr>
        <p:spPr>
          <a:xfrm flipH="1">
            <a:off x="6313741" y="2416397"/>
            <a:ext cx="224700" cy="14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3" name="Google Shape;1603;p34"/>
          <p:cNvCxnSpPr>
            <a:endCxn id="1593" idx="0"/>
          </p:cNvCxnSpPr>
          <p:nvPr/>
        </p:nvCxnSpPr>
        <p:spPr>
          <a:xfrm>
            <a:off x="6074100" y="2416638"/>
            <a:ext cx="212700" cy="13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4" name="Google Shape;1604;p34"/>
          <p:cNvCxnSpPr/>
          <p:nvPr/>
        </p:nvCxnSpPr>
        <p:spPr>
          <a:xfrm>
            <a:off x="3944450" y="234338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5" name="Google Shape;1605;p34"/>
          <p:cNvSpPr/>
          <p:nvPr/>
        </p:nvSpPr>
        <p:spPr>
          <a:xfrm>
            <a:off x="4183550" y="230528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583;p34">
            <a:extLst>
              <a:ext uri="{FF2B5EF4-FFF2-40B4-BE49-F238E27FC236}">
                <a16:creationId xmlns:a16="http://schemas.microsoft.com/office/drawing/2014/main" id="{6C9746DB-8FFF-416F-B7AA-550F5CC0DE9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74225" y="4417238"/>
            <a:ext cx="25794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800"/>
            </a:pPr>
            <a:r>
              <a:rPr lang="fr-FR" sz="14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</a:t>
            </a:r>
            <a:r>
              <a:rPr lang="en" sz="14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ifficulté, évolution du questionnement, de la méthodologie</a:t>
            </a:r>
          </a:p>
        </p:txBody>
      </p:sp>
    </p:spTree>
    <p:extLst>
      <p:ext uri="{BB962C8B-B14F-4D97-AF65-F5344CB8AC3E}">
        <p14:creationId xmlns:p14="http://schemas.microsoft.com/office/powerpoint/2010/main" val="3105780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5050D9B1-E3D1-48F5-A83C-573C6AFF8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000" y="1095829"/>
            <a:ext cx="7716000" cy="350374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Travail de longue durée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Situation sanitaire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Domaine du digital en constante évolution (RS)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Le fait de rassembler l’ensemble des idées et de les organiser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Idées cohérentes et harmonieuses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Support matériel manquant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</a:rPr>
              <a:t>Tuteur compétent, à l’écoute et réactif</a:t>
            </a:r>
          </a:p>
        </p:txBody>
      </p:sp>
    </p:spTree>
    <p:extLst>
      <p:ext uri="{BB962C8B-B14F-4D97-AF65-F5344CB8AC3E}">
        <p14:creationId xmlns:p14="http://schemas.microsoft.com/office/powerpoint/2010/main" val="1260965984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en" sz="6000" dirty="0"/>
              <a:t>Rétrospection</a:t>
            </a:r>
            <a:endParaRPr sz="6000" dirty="0"/>
          </a:p>
        </p:txBody>
      </p:sp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01.</a:t>
            </a:r>
            <a:endParaRPr/>
          </a:p>
        </p:txBody>
      </p:sp>
      <p:cxnSp>
        <p:nvCxnSpPr>
          <p:cNvPr id="1570" name="Google Shape;1570;p34"/>
          <p:cNvCxnSpPr/>
          <p:nvPr/>
        </p:nvCxnSpPr>
        <p:spPr>
          <a:xfrm rot="10800000" flipH="1">
            <a:off x="3891900" y="3059238"/>
            <a:ext cx="253200" cy="14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71" name="Google Shape;1571;p34"/>
          <p:cNvSpPr/>
          <p:nvPr/>
        </p:nvSpPr>
        <p:spPr>
          <a:xfrm>
            <a:off x="3906363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73" name="Google Shape;1573;p34"/>
          <p:cNvSpPr/>
          <p:nvPr/>
        </p:nvSpPr>
        <p:spPr>
          <a:xfrm rot="21282704">
            <a:off x="5436075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74" name="Google Shape;1574;p34"/>
          <p:cNvSpPr/>
          <p:nvPr/>
        </p:nvSpPr>
        <p:spPr>
          <a:xfrm rot="21282704">
            <a:off x="5470514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75" name="Google Shape;1575;p34"/>
          <p:cNvSpPr/>
          <p:nvPr/>
        </p:nvSpPr>
        <p:spPr>
          <a:xfrm rot="21282704">
            <a:off x="5466738" y="1560468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76" name="Google Shape;1576;p34"/>
          <p:cNvSpPr/>
          <p:nvPr/>
        </p:nvSpPr>
        <p:spPr>
          <a:xfrm>
            <a:off x="3154233" y="873414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77" name="Google Shape;1577;p34"/>
          <p:cNvSpPr/>
          <p:nvPr/>
        </p:nvSpPr>
        <p:spPr>
          <a:xfrm>
            <a:off x="3127088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78" name="Google Shape;1578;p34"/>
          <p:cNvSpPr/>
          <p:nvPr/>
        </p:nvSpPr>
        <p:spPr>
          <a:xfrm>
            <a:off x="3274226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79" name="Google Shape;1579;p34"/>
          <p:cNvSpPr/>
          <p:nvPr/>
        </p:nvSpPr>
        <p:spPr>
          <a:xfrm>
            <a:off x="5164267" y="809946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80" name="Google Shape;1580;p34"/>
          <p:cNvSpPr/>
          <p:nvPr/>
        </p:nvSpPr>
        <p:spPr>
          <a:xfrm>
            <a:off x="5425414" y="726263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81" name="Google Shape;1581;p34"/>
          <p:cNvSpPr/>
          <p:nvPr/>
        </p:nvSpPr>
        <p:spPr>
          <a:xfrm>
            <a:off x="2264445" y="3370762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82" name="Google Shape;1582;p34"/>
          <p:cNvSpPr/>
          <p:nvPr/>
        </p:nvSpPr>
        <p:spPr>
          <a:xfrm>
            <a:off x="2565301" y="329051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84" name="Google Shape;1584;p34"/>
          <p:cNvSpPr/>
          <p:nvPr/>
        </p:nvSpPr>
        <p:spPr>
          <a:xfrm>
            <a:off x="7163088" y="2182676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85" name="Google Shape;1585;p34"/>
          <p:cNvSpPr/>
          <p:nvPr/>
        </p:nvSpPr>
        <p:spPr>
          <a:xfrm>
            <a:off x="2990077" y="2111824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86" name="Google Shape;1586;p34"/>
          <p:cNvSpPr/>
          <p:nvPr/>
        </p:nvSpPr>
        <p:spPr>
          <a:xfrm>
            <a:off x="3704451" y="3518214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87" name="Google Shape;1587;p34"/>
          <p:cNvSpPr/>
          <p:nvPr/>
        </p:nvSpPr>
        <p:spPr>
          <a:xfrm>
            <a:off x="2169751" y="1957344"/>
            <a:ext cx="113251" cy="165284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88" name="Google Shape;1588;p34"/>
          <p:cNvSpPr/>
          <p:nvPr/>
        </p:nvSpPr>
        <p:spPr>
          <a:xfrm>
            <a:off x="2389483" y="1957349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89" name="Google Shape;1589;p34"/>
          <p:cNvSpPr/>
          <p:nvPr/>
        </p:nvSpPr>
        <p:spPr>
          <a:xfrm>
            <a:off x="2284263" y="1715726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90" name="Google Shape;1590;p34"/>
          <p:cNvSpPr/>
          <p:nvPr/>
        </p:nvSpPr>
        <p:spPr>
          <a:xfrm>
            <a:off x="3769327" y="636099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91" name="Google Shape;1591;p34"/>
          <p:cNvSpPr/>
          <p:nvPr/>
        </p:nvSpPr>
        <p:spPr>
          <a:xfrm>
            <a:off x="6719927" y="3350662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92" name="Google Shape;1592;p34"/>
          <p:cNvSpPr/>
          <p:nvPr/>
        </p:nvSpPr>
        <p:spPr>
          <a:xfrm>
            <a:off x="6974251" y="382316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93" name="Google Shape;1593;p34"/>
          <p:cNvSpPr/>
          <p:nvPr/>
        </p:nvSpPr>
        <p:spPr>
          <a:xfrm>
            <a:off x="6248700" y="25498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cxnSp>
        <p:nvCxnSpPr>
          <p:cNvPr id="1594" name="Google Shape;1594;p34"/>
          <p:cNvCxnSpPr/>
          <p:nvPr/>
        </p:nvCxnSpPr>
        <p:spPr>
          <a:xfrm>
            <a:off x="6889050" y="3288163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5" name="Google Shape;1595;p34"/>
          <p:cNvSpPr/>
          <p:nvPr/>
        </p:nvSpPr>
        <p:spPr>
          <a:xfrm>
            <a:off x="7128150" y="32500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1596" name="Google Shape;1596;p34"/>
          <p:cNvSpPr/>
          <p:nvPr/>
        </p:nvSpPr>
        <p:spPr>
          <a:xfrm>
            <a:off x="4099200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cxnSp>
        <p:nvCxnSpPr>
          <p:cNvPr id="1597" name="Google Shape;1597;p34"/>
          <p:cNvCxnSpPr/>
          <p:nvPr/>
        </p:nvCxnSpPr>
        <p:spPr>
          <a:xfrm>
            <a:off x="2389475" y="305923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8" name="Google Shape;1598;p34"/>
          <p:cNvSpPr/>
          <p:nvPr/>
        </p:nvSpPr>
        <p:spPr>
          <a:xfrm>
            <a:off x="2628575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cxnSp>
        <p:nvCxnSpPr>
          <p:cNvPr id="1599" name="Google Shape;1599;p34"/>
          <p:cNvCxnSpPr/>
          <p:nvPr/>
        </p:nvCxnSpPr>
        <p:spPr>
          <a:xfrm rot="5400000">
            <a:off x="1394850" y="2706563"/>
            <a:ext cx="79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0" name="Google Shape;1600;p34"/>
          <p:cNvSpPr/>
          <p:nvPr/>
        </p:nvSpPr>
        <p:spPr>
          <a:xfrm rot="5400000">
            <a:off x="1753350" y="26684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cxnSp>
        <p:nvCxnSpPr>
          <p:cNvPr id="1601" name="Google Shape;1601;p34"/>
          <p:cNvCxnSpPr>
            <a:endCxn id="1596" idx="5"/>
          </p:cNvCxnSpPr>
          <p:nvPr/>
        </p:nvCxnSpPr>
        <p:spPr>
          <a:xfrm rot="10800000">
            <a:off x="4164241" y="3086178"/>
            <a:ext cx="200100" cy="11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2" name="Google Shape;1602;p34"/>
          <p:cNvCxnSpPr>
            <a:endCxn id="1593" idx="7"/>
          </p:cNvCxnSpPr>
          <p:nvPr/>
        </p:nvCxnSpPr>
        <p:spPr>
          <a:xfrm flipH="1">
            <a:off x="6313741" y="2416397"/>
            <a:ext cx="224700" cy="14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3" name="Google Shape;1603;p34"/>
          <p:cNvCxnSpPr>
            <a:endCxn id="1593" idx="0"/>
          </p:cNvCxnSpPr>
          <p:nvPr/>
        </p:nvCxnSpPr>
        <p:spPr>
          <a:xfrm>
            <a:off x="6074100" y="2416638"/>
            <a:ext cx="212700" cy="13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4" name="Google Shape;1604;p34"/>
          <p:cNvCxnSpPr/>
          <p:nvPr/>
        </p:nvCxnSpPr>
        <p:spPr>
          <a:xfrm>
            <a:off x="3944450" y="234338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5" name="Google Shape;1605;p34"/>
          <p:cNvSpPr/>
          <p:nvPr/>
        </p:nvSpPr>
        <p:spPr>
          <a:xfrm>
            <a:off x="4183550" y="230528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0"/>
          </a:p>
        </p:txBody>
      </p:sp>
      <p:sp>
        <p:nvSpPr>
          <p:cNvPr id="38" name="Google Shape;1583;p34">
            <a:extLst>
              <a:ext uri="{FF2B5EF4-FFF2-40B4-BE49-F238E27FC236}">
                <a16:creationId xmlns:a16="http://schemas.microsoft.com/office/drawing/2014/main" id="{D6F84182-E078-4A6B-828F-62BCBECCA9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74225" y="4417238"/>
            <a:ext cx="25794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800"/>
            </a:pPr>
            <a:r>
              <a:rPr lang="fr-FR" sz="14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Apports personnels et professionnels</a:t>
            </a:r>
            <a:endParaRPr lang="en" sz="1400" b="1" dirty="0">
              <a:solidFill>
                <a:schemeClr val="accent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86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4" name="Google Shape;1544;p33"/>
          <p:cNvSpPr txBox="1">
            <a:spLocks noGrp="1"/>
          </p:cNvSpPr>
          <p:nvPr>
            <p:ph type="title" idx="2"/>
          </p:nvPr>
        </p:nvSpPr>
        <p:spPr>
          <a:xfrm>
            <a:off x="-261839" y="1382874"/>
            <a:ext cx="20140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Cadre Conceptuel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5" name="Google Shape;1545;p33"/>
          <p:cNvSpPr txBox="1">
            <a:spLocks noGrp="1"/>
          </p:cNvSpPr>
          <p:nvPr>
            <p:ph type="subTitle" idx="1"/>
          </p:nvPr>
        </p:nvSpPr>
        <p:spPr>
          <a:xfrm>
            <a:off x="-36101" y="2132271"/>
            <a:ext cx="195677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800"/>
            </a:pPr>
            <a:r>
              <a:rPr lang="en" sz="10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Principaux éléments de la partie conceptuelle </a:t>
            </a:r>
          </a:p>
        </p:txBody>
      </p:sp>
      <p:sp>
        <p:nvSpPr>
          <p:cNvPr id="1546" name="Google Shape;1546;p33"/>
          <p:cNvSpPr txBox="1">
            <a:spLocks noGrp="1"/>
          </p:cNvSpPr>
          <p:nvPr>
            <p:ph type="title" idx="3"/>
          </p:nvPr>
        </p:nvSpPr>
        <p:spPr>
          <a:xfrm>
            <a:off x="1603872" y="1382874"/>
            <a:ext cx="20140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L’entreprise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7" name="Google Shape;1547;p33"/>
          <p:cNvSpPr txBox="1">
            <a:spLocks noGrp="1"/>
          </p:cNvSpPr>
          <p:nvPr>
            <p:ph type="subTitle" idx="4"/>
          </p:nvPr>
        </p:nvSpPr>
        <p:spPr>
          <a:xfrm>
            <a:off x="1794287" y="2132271"/>
            <a:ext cx="20140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800"/>
            </a:pPr>
            <a:r>
              <a:rPr lang="en" sz="10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Contexte de l’entreprise </a:t>
            </a:r>
          </a:p>
        </p:txBody>
      </p:sp>
      <p:sp>
        <p:nvSpPr>
          <p:cNvPr id="1548" name="Google Shape;1548;p33"/>
          <p:cNvSpPr txBox="1">
            <a:spLocks noGrp="1"/>
          </p:cNvSpPr>
          <p:nvPr>
            <p:ph type="title" idx="5"/>
          </p:nvPr>
        </p:nvSpPr>
        <p:spPr>
          <a:xfrm>
            <a:off x="3585017" y="1382874"/>
            <a:ext cx="20140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Problématique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9" name="Google Shape;1549;p33"/>
          <p:cNvSpPr txBox="1">
            <a:spLocks noGrp="1"/>
          </p:cNvSpPr>
          <p:nvPr>
            <p:ph type="subTitle" idx="6"/>
          </p:nvPr>
        </p:nvSpPr>
        <p:spPr>
          <a:xfrm>
            <a:off x="3527742" y="2101971"/>
            <a:ext cx="21285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800"/>
            </a:pPr>
            <a:r>
              <a:rPr lang="en" sz="10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Problématique</a:t>
            </a:r>
            <a:endParaRPr sz="1000" b="1" dirty="0">
              <a:solidFill>
                <a:schemeClr val="accent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50" name="Google Shape;1550;p33"/>
          <p:cNvSpPr txBox="1">
            <a:spLocks noGrp="1"/>
          </p:cNvSpPr>
          <p:nvPr>
            <p:ph type="title" idx="7"/>
          </p:nvPr>
        </p:nvSpPr>
        <p:spPr>
          <a:xfrm>
            <a:off x="5582690" y="1333439"/>
            <a:ext cx="16419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Cadre Empirique et méthodologie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1" name="Google Shape;1551;p33"/>
          <p:cNvSpPr txBox="1">
            <a:spLocks noGrp="1"/>
          </p:cNvSpPr>
          <p:nvPr>
            <p:ph type="subTitle" idx="8"/>
          </p:nvPr>
        </p:nvSpPr>
        <p:spPr>
          <a:xfrm>
            <a:off x="5409764" y="2039633"/>
            <a:ext cx="21285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800"/>
            </a:pPr>
            <a:r>
              <a:rPr lang="en" sz="10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Principaux éléments de la méthodologie et de l’étude terrain </a:t>
            </a:r>
            <a:endParaRPr lang="en-US" sz="1000" b="1" dirty="0">
              <a:solidFill>
                <a:schemeClr val="accent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52" name="Google Shape;1552;p33"/>
          <p:cNvSpPr txBox="1">
            <a:spLocks noGrp="1"/>
          </p:cNvSpPr>
          <p:nvPr>
            <p:ph type="title" idx="9"/>
          </p:nvPr>
        </p:nvSpPr>
        <p:spPr>
          <a:xfrm>
            <a:off x="7276108" y="1329189"/>
            <a:ext cx="20140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Résultats et Préconisations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3" name="Google Shape;1553;p33"/>
          <p:cNvSpPr txBox="1">
            <a:spLocks noGrp="1"/>
          </p:cNvSpPr>
          <p:nvPr>
            <p:ph type="subTitle" idx="13"/>
          </p:nvPr>
        </p:nvSpPr>
        <p:spPr>
          <a:xfrm>
            <a:off x="7290466" y="2024453"/>
            <a:ext cx="21285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</a:pPr>
            <a:r>
              <a:rPr lang="fr-FR" sz="1000" b="1" dirty="0">
                <a:solidFill>
                  <a:schemeClr val="accent2"/>
                </a:solidFill>
                <a:uFill>
                  <a:noFill/>
                </a:uFill>
              </a:rPr>
              <a:t>R</a:t>
            </a:r>
            <a:r>
              <a:rPr lang="en" sz="10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ésultats obtenus et Recommandations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sz="1000" dirty="0"/>
          </a:p>
        </p:txBody>
      </p:sp>
      <p:sp>
        <p:nvSpPr>
          <p:cNvPr id="1554" name="Google Shape;1554;p33"/>
          <p:cNvSpPr txBox="1">
            <a:spLocks noGrp="1"/>
          </p:cNvSpPr>
          <p:nvPr>
            <p:ph type="title" idx="14"/>
          </p:nvPr>
        </p:nvSpPr>
        <p:spPr>
          <a:xfrm>
            <a:off x="-207006" y="3444298"/>
            <a:ext cx="20140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Apports / Limites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5" name="Google Shape;1555;p33"/>
          <p:cNvSpPr txBox="1">
            <a:spLocks noGrp="1"/>
          </p:cNvSpPr>
          <p:nvPr>
            <p:ph type="subTitle" idx="15"/>
          </p:nvPr>
        </p:nvSpPr>
        <p:spPr>
          <a:xfrm>
            <a:off x="-160611" y="3903376"/>
            <a:ext cx="195512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800"/>
            </a:pPr>
            <a:r>
              <a:rPr lang="en" sz="10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Apports et limites du travail réalisé</a:t>
            </a:r>
          </a:p>
        </p:txBody>
      </p:sp>
      <p:sp>
        <p:nvSpPr>
          <p:cNvPr id="1556" name="Google Shape;1556;p33"/>
          <p:cNvSpPr txBox="1">
            <a:spLocks noGrp="1"/>
          </p:cNvSpPr>
          <p:nvPr>
            <p:ph type="title" idx="16"/>
          </p:nvPr>
        </p:nvSpPr>
        <p:spPr>
          <a:xfrm>
            <a:off x="257911" y="915674"/>
            <a:ext cx="991082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7" name="Google Shape;1557;p33"/>
          <p:cNvSpPr txBox="1">
            <a:spLocks noGrp="1"/>
          </p:cNvSpPr>
          <p:nvPr>
            <p:ph type="title" idx="17"/>
          </p:nvPr>
        </p:nvSpPr>
        <p:spPr>
          <a:xfrm>
            <a:off x="2123614" y="915674"/>
            <a:ext cx="991082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558" name="Google Shape;1558;p33"/>
          <p:cNvSpPr txBox="1">
            <a:spLocks noGrp="1"/>
          </p:cNvSpPr>
          <p:nvPr>
            <p:ph type="title" idx="18"/>
          </p:nvPr>
        </p:nvSpPr>
        <p:spPr>
          <a:xfrm>
            <a:off x="4104764" y="915674"/>
            <a:ext cx="991082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559" name="Google Shape;1559;p33"/>
          <p:cNvSpPr txBox="1">
            <a:spLocks noGrp="1"/>
          </p:cNvSpPr>
          <p:nvPr>
            <p:ph type="title" idx="19"/>
          </p:nvPr>
        </p:nvSpPr>
        <p:spPr>
          <a:xfrm>
            <a:off x="5908130" y="915674"/>
            <a:ext cx="991082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560" name="Google Shape;1560;p33"/>
          <p:cNvSpPr txBox="1">
            <a:spLocks noGrp="1"/>
          </p:cNvSpPr>
          <p:nvPr>
            <p:ph type="title" idx="20"/>
          </p:nvPr>
        </p:nvSpPr>
        <p:spPr>
          <a:xfrm>
            <a:off x="7781888" y="931588"/>
            <a:ext cx="991082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561" name="Google Shape;1561;p33"/>
          <p:cNvSpPr txBox="1">
            <a:spLocks noGrp="1"/>
          </p:cNvSpPr>
          <p:nvPr>
            <p:ph type="title" idx="21"/>
          </p:nvPr>
        </p:nvSpPr>
        <p:spPr>
          <a:xfrm>
            <a:off x="280747" y="2877699"/>
            <a:ext cx="991082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562" name="Google Shape;1562;p33"/>
          <p:cNvSpPr/>
          <p:nvPr/>
        </p:nvSpPr>
        <p:spPr>
          <a:xfrm rot="6240902">
            <a:off x="3936870" y="446689"/>
            <a:ext cx="240302" cy="452649"/>
          </a:xfrm>
          <a:custGeom>
            <a:avLst/>
            <a:gdLst/>
            <a:ahLst/>
            <a:cxnLst/>
            <a:rect l="l" t="t" r="r" b="b"/>
            <a:pathLst>
              <a:path w="4192" h="7896" extrusionOk="0">
                <a:moveTo>
                  <a:pt x="1221" y="0"/>
                </a:moveTo>
                <a:cubicBezTo>
                  <a:pt x="724" y="0"/>
                  <a:pt x="303" y="421"/>
                  <a:pt x="152" y="896"/>
                </a:cubicBezTo>
                <a:cubicBezTo>
                  <a:pt x="0" y="1372"/>
                  <a:pt x="76" y="1890"/>
                  <a:pt x="195" y="2365"/>
                </a:cubicBezTo>
                <a:cubicBezTo>
                  <a:pt x="746" y="4666"/>
                  <a:pt x="2182" y="6653"/>
                  <a:pt x="4191" y="7895"/>
                </a:cubicBezTo>
                <a:lnTo>
                  <a:pt x="3921" y="7669"/>
                </a:lnTo>
                <a:cubicBezTo>
                  <a:pt x="2603" y="5616"/>
                  <a:pt x="3759" y="2603"/>
                  <a:pt x="2301" y="659"/>
                </a:cubicBezTo>
                <a:cubicBezTo>
                  <a:pt x="2042" y="302"/>
                  <a:pt x="1664" y="0"/>
                  <a:pt x="12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33"/>
          <p:cNvSpPr/>
          <p:nvPr/>
        </p:nvSpPr>
        <p:spPr>
          <a:xfrm rot="6240902">
            <a:off x="3831581" y="353556"/>
            <a:ext cx="398802" cy="195712"/>
          </a:xfrm>
          <a:custGeom>
            <a:avLst/>
            <a:gdLst/>
            <a:ahLst/>
            <a:cxnLst/>
            <a:rect l="l" t="t" r="r" b="b"/>
            <a:pathLst>
              <a:path w="6957" h="3414" extrusionOk="0">
                <a:moveTo>
                  <a:pt x="1948" y="0"/>
                </a:moveTo>
                <a:cubicBezTo>
                  <a:pt x="1679" y="0"/>
                  <a:pt x="1410" y="28"/>
                  <a:pt x="1146" y="87"/>
                </a:cubicBezTo>
                <a:cubicBezTo>
                  <a:pt x="725" y="184"/>
                  <a:pt x="271" y="400"/>
                  <a:pt x="141" y="810"/>
                </a:cubicBezTo>
                <a:cubicBezTo>
                  <a:pt x="1" y="1264"/>
                  <a:pt x="325" y="1750"/>
                  <a:pt x="735" y="1966"/>
                </a:cubicBezTo>
                <a:cubicBezTo>
                  <a:pt x="1157" y="2182"/>
                  <a:pt x="1643" y="2182"/>
                  <a:pt x="2118" y="2204"/>
                </a:cubicBezTo>
                <a:cubicBezTo>
                  <a:pt x="3803" y="2247"/>
                  <a:pt x="5585" y="2452"/>
                  <a:pt x="6957" y="3413"/>
                </a:cubicBezTo>
                <a:cubicBezTo>
                  <a:pt x="6319" y="2420"/>
                  <a:pt x="5553" y="1480"/>
                  <a:pt x="4559" y="832"/>
                </a:cubicBezTo>
                <a:cubicBezTo>
                  <a:pt x="3790" y="322"/>
                  <a:pt x="2867" y="0"/>
                  <a:pt x="19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33"/>
          <p:cNvSpPr/>
          <p:nvPr/>
        </p:nvSpPr>
        <p:spPr>
          <a:xfrm rot="6240902">
            <a:off x="4085858" y="451469"/>
            <a:ext cx="108457" cy="152029"/>
          </a:xfrm>
          <a:custGeom>
            <a:avLst/>
            <a:gdLst/>
            <a:ahLst/>
            <a:cxnLst/>
            <a:rect l="l" t="t" r="r" b="b"/>
            <a:pathLst>
              <a:path w="1892" h="2652" extrusionOk="0">
                <a:moveTo>
                  <a:pt x="289" y="1"/>
                </a:moveTo>
                <a:cubicBezTo>
                  <a:pt x="226" y="1"/>
                  <a:pt x="165" y="20"/>
                  <a:pt x="120" y="59"/>
                </a:cubicBezTo>
                <a:cubicBezTo>
                  <a:pt x="77" y="113"/>
                  <a:pt x="55" y="167"/>
                  <a:pt x="55" y="232"/>
                </a:cubicBezTo>
                <a:cubicBezTo>
                  <a:pt x="1" y="686"/>
                  <a:pt x="347" y="1085"/>
                  <a:pt x="671" y="1409"/>
                </a:cubicBezTo>
                <a:lnTo>
                  <a:pt x="1891" y="2651"/>
                </a:lnTo>
                <a:lnTo>
                  <a:pt x="1816" y="2479"/>
                </a:lnTo>
                <a:cubicBezTo>
                  <a:pt x="1578" y="1820"/>
                  <a:pt x="1286" y="1193"/>
                  <a:pt x="951" y="588"/>
                </a:cubicBezTo>
                <a:cubicBezTo>
                  <a:pt x="811" y="351"/>
                  <a:pt x="671" y="113"/>
                  <a:pt x="411" y="27"/>
                </a:cubicBezTo>
                <a:cubicBezTo>
                  <a:pt x="373" y="9"/>
                  <a:pt x="330" y="1"/>
                  <a:pt x="2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554;p33">
            <a:extLst>
              <a:ext uri="{FF2B5EF4-FFF2-40B4-BE49-F238E27FC236}">
                <a16:creationId xmlns:a16="http://schemas.microsoft.com/office/drawing/2014/main" id="{1CA24737-D8A9-4F5F-B122-7366D8D9387A}"/>
              </a:ext>
            </a:extLst>
          </p:cNvPr>
          <p:cNvSpPr txBox="1">
            <a:spLocks/>
          </p:cNvSpPr>
          <p:nvPr/>
        </p:nvSpPr>
        <p:spPr>
          <a:xfrm>
            <a:off x="6887595" y="3387561"/>
            <a:ext cx="2014048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fr-FR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Rétrospection</a:t>
            </a:r>
          </a:p>
        </p:txBody>
      </p:sp>
      <p:sp>
        <p:nvSpPr>
          <p:cNvPr id="31" name="Google Shape;1555;p33">
            <a:extLst>
              <a:ext uri="{FF2B5EF4-FFF2-40B4-BE49-F238E27FC236}">
                <a16:creationId xmlns:a16="http://schemas.microsoft.com/office/drawing/2014/main" id="{D452A396-D971-4BCC-9F1F-9F11E72183F9}"/>
              </a:ext>
            </a:extLst>
          </p:cNvPr>
          <p:cNvSpPr txBox="1">
            <a:spLocks/>
          </p:cNvSpPr>
          <p:nvPr/>
        </p:nvSpPr>
        <p:spPr>
          <a:xfrm>
            <a:off x="7033245" y="3868820"/>
            <a:ext cx="1627336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lvl="0" indent="-17145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fr-FR" sz="1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" sz="10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pports persnnels et </a:t>
            </a:r>
            <a:r>
              <a:rPr lang="en" sz="1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professionnels</a:t>
            </a:r>
            <a:endParaRPr lang="en" sz="1000" b="1" dirty="0">
              <a:solidFill>
                <a:schemeClr val="accent2"/>
              </a:solidFill>
              <a:uFill>
                <a:noFill/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oogle Shape;1561;p33">
            <a:extLst>
              <a:ext uri="{FF2B5EF4-FFF2-40B4-BE49-F238E27FC236}">
                <a16:creationId xmlns:a16="http://schemas.microsoft.com/office/drawing/2014/main" id="{234F692D-7630-4C73-933A-B4F6BD3050B3}"/>
              </a:ext>
            </a:extLst>
          </p:cNvPr>
          <p:cNvSpPr txBox="1">
            <a:spLocks/>
          </p:cNvSpPr>
          <p:nvPr/>
        </p:nvSpPr>
        <p:spPr>
          <a:xfrm>
            <a:off x="7177458" y="2889089"/>
            <a:ext cx="991082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Google Shape;1561;p33">
            <a:extLst>
              <a:ext uri="{FF2B5EF4-FFF2-40B4-BE49-F238E27FC236}">
                <a16:creationId xmlns:a16="http://schemas.microsoft.com/office/drawing/2014/main" id="{E53748FA-15E8-4230-97FE-36E12EDE2A47}"/>
              </a:ext>
            </a:extLst>
          </p:cNvPr>
          <p:cNvSpPr txBox="1">
            <a:spLocks/>
          </p:cNvSpPr>
          <p:nvPr/>
        </p:nvSpPr>
        <p:spPr>
          <a:xfrm>
            <a:off x="1976011" y="2857154"/>
            <a:ext cx="991082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34" name="Google Shape;1554;p33">
            <a:extLst>
              <a:ext uri="{FF2B5EF4-FFF2-40B4-BE49-F238E27FC236}">
                <a16:creationId xmlns:a16="http://schemas.microsoft.com/office/drawing/2014/main" id="{1D3CEFC0-DFD9-4D03-A1FA-F8FD5876DAE0}"/>
              </a:ext>
            </a:extLst>
          </p:cNvPr>
          <p:cNvSpPr txBox="1">
            <a:spLocks/>
          </p:cNvSpPr>
          <p:nvPr/>
        </p:nvSpPr>
        <p:spPr>
          <a:xfrm>
            <a:off x="1766836" y="3469303"/>
            <a:ext cx="1688120" cy="39951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Prolongements éventuels</a:t>
            </a:r>
          </a:p>
        </p:txBody>
      </p:sp>
      <p:sp>
        <p:nvSpPr>
          <p:cNvPr id="35" name="Google Shape;1555;p33">
            <a:extLst>
              <a:ext uri="{FF2B5EF4-FFF2-40B4-BE49-F238E27FC236}">
                <a16:creationId xmlns:a16="http://schemas.microsoft.com/office/drawing/2014/main" id="{407D7501-E3D9-4CAD-B459-BA326F95554E}"/>
              </a:ext>
            </a:extLst>
          </p:cNvPr>
          <p:cNvSpPr txBox="1">
            <a:spLocks/>
          </p:cNvSpPr>
          <p:nvPr/>
        </p:nvSpPr>
        <p:spPr>
          <a:xfrm>
            <a:off x="1554856" y="3926444"/>
            <a:ext cx="2128597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lvl="0" indent="-17145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1800"/>
            </a:pPr>
            <a:r>
              <a:rPr lang="en" sz="10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Prologements éventuels</a:t>
            </a:r>
          </a:p>
        </p:txBody>
      </p:sp>
      <p:sp>
        <p:nvSpPr>
          <p:cNvPr id="36" name="Google Shape;1561;p33">
            <a:extLst>
              <a:ext uri="{FF2B5EF4-FFF2-40B4-BE49-F238E27FC236}">
                <a16:creationId xmlns:a16="http://schemas.microsoft.com/office/drawing/2014/main" id="{ACF867E1-6A2A-45B6-8C40-8BB5F5877282}"/>
              </a:ext>
            </a:extLst>
          </p:cNvPr>
          <p:cNvSpPr txBox="1">
            <a:spLocks/>
          </p:cNvSpPr>
          <p:nvPr/>
        </p:nvSpPr>
        <p:spPr>
          <a:xfrm>
            <a:off x="3767123" y="2857154"/>
            <a:ext cx="991082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37" name="Google Shape;1554;p33">
            <a:extLst>
              <a:ext uri="{FF2B5EF4-FFF2-40B4-BE49-F238E27FC236}">
                <a16:creationId xmlns:a16="http://schemas.microsoft.com/office/drawing/2014/main" id="{C2FADDB7-CFC8-4D60-B024-AE21A4CBA502}"/>
              </a:ext>
            </a:extLst>
          </p:cNvPr>
          <p:cNvSpPr txBox="1">
            <a:spLocks/>
          </p:cNvSpPr>
          <p:nvPr/>
        </p:nvSpPr>
        <p:spPr>
          <a:xfrm>
            <a:off x="3617920" y="3452922"/>
            <a:ext cx="1328703" cy="3355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Valorisation des acquis</a:t>
            </a:r>
          </a:p>
        </p:txBody>
      </p:sp>
      <p:sp>
        <p:nvSpPr>
          <p:cNvPr id="38" name="Google Shape;1555;p33">
            <a:extLst>
              <a:ext uri="{FF2B5EF4-FFF2-40B4-BE49-F238E27FC236}">
                <a16:creationId xmlns:a16="http://schemas.microsoft.com/office/drawing/2014/main" id="{9B3EEF30-742A-4700-BC6B-E01B94F4E205}"/>
              </a:ext>
            </a:extLst>
          </p:cNvPr>
          <p:cNvSpPr txBox="1">
            <a:spLocks/>
          </p:cNvSpPr>
          <p:nvPr/>
        </p:nvSpPr>
        <p:spPr>
          <a:xfrm>
            <a:off x="3522510" y="3926444"/>
            <a:ext cx="1488674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lvl="0" indent="-17145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1800"/>
            </a:pPr>
            <a:r>
              <a:rPr lang="en" sz="10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Liés à la réalisation du mémoire et de l’alternance</a:t>
            </a:r>
          </a:p>
        </p:txBody>
      </p:sp>
      <p:sp>
        <p:nvSpPr>
          <p:cNvPr id="39" name="Google Shape;1561;p33">
            <a:extLst>
              <a:ext uri="{FF2B5EF4-FFF2-40B4-BE49-F238E27FC236}">
                <a16:creationId xmlns:a16="http://schemas.microsoft.com/office/drawing/2014/main" id="{38FDA577-9BCF-45A9-ACE5-FCC84121CAE7}"/>
              </a:ext>
            </a:extLst>
          </p:cNvPr>
          <p:cNvSpPr txBox="1">
            <a:spLocks/>
          </p:cNvSpPr>
          <p:nvPr/>
        </p:nvSpPr>
        <p:spPr>
          <a:xfrm>
            <a:off x="5451568" y="2843229"/>
            <a:ext cx="991082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40" name="Google Shape;1554;p33">
            <a:extLst>
              <a:ext uri="{FF2B5EF4-FFF2-40B4-BE49-F238E27FC236}">
                <a16:creationId xmlns:a16="http://schemas.microsoft.com/office/drawing/2014/main" id="{D6407C56-F44F-4B10-AFBC-F6930BFB146C}"/>
              </a:ext>
            </a:extLst>
          </p:cNvPr>
          <p:cNvSpPr txBox="1">
            <a:spLocks/>
          </p:cNvSpPr>
          <p:nvPr/>
        </p:nvSpPr>
        <p:spPr>
          <a:xfrm>
            <a:off x="5019197" y="3444297"/>
            <a:ext cx="1868398" cy="51596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Restitution du “vécu” du mémoire</a:t>
            </a:r>
          </a:p>
        </p:txBody>
      </p:sp>
      <p:sp>
        <p:nvSpPr>
          <p:cNvPr id="41" name="Google Shape;1555;p33">
            <a:extLst>
              <a:ext uri="{FF2B5EF4-FFF2-40B4-BE49-F238E27FC236}">
                <a16:creationId xmlns:a16="http://schemas.microsoft.com/office/drawing/2014/main" id="{703634E4-08DC-4F54-9FA1-0EAF596F42AF}"/>
              </a:ext>
            </a:extLst>
          </p:cNvPr>
          <p:cNvSpPr txBox="1">
            <a:spLocks/>
          </p:cNvSpPr>
          <p:nvPr/>
        </p:nvSpPr>
        <p:spPr>
          <a:xfrm>
            <a:off x="4923786" y="3917820"/>
            <a:ext cx="1868397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lvl="0" indent="-17145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1800"/>
            </a:pPr>
            <a:r>
              <a:rPr lang="fr-FR" sz="10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</a:t>
            </a:r>
            <a:r>
              <a:rPr lang="en" sz="10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ifficulté, évolution du questionnement, de la méthodologie</a:t>
            </a:r>
          </a:p>
        </p:txBody>
      </p:sp>
    </p:spTree>
    <p:extLst>
      <p:ext uri="{BB962C8B-B14F-4D97-AF65-F5344CB8AC3E}">
        <p14:creationId xmlns:p14="http://schemas.microsoft.com/office/powerpoint/2010/main" val="88172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20CBA4B1-145B-4BE0-932D-2D1B0224ED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2353005"/>
              </p:ext>
            </p:extLst>
          </p:nvPr>
        </p:nvGraphicFramePr>
        <p:xfrm>
          <a:off x="314325" y="531814"/>
          <a:ext cx="8448673" cy="3879053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091689">
                  <a:extLst>
                    <a:ext uri="{9D8B030D-6E8A-4147-A177-3AD203B41FA5}">
                      <a16:colId xmlns:a16="http://schemas.microsoft.com/office/drawing/2014/main" val="3093482408"/>
                    </a:ext>
                  </a:extLst>
                </a:gridCol>
                <a:gridCol w="6356984">
                  <a:extLst>
                    <a:ext uri="{9D8B030D-6E8A-4147-A177-3AD203B41FA5}">
                      <a16:colId xmlns:a16="http://schemas.microsoft.com/office/drawing/2014/main" val="2687328432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285750" indent="-285750">
                        <a:buFont typeface="Wingdings"/>
                        <a:buChar char="Ø"/>
                      </a:pPr>
                      <a:r>
                        <a:rPr lang="fr-FR" sz="1100" dirty="0"/>
                        <a:t>Apports humaines</a:t>
                      </a:r>
                      <a:endParaRPr lang="fr-FR" sz="1100" dirty="0">
                        <a:latin typeface="Calibri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Wingdings"/>
                        <a:buChar char="Ø"/>
                      </a:pPr>
                      <a:r>
                        <a:rPr lang="fr-FR" sz="1100" b="0" u="none" strike="noStrike" noProof="0" dirty="0"/>
                        <a:t>Avoir le sens de l'autonomie et des responsabilités </a:t>
                      </a:r>
                    </a:p>
                    <a:p>
                      <a:pPr marL="0" lvl="0" indent="0">
                        <a:buNone/>
                      </a:pPr>
                      <a:endParaRPr lang="fr-FR" sz="1100" b="0" u="none" strike="noStrike" noProof="0" dirty="0"/>
                    </a:p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r>
                        <a:rPr lang="fr-FR" sz="1100" b="0" u="none" strike="noStrike" noProof="0" dirty="0"/>
                        <a:t>Conforter mon implication au sein de l'équipe (création du questionnaire)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None/>
                      </a:pPr>
                      <a:endParaRPr lang="fr-FR" sz="1100" b="0" u="none" strike="noStrike" noProof="0" dirty="0"/>
                    </a:p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r>
                        <a:rPr lang="fr-FR" sz="1100" b="0" u="none" strike="noStrike" noProof="0" dirty="0"/>
                        <a:t>Vivre dans une entreprise avec une bonne ambiance</a:t>
                      </a:r>
                    </a:p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endParaRPr lang="fr-FR" sz="1100" b="0" u="none" strike="noStrike" noProof="0" dirty="0"/>
                    </a:p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r>
                        <a:rPr lang="fr-FR" sz="1100" b="0" u="none" strike="noStrike" noProof="0" dirty="0"/>
                        <a:t>Avoir de la rigueur professionnel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71097"/>
                  </a:ext>
                </a:extLst>
              </a:tr>
              <a:tr h="1275045">
                <a:tc>
                  <a:txBody>
                    <a:bodyPr/>
                    <a:lstStyle/>
                    <a:p>
                      <a:pPr marL="285750" lvl="0" indent="-285750">
                        <a:buFont typeface="Wingdings"/>
                        <a:buChar char="Ø"/>
                      </a:pPr>
                      <a:endParaRPr lang="fr-FR" sz="1100" dirty="0"/>
                    </a:p>
                    <a:p>
                      <a:pPr marL="285750" lvl="0" indent="-285750">
                        <a:buFont typeface="Wingdings"/>
                        <a:buChar char="Ø"/>
                      </a:pPr>
                      <a:r>
                        <a:rPr lang="fr-FR" sz="1100" dirty="0"/>
                        <a:t>Apports techniques</a:t>
                      </a:r>
                      <a:endParaRPr lang="fr-FR" sz="1100" dirty="0">
                        <a:latin typeface="Calibri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endParaRPr lang="fr-FR" sz="1100" b="0" u="none" strike="noStrike" noProof="0" dirty="0"/>
                    </a:p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r>
                        <a:rPr lang="fr-FR" sz="1100" b="0" u="none" strike="noStrike" noProof="0" dirty="0"/>
                        <a:t>Utiliser des connaissances pratiques grâce à l'enseignement reçu tout au long de l'année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None/>
                      </a:pPr>
                      <a:endParaRPr lang="fr-FR" sz="1100" b="0" u="none" strike="noStrike" noProof="0" dirty="0"/>
                    </a:p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r>
                        <a:rPr lang="fr-FR" sz="1100" b="0" u="none" strike="noStrike" noProof="0" dirty="0"/>
                        <a:t>Acquérir des nouvelles compétences techniques : </a:t>
                      </a:r>
                      <a:r>
                        <a:rPr lang="fr-FR" sz="1100" b="0" u="none" strike="noStrike" noProof="0" dirty="0" err="1"/>
                        <a:t>Canva</a:t>
                      </a:r>
                      <a:r>
                        <a:rPr lang="fr-FR" sz="1100" b="0" u="none" strike="noStrike" noProof="0" dirty="0"/>
                        <a:t>, </a:t>
                      </a:r>
                      <a:r>
                        <a:rPr lang="fr-FR" sz="1100" b="0" u="none" strike="noStrike" noProof="0" dirty="0" err="1"/>
                        <a:t>illustrator</a:t>
                      </a:r>
                      <a:r>
                        <a:rPr lang="fr-FR" sz="1100" b="0" u="none" strike="noStrike" noProof="0" dirty="0"/>
                        <a:t>, </a:t>
                      </a:r>
                      <a:r>
                        <a:rPr lang="fr-FR" sz="1100" b="0" u="none" strike="noStrike" noProof="0" dirty="0" err="1"/>
                        <a:t>photoshop</a:t>
                      </a:r>
                      <a:r>
                        <a:rPr lang="fr-FR" sz="1100" b="0" u="none" strike="noStrike" noProof="0" dirty="0"/>
                        <a:t>, arborescence.</a:t>
                      </a:r>
                      <a:endParaRPr lang="fr-FR" sz="1100" b="0" i="0" u="none" strike="noStrike" noProof="0" dirty="0">
                        <a:latin typeface="Calibri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263480"/>
                  </a:ext>
                </a:extLst>
              </a:tr>
              <a:tr h="857000">
                <a:tc>
                  <a:txBody>
                    <a:bodyPr/>
                    <a:lstStyle/>
                    <a:p>
                      <a:pPr marL="285750" lvl="0" indent="-285750">
                        <a:buFont typeface="Wingdings"/>
                        <a:buChar char="Ø"/>
                      </a:pPr>
                      <a:r>
                        <a:rPr lang="fr-FR" sz="1100" dirty="0"/>
                        <a:t>Cadre environnemental</a:t>
                      </a:r>
                      <a:endParaRPr lang="fr-FR" sz="1100" dirty="0">
                        <a:latin typeface="Calibri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r>
                        <a:rPr lang="fr-FR" sz="1100" b="0" u="none" strike="noStrike" noProof="0" dirty="0"/>
                        <a:t>Accomplir les différentes missions en tenant compte des contraintes</a:t>
                      </a:r>
                    </a:p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endParaRPr lang="fr-FR" sz="1100" b="0" u="none" strike="noStrike" noProof="0" dirty="0"/>
                    </a:p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r>
                        <a:rPr lang="fr-FR" sz="1100" b="0" u="none" strike="noStrike" noProof="0" dirty="0"/>
                        <a:t>S'adapter face aux aléas du Covid</a:t>
                      </a:r>
                      <a:endParaRPr lang="fr-FR" sz="1000" dirty="0"/>
                    </a:p>
                    <a:p>
                      <a:pPr marL="0" lvl="0" indent="0">
                        <a:buNone/>
                      </a:pPr>
                      <a:endParaRPr lang="fr-FR" sz="1100" dirty="0">
                        <a:latin typeface="Calibri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553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94162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34"/>
          <p:cNvSpPr txBox="1">
            <a:spLocks noGrp="1"/>
          </p:cNvSpPr>
          <p:nvPr>
            <p:ph type="title"/>
          </p:nvPr>
        </p:nvSpPr>
        <p:spPr>
          <a:xfrm>
            <a:off x="1791450" y="2285663"/>
            <a:ext cx="5796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Conclusion</a:t>
            </a:r>
            <a:endParaRPr sz="6600" dirty="0"/>
          </a:p>
        </p:txBody>
      </p:sp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1583" name="Google Shape;1583;p34"/>
          <p:cNvSpPr txBox="1">
            <a:spLocks noGrp="1"/>
          </p:cNvSpPr>
          <p:nvPr>
            <p:ph type="subTitle" idx="1"/>
          </p:nvPr>
        </p:nvSpPr>
        <p:spPr>
          <a:xfrm>
            <a:off x="3282297" y="3917474"/>
            <a:ext cx="25794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You can enter a subtitle here if you need it</a:t>
            </a:r>
            <a:endParaRPr dirty="0"/>
          </a:p>
        </p:txBody>
      </p:sp>
      <p:cxnSp>
        <p:nvCxnSpPr>
          <p:cNvPr id="1570" name="Google Shape;1570;p34"/>
          <p:cNvCxnSpPr/>
          <p:nvPr/>
        </p:nvCxnSpPr>
        <p:spPr>
          <a:xfrm rot="10800000" flipH="1">
            <a:off x="3891900" y="3059238"/>
            <a:ext cx="253200" cy="14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71" name="Google Shape;1571;p34"/>
          <p:cNvSpPr/>
          <p:nvPr/>
        </p:nvSpPr>
        <p:spPr>
          <a:xfrm>
            <a:off x="3906362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34"/>
          <p:cNvSpPr/>
          <p:nvPr/>
        </p:nvSpPr>
        <p:spPr>
          <a:xfrm rot="-317296">
            <a:off x="5436074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1560467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873413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264444" y="3370761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565300" y="329051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34"/>
          <p:cNvSpPr/>
          <p:nvPr/>
        </p:nvSpPr>
        <p:spPr>
          <a:xfrm>
            <a:off x="7163087" y="218267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4"/>
          <p:cNvSpPr/>
          <p:nvPr/>
        </p:nvSpPr>
        <p:spPr>
          <a:xfrm>
            <a:off x="2990076" y="2111823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04450" y="3518213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4"/>
          <p:cNvSpPr/>
          <p:nvPr/>
        </p:nvSpPr>
        <p:spPr>
          <a:xfrm>
            <a:off x="2169750" y="1957343"/>
            <a:ext cx="113251" cy="165284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4"/>
          <p:cNvSpPr/>
          <p:nvPr/>
        </p:nvSpPr>
        <p:spPr>
          <a:xfrm>
            <a:off x="2389482" y="1957348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4"/>
          <p:cNvSpPr/>
          <p:nvPr/>
        </p:nvSpPr>
        <p:spPr>
          <a:xfrm>
            <a:off x="2284262" y="171572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636098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19926" y="3350661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6974250" y="382316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4"/>
          <p:cNvSpPr/>
          <p:nvPr/>
        </p:nvSpPr>
        <p:spPr>
          <a:xfrm>
            <a:off x="6248700" y="25498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4" name="Google Shape;1594;p34"/>
          <p:cNvCxnSpPr/>
          <p:nvPr/>
        </p:nvCxnSpPr>
        <p:spPr>
          <a:xfrm>
            <a:off x="6889050" y="3288163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5" name="Google Shape;1595;p34"/>
          <p:cNvSpPr/>
          <p:nvPr/>
        </p:nvSpPr>
        <p:spPr>
          <a:xfrm>
            <a:off x="7128150" y="32500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34"/>
          <p:cNvSpPr/>
          <p:nvPr/>
        </p:nvSpPr>
        <p:spPr>
          <a:xfrm>
            <a:off x="4099200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7" name="Google Shape;1597;p34"/>
          <p:cNvCxnSpPr/>
          <p:nvPr/>
        </p:nvCxnSpPr>
        <p:spPr>
          <a:xfrm>
            <a:off x="2389475" y="305923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8" name="Google Shape;1598;p34"/>
          <p:cNvSpPr/>
          <p:nvPr/>
        </p:nvSpPr>
        <p:spPr>
          <a:xfrm>
            <a:off x="2628575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9" name="Google Shape;1599;p34"/>
          <p:cNvCxnSpPr/>
          <p:nvPr/>
        </p:nvCxnSpPr>
        <p:spPr>
          <a:xfrm rot="5400000">
            <a:off x="1394850" y="2706563"/>
            <a:ext cx="79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0" name="Google Shape;1600;p34"/>
          <p:cNvSpPr/>
          <p:nvPr/>
        </p:nvSpPr>
        <p:spPr>
          <a:xfrm rot="5400000">
            <a:off x="1753350" y="26684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1" name="Google Shape;1601;p34"/>
          <p:cNvCxnSpPr>
            <a:endCxn id="1596" idx="5"/>
          </p:cNvCxnSpPr>
          <p:nvPr/>
        </p:nvCxnSpPr>
        <p:spPr>
          <a:xfrm rot="10800000">
            <a:off x="4164241" y="3086178"/>
            <a:ext cx="200100" cy="11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2" name="Google Shape;1602;p34"/>
          <p:cNvCxnSpPr>
            <a:endCxn id="1593" idx="7"/>
          </p:cNvCxnSpPr>
          <p:nvPr/>
        </p:nvCxnSpPr>
        <p:spPr>
          <a:xfrm flipH="1">
            <a:off x="6313741" y="2416397"/>
            <a:ext cx="224700" cy="14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3" name="Google Shape;1603;p34"/>
          <p:cNvCxnSpPr>
            <a:endCxn id="1593" idx="0"/>
          </p:cNvCxnSpPr>
          <p:nvPr/>
        </p:nvCxnSpPr>
        <p:spPr>
          <a:xfrm>
            <a:off x="6074100" y="2416638"/>
            <a:ext cx="212700" cy="13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4" name="Google Shape;1604;p34"/>
          <p:cNvCxnSpPr/>
          <p:nvPr/>
        </p:nvCxnSpPr>
        <p:spPr>
          <a:xfrm>
            <a:off x="3944450" y="234338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5" name="Google Shape;1605;p34"/>
          <p:cNvSpPr/>
          <p:nvPr/>
        </p:nvSpPr>
        <p:spPr>
          <a:xfrm>
            <a:off x="4183550" y="230528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556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9C4DE2-E5DE-4370-9543-EA3483F2F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0286"/>
            <a:ext cx="7886700" cy="463005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Année très enrichissante.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Enseignement à l’université de Paris VIII à Montreuil productive;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Mise en pratique de l’enseignement au sein de l’entreprise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Contrat d’apprentissage en alternance au sein de l’entreprise de CEC particulièrement favorable en </a:t>
            </a:r>
            <a:r>
              <a:rPr lang="fr-FR" sz="1400" dirty="0">
                <a:latin typeface="+mj-lt"/>
                <a:ea typeface="Times New Roman" panose="02020603050405020304" pitchFamily="18" charset="0"/>
              </a:rPr>
              <a:t>raison 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de la diversité des projets confiés et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de la confiance a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ccordée par les dirigeants d’entreprise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d’une ambiance conviviale</a:t>
            </a: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Stratégie de l’entreprise a vouloir développer l’environnement du numérique est pertinent et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Vital d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e nos jours. 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J’ai su prendre note aussi bien des conseils inculqués de la part de mon corps enseignant mais également de directives de mes supérieurs.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Fortement impliquée, je souhaite poursuivre dans cette direction.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6213969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28" name="Google Shape;2828;p61"/>
          <p:cNvCxnSpPr/>
          <p:nvPr/>
        </p:nvCxnSpPr>
        <p:spPr>
          <a:xfrm>
            <a:off x="84800" y="2729000"/>
            <a:ext cx="5505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9" name="Google Shape;2829;p61"/>
          <p:cNvCxnSpPr/>
          <p:nvPr/>
        </p:nvCxnSpPr>
        <p:spPr>
          <a:xfrm>
            <a:off x="84800" y="1919375"/>
            <a:ext cx="5505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0" name="Google Shape;2830;p61"/>
          <p:cNvCxnSpPr/>
          <p:nvPr/>
        </p:nvCxnSpPr>
        <p:spPr>
          <a:xfrm>
            <a:off x="84800" y="2214650"/>
            <a:ext cx="5505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33" name="Google Shape;2833;p6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cxnSp>
        <p:nvCxnSpPr>
          <p:cNvPr id="2832" name="Google Shape;2832;p61"/>
          <p:cNvCxnSpPr/>
          <p:nvPr/>
        </p:nvCxnSpPr>
        <p:spPr>
          <a:xfrm>
            <a:off x="604003" y="2418736"/>
            <a:ext cx="316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834" name="Google Shape;2834;p61"/>
          <p:cNvSpPr/>
          <p:nvPr/>
        </p:nvSpPr>
        <p:spPr>
          <a:xfrm>
            <a:off x="3824449" y="2159132"/>
            <a:ext cx="82200" cy="82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35" name="Google Shape;2835;p61"/>
          <p:cNvCxnSpPr/>
          <p:nvPr/>
        </p:nvCxnSpPr>
        <p:spPr>
          <a:xfrm flipH="1">
            <a:off x="3906732" y="2041199"/>
            <a:ext cx="275400" cy="15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836" name="Google Shape;2836;p61"/>
          <p:cNvSpPr/>
          <p:nvPr/>
        </p:nvSpPr>
        <p:spPr>
          <a:xfrm rot="408307">
            <a:off x="1291309" y="2815910"/>
            <a:ext cx="2646651" cy="697193"/>
          </a:xfrm>
          <a:custGeom>
            <a:avLst/>
            <a:gdLst/>
            <a:ahLst/>
            <a:cxnLst/>
            <a:rect l="l" t="t" r="r" b="b"/>
            <a:pathLst>
              <a:path w="8674" h="2285" extrusionOk="0">
                <a:moveTo>
                  <a:pt x="6975" y="0"/>
                </a:moveTo>
                <a:cubicBezTo>
                  <a:pt x="6940" y="0"/>
                  <a:pt x="6905" y="1"/>
                  <a:pt x="6870" y="2"/>
                </a:cubicBezTo>
                <a:cubicBezTo>
                  <a:pt x="6842" y="1"/>
                  <a:pt x="6815" y="1"/>
                  <a:pt x="6788" y="1"/>
                </a:cubicBezTo>
                <a:cubicBezTo>
                  <a:pt x="5616" y="1"/>
                  <a:pt x="4446" y="227"/>
                  <a:pt x="3349" y="639"/>
                </a:cubicBezTo>
                <a:cubicBezTo>
                  <a:pt x="2506" y="952"/>
                  <a:pt x="1675" y="1298"/>
                  <a:pt x="843" y="1643"/>
                </a:cubicBezTo>
                <a:cubicBezTo>
                  <a:pt x="605" y="1741"/>
                  <a:pt x="368" y="1849"/>
                  <a:pt x="130" y="1978"/>
                </a:cubicBezTo>
                <a:cubicBezTo>
                  <a:pt x="0" y="2043"/>
                  <a:pt x="0" y="2140"/>
                  <a:pt x="152" y="2216"/>
                </a:cubicBezTo>
                <a:cubicBezTo>
                  <a:pt x="245" y="2262"/>
                  <a:pt x="350" y="2284"/>
                  <a:pt x="455" y="2284"/>
                </a:cubicBezTo>
                <a:cubicBezTo>
                  <a:pt x="520" y="2284"/>
                  <a:pt x="586" y="2276"/>
                  <a:pt x="648" y="2259"/>
                </a:cubicBezTo>
                <a:cubicBezTo>
                  <a:pt x="843" y="2205"/>
                  <a:pt x="1026" y="2130"/>
                  <a:pt x="1210" y="2065"/>
                </a:cubicBezTo>
                <a:cubicBezTo>
                  <a:pt x="2355" y="1687"/>
                  <a:pt x="3489" y="1287"/>
                  <a:pt x="4645" y="909"/>
                </a:cubicBezTo>
                <a:cubicBezTo>
                  <a:pt x="5498" y="628"/>
                  <a:pt x="6384" y="477"/>
                  <a:pt x="7291" y="445"/>
                </a:cubicBezTo>
                <a:cubicBezTo>
                  <a:pt x="7346" y="443"/>
                  <a:pt x="7400" y="442"/>
                  <a:pt x="7454" y="442"/>
                </a:cubicBezTo>
                <a:cubicBezTo>
                  <a:pt x="7731" y="442"/>
                  <a:pt x="7999" y="473"/>
                  <a:pt x="8252" y="617"/>
                </a:cubicBezTo>
                <a:cubicBezTo>
                  <a:pt x="8317" y="650"/>
                  <a:pt x="8382" y="661"/>
                  <a:pt x="8458" y="671"/>
                </a:cubicBezTo>
                <a:lnTo>
                  <a:pt x="8468" y="661"/>
                </a:lnTo>
                <a:cubicBezTo>
                  <a:pt x="8474" y="666"/>
                  <a:pt x="8482" y="669"/>
                  <a:pt x="8491" y="669"/>
                </a:cubicBezTo>
                <a:cubicBezTo>
                  <a:pt x="8501" y="669"/>
                  <a:pt x="8512" y="666"/>
                  <a:pt x="8522" y="661"/>
                </a:cubicBezTo>
                <a:cubicBezTo>
                  <a:pt x="8566" y="639"/>
                  <a:pt x="8641" y="628"/>
                  <a:pt x="8652" y="596"/>
                </a:cubicBezTo>
                <a:cubicBezTo>
                  <a:pt x="8674" y="553"/>
                  <a:pt x="8641" y="488"/>
                  <a:pt x="8609" y="445"/>
                </a:cubicBezTo>
                <a:cubicBezTo>
                  <a:pt x="8576" y="391"/>
                  <a:pt x="8533" y="358"/>
                  <a:pt x="8479" y="326"/>
                </a:cubicBezTo>
                <a:cubicBezTo>
                  <a:pt x="8360" y="261"/>
                  <a:pt x="8242" y="207"/>
                  <a:pt x="8123" y="164"/>
                </a:cubicBezTo>
                <a:cubicBezTo>
                  <a:pt x="7746" y="55"/>
                  <a:pt x="7361" y="0"/>
                  <a:pt x="69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dist="47625" dir="408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37" name="Google Shape;2837;p61"/>
          <p:cNvCxnSpPr/>
          <p:nvPr/>
        </p:nvCxnSpPr>
        <p:spPr>
          <a:xfrm>
            <a:off x="1854843" y="2200242"/>
            <a:ext cx="712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838" name="Google Shape;2838;p61"/>
          <p:cNvSpPr/>
          <p:nvPr/>
        </p:nvSpPr>
        <p:spPr>
          <a:xfrm>
            <a:off x="2169799" y="2159132"/>
            <a:ext cx="82200" cy="82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39" name="Google Shape;2839;p61"/>
          <p:cNvCxnSpPr>
            <a:endCxn id="2834" idx="2"/>
          </p:cNvCxnSpPr>
          <p:nvPr/>
        </p:nvCxnSpPr>
        <p:spPr>
          <a:xfrm>
            <a:off x="3549049" y="2041232"/>
            <a:ext cx="275400" cy="15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840" name="Google Shape;2840;p61"/>
          <p:cNvSpPr/>
          <p:nvPr/>
        </p:nvSpPr>
        <p:spPr>
          <a:xfrm>
            <a:off x="3824449" y="2669330"/>
            <a:ext cx="82200" cy="82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41" name="Google Shape;2841;p61"/>
          <p:cNvCxnSpPr/>
          <p:nvPr/>
        </p:nvCxnSpPr>
        <p:spPr>
          <a:xfrm rot="-5400000">
            <a:off x="4092525" y="2025502"/>
            <a:ext cx="855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842" name="Google Shape;2842;p61"/>
          <p:cNvSpPr/>
          <p:nvPr/>
        </p:nvSpPr>
        <p:spPr>
          <a:xfrm rot="-5400000">
            <a:off x="4479366" y="1984436"/>
            <a:ext cx="82200" cy="82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3" name="Google Shape;2843;p61"/>
          <p:cNvSpPr/>
          <p:nvPr/>
        </p:nvSpPr>
        <p:spPr>
          <a:xfrm rot="-5400000">
            <a:off x="879333" y="2377645"/>
            <a:ext cx="82200" cy="82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44" name="Google Shape;2844;p61"/>
          <p:cNvCxnSpPr>
            <a:endCxn id="2843" idx="2"/>
          </p:cNvCxnSpPr>
          <p:nvPr/>
        </p:nvCxnSpPr>
        <p:spPr>
          <a:xfrm rot="10800000" flipH="1">
            <a:off x="761433" y="2459845"/>
            <a:ext cx="159000" cy="275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845" name="Google Shape;2845;p61"/>
          <p:cNvSpPr/>
          <p:nvPr/>
        </p:nvSpPr>
        <p:spPr>
          <a:xfrm>
            <a:off x="1106109" y="1856045"/>
            <a:ext cx="82200" cy="82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46" name="Google Shape;2846;p61"/>
          <p:cNvCxnSpPr/>
          <p:nvPr/>
        </p:nvCxnSpPr>
        <p:spPr>
          <a:xfrm flipH="1">
            <a:off x="1188392" y="1738112"/>
            <a:ext cx="275400" cy="15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847" name="Google Shape;2847;p61"/>
          <p:cNvCxnSpPr>
            <a:endCxn id="2845" idx="2"/>
          </p:cNvCxnSpPr>
          <p:nvPr/>
        </p:nvCxnSpPr>
        <p:spPr>
          <a:xfrm>
            <a:off x="830709" y="1738145"/>
            <a:ext cx="275400" cy="15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848" name="Google Shape;2848;p61"/>
          <p:cNvCxnSpPr/>
          <p:nvPr/>
        </p:nvCxnSpPr>
        <p:spPr>
          <a:xfrm>
            <a:off x="1168231" y="2710440"/>
            <a:ext cx="492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849" name="Google Shape;2849;p61"/>
          <p:cNvSpPr/>
          <p:nvPr/>
        </p:nvSpPr>
        <p:spPr>
          <a:xfrm>
            <a:off x="1373292" y="2669330"/>
            <a:ext cx="82200" cy="82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61"/>
          <p:cNvSpPr/>
          <p:nvPr/>
        </p:nvSpPr>
        <p:spPr>
          <a:xfrm rot="7292081">
            <a:off x="2230176" y="1314225"/>
            <a:ext cx="269539" cy="365345"/>
          </a:xfrm>
          <a:custGeom>
            <a:avLst/>
            <a:gdLst/>
            <a:ahLst/>
            <a:cxnLst/>
            <a:rect l="l" t="t" r="r" b="b"/>
            <a:pathLst>
              <a:path w="2259" h="3062" extrusionOk="0">
                <a:moveTo>
                  <a:pt x="2050" y="0"/>
                </a:moveTo>
                <a:cubicBezTo>
                  <a:pt x="1940" y="0"/>
                  <a:pt x="1835" y="52"/>
                  <a:pt x="1761" y="135"/>
                </a:cubicBezTo>
                <a:cubicBezTo>
                  <a:pt x="1470" y="426"/>
                  <a:pt x="1221" y="740"/>
                  <a:pt x="1005" y="1096"/>
                </a:cubicBezTo>
                <a:cubicBezTo>
                  <a:pt x="746" y="1550"/>
                  <a:pt x="498" y="2014"/>
                  <a:pt x="249" y="2468"/>
                </a:cubicBezTo>
                <a:cubicBezTo>
                  <a:pt x="174" y="2608"/>
                  <a:pt x="109" y="2738"/>
                  <a:pt x="44" y="2878"/>
                </a:cubicBezTo>
                <a:cubicBezTo>
                  <a:pt x="1" y="2954"/>
                  <a:pt x="22" y="2997"/>
                  <a:pt x="109" y="3029"/>
                </a:cubicBezTo>
                <a:cubicBezTo>
                  <a:pt x="152" y="3040"/>
                  <a:pt x="206" y="3051"/>
                  <a:pt x="260" y="3062"/>
                </a:cubicBezTo>
                <a:cubicBezTo>
                  <a:pt x="368" y="3062"/>
                  <a:pt x="476" y="3008"/>
                  <a:pt x="541" y="2921"/>
                </a:cubicBezTo>
                <a:cubicBezTo>
                  <a:pt x="584" y="2857"/>
                  <a:pt x="638" y="2803"/>
                  <a:pt x="670" y="2738"/>
                </a:cubicBezTo>
                <a:cubicBezTo>
                  <a:pt x="1005" y="2273"/>
                  <a:pt x="1340" y="1798"/>
                  <a:pt x="1686" y="1334"/>
                </a:cubicBezTo>
                <a:cubicBezTo>
                  <a:pt x="1880" y="1085"/>
                  <a:pt x="2053" y="815"/>
                  <a:pt x="2172" y="513"/>
                </a:cubicBezTo>
                <a:cubicBezTo>
                  <a:pt x="2226" y="394"/>
                  <a:pt x="2258" y="264"/>
                  <a:pt x="2247" y="135"/>
                </a:cubicBezTo>
                <a:cubicBezTo>
                  <a:pt x="2237" y="48"/>
                  <a:pt x="2193" y="16"/>
                  <a:pt x="2107" y="5"/>
                </a:cubicBezTo>
                <a:cubicBezTo>
                  <a:pt x="2088" y="2"/>
                  <a:pt x="2069" y="0"/>
                  <a:pt x="20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61"/>
          <p:cNvSpPr/>
          <p:nvPr/>
        </p:nvSpPr>
        <p:spPr>
          <a:xfrm rot="7292081">
            <a:off x="2758985" y="1406806"/>
            <a:ext cx="470471" cy="180167"/>
          </a:xfrm>
          <a:custGeom>
            <a:avLst/>
            <a:gdLst/>
            <a:ahLst/>
            <a:cxnLst/>
            <a:rect l="l" t="t" r="r" b="b"/>
            <a:pathLst>
              <a:path w="3943" h="1510" extrusionOk="0">
                <a:moveTo>
                  <a:pt x="3683" y="0"/>
                </a:moveTo>
                <a:lnTo>
                  <a:pt x="3672" y="22"/>
                </a:lnTo>
                <a:lnTo>
                  <a:pt x="3586" y="22"/>
                </a:lnTo>
                <a:cubicBezTo>
                  <a:pt x="3467" y="44"/>
                  <a:pt x="3348" y="65"/>
                  <a:pt x="3230" y="98"/>
                </a:cubicBezTo>
                <a:cubicBezTo>
                  <a:pt x="2495" y="281"/>
                  <a:pt x="1771" y="530"/>
                  <a:pt x="1069" y="843"/>
                </a:cubicBezTo>
                <a:cubicBezTo>
                  <a:pt x="767" y="972"/>
                  <a:pt x="454" y="1091"/>
                  <a:pt x="151" y="1232"/>
                </a:cubicBezTo>
                <a:cubicBezTo>
                  <a:pt x="86" y="1253"/>
                  <a:pt x="0" y="1286"/>
                  <a:pt x="11" y="1372"/>
                </a:cubicBezTo>
                <a:cubicBezTo>
                  <a:pt x="22" y="1458"/>
                  <a:pt x="108" y="1480"/>
                  <a:pt x="184" y="1491"/>
                </a:cubicBezTo>
                <a:cubicBezTo>
                  <a:pt x="236" y="1503"/>
                  <a:pt x="290" y="1509"/>
                  <a:pt x="345" y="1509"/>
                </a:cubicBezTo>
                <a:cubicBezTo>
                  <a:pt x="436" y="1509"/>
                  <a:pt x="528" y="1492"/>
                  <a:pt x="616" y="1458"/>
                </a:cubicBezTo>
                <a:cubicBezTo>
                  <a:pt x="1069" y="1307"/>
                  <a:pt x="1534" y="1188"/>
                  <a:pt x="1998" y="1070"/>
                </a:cubicBezTo>
                <a:cubicBezTo>
                  <a:pt x="2614" y="908"/>
                  <a:pt x="3197" y="648"/>
                  <a:pt x="3737" y="314"/>
                </a:cubicBezTo>
                <a:cubicBezTo>
                  <a:pt x="3791" y="270"/>
                  <a:pt x="3845" y="227"/>
                  <a:pt x="3888" y="173"/>
                </a:cubicBezTo>
                <a:cubicBezTo>
                  <a:pt x="3942" y="141"/>
                  <a:pt x="3921" y="65"/>
                  <a:pt x="3867" y="54"/>
                </a:cubicBezTo>
                <a:cubicBezTo>
                  <a:pt x="3802" y="33"/>
                  <a:pt x="3748" y="11"/>
                  <a:pt x="36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61"/>
          <p:cNvSpPr/>
          <p:nvPr/>
        </p:nvSpPr>
        <p:spPr>
          <a:xfrm rot="7292081">
            <a:off x="2019283" y="1494522"/>
            <a:ext cx="99392" cy="364987"/>
          </a:xfrm>
          <a:custGeom>
            <a:avLst/>
            <a:gdLst/>
            <a:ahLst/>
            <a:cxnLst/>
            <a:rect l="l" t="t" r="r" b="b"/>
            <a:pathLst>
              <a:path w="833" h="3059" extrusionOk="0">
                <a:moveTo>
                  <a:pt x="594" y="0"/>
                </a:moveTo>
                <a:cubicBezTo>
                  <a:pt x="491" y="0"/>
                  <a:pt x="428" y="37"/>
                  <a:pt x="390" y="132"/>
                </a:cubicBezTo>
                <a:cubicBezTo>
                  <a:pt x="271" y="445"/>
                  <a:pt x="184" y="769"/>
                  <a:pt x="152" y="1104"/>
                </a:cubicBezTo>
                <a:cubicBezTo>
                  <a:pt x="109" y="1493"/>
                  <a:pt x="76" y="1871"/>
                  <a:pt x="44" y="2260"/>
                </a:cubicBezTo>
                <a:cubicBezTo>
                  <a:pt x="22" y="2476"/>
                  <a:pt x="12" y="2681"/>
                  <a:pt x="1" y="2886"/>
                </a:cubicBezTo>
                <a:cubicBezTo>
                  <a:pt x="1" y="2940"/>
                  <a:pt x="22" y="2994"/>
                  <a:pt x="76" y="3016"/>
                </a:cubicBezTo>
                <a:cubicBezTo>
                  <a:pt x="126" y="3045"/>
                  <a:pt x="179" y="3058"/>
                  <a:pt x="233" y="3058"/>
                </a:cubicBezTo>
                <a:cubicBezTo>
                  <a:pt x="378" y="3058"/>
                  <a:pt x="517" y="2958"/>
                  <a:pt x="541" y="2800"/>
                </a:cubicBezTo>
                <a:lnTo>
                  <a:pt x="541" y="2789"/>
                </a:lnTo>
                <a:cubicBezTo>
                  <a:pt x="606" y="2476"/>
                  <a:pt x="660" y="2173"/>
                  <a:pt x="714" y="1860"/>
                </a:cubicBezTo>
                <a:cubicBezTo>
                  <a:pt x="779" y="1471"/>
                  <a:pt x="822" y="1072"/>
                  <a:pt x="833" y="672"/>
                </a:cubicBezTo>
                <a:cubicBezTo>
                  <a:pt x="833" y="542"/>
                  <a:pt x="822" y="413"/>
                  <a:pt x="822" y="272"/>
                </a:cubicBezTo>
                <a:cubicBezTo>
                  <a:pt x="822" y="240"/>
                  <a:pt x="811" y="208"/>
                  <a:pt x="811" y="175"/>
                </a:cubicBezTo>
                <a:cubicBezTo>
                  <a:pt x="789" y="56"/>
                  <a:pt x="746" y="13"/>
                  <a:pt x="638" y="2"/>
                </a:cubicBezTo>
                <a:cubicBezTo>
                  <a:pt x="623" y="1"/>
                  <a:pt x="608" y="0"/>
                  <a:pt x="5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61"/>
          <p:cNvSpPr/>
          <p:nvPr/>
        </p:nvSpPr>
        <p:spPr>
          <a:xfrm rot="7292081">
            <a:off x="2456791" y="1327729"/>
            <a:ext cx="425488" cy="252711"/>
          </a:xfrm>
          <a:custGeom>
            <a:avLst/>
            <a:gdLst/>
            <a:ahLst/>
            <a:cxnLst/>
            <a:rect l="l" t="t" r="r" b="b"/>
            <a:pathLst>
              <a:path w="3566" h="2118" extrusionOk="0">
                <a:moveTo>
                  <a:pt x="3349" y="1"/>
                </a:moveTo>
                <a:cubicBezTo>
                  <a:pt x="3241" y="1"/>
                  <a:pt x="3133" y="22"/>
                  <a:pt x="3036" y="44"/>
                </a:cubicBezTo>
                <a:cubicBezTo>
                  <a:pt x="2755" y="130"/>
                  <a:pt x="2485" y="271"/>
                  <a:pt x="2258" y="444"/>
                </a:cubicBezTo>
                <a:cubicBezTo>
                  <a:pt x="1556" y="919"/>
                  <a:pt x="865" y="1394"/>
                  <a:pt x="163" y="1869"/>
                </a:cubicBezTo>
                <a:cubicBezTo>
                  <a:pt x="131" y="1891"/>
                  <a:pt x="87" y="1923"/>
                  <a:pt x="55" y="1956"/>
                </a:cubicBezTo>
                <a:cubicBezTo>
                  <a:pt x="1" y="1999"/>
                  <a:pt x="1" y="2042"/>
                  <a:pt x="66" y="2064"/>
                </a:cubicBezTo>
                <a:cubicBezTo>
                  <a:pt x="120" y="2085"/>
                  <a:pt x="185" y="2107"/>
                  <a:pt x="249" y="2118"/>
                </a:cubicBezTo>
                <a:cubicBezTo>
                  <a:pt x="303" y="2118"/>
                  <a:pt x="357" y="2107"/>
                  <a:pt x="401" y="2085"/>
                </a:cubicBezTo>
                <a:cubicBezTo>
                  <a:pt x="519" y="2042"/>
                  <a:pt x="638" y="1999"/>
                  <a:pt x="746" y="1934"/>
                </a:cubicBezTo>
                <a:cubicBezTo>
                  <a:pt x="1405" y="1556"/>
                  <a:pt x="2053" y="1178"/>
                  <a:pt x="2701" y="789"/>
                </a:cubicBezTo>
                <a:cubicBezTo>
                  <a:pt x="2993" y="627"/>
                  <a:pt x="3252" y="422"/>
                  <a:pt x="3490" y="184"/>
                </a:cubicBezTo>
                <a:cubicBezTo>
                  <a:pt x="3565" y="87"/>
                  <a:pt x="3554" y="44"/>
                  <a:pt x="3436" y="12"/>
                </a:cubicBezTo>
                <a:cubicBezTo>
                  <a:pt x="3414" y="1"/>
                  <a:pt x="3382" y="1"/>
                  <a:pt x="33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61"/>
          <p:cNvSpPr/>
          <p:nvPr/>
        </p:nvSpPr>
        <p:spPr>
          <a:xfrm rot="7292081">
            <a:off x="2996056" y="1537381"/>
            <a:ext cx="519510" cy="73618"/>
          </a:xfrm>
          <a:custGeom>
            <a:avLst/>
            <a:gdLst/>
            <a:ahLst/>
            <a:cxnLst/>
            <a:rect l="l" t="t" r="r" b="b"/>
            <a:pathLst>
              <a:path w="4354" h="617" extrusionOk="0">
                <a:moveTo>
                  <a:pt x="3986" y="1"/>
                </a:moveTo>
                <a:lnTo>
                  <a:pt x="3986" y="12"/>
                </a:lnTo>
                <a:cubicBezTo>
                  <a:pt x="3738" y="22"/>
                  <a:pt x="3500" y="22"/>
                  <a:pt x="3252" y="44"/>
                </a:cubicBezTo>
                <a:cubicBezTo>
                  <a:pt x="2863" y="66"/>
                  <a:pt x="2474" y="66"/>
                  <a:pt x="2085" y="109"/>
                </a:cubicBezTo>
                <a:cubicBezTo>
                  <a:pt x="1567" y="163"/>
                  <a:pt x="1048" y="238"/>
                  <a:pt x="530" y="303"/>
                </a:cubicBezTo>
                <a:cubicBezTo>
                  <a:pt x="390" y="325"/>
                  <a:pt x="238" y="357"/>
                  <a:pt x="109" y="390"/>
                </a:cubicBezTo>
                <a:cubicBezTo>
                  <a:pt x="66" y="400"/>
                  <a:pt x="1" y="422"/>
                  <a:pt x="12" y="487"/>
                </a:cubicBezTo>
                <a:cubicBezTo>
                  <a:pt x="22" y="519"/>
                  <a:pt x="66" y="552"/>
                  <a:pt x="109" y="573"/>
                </a:cubicBezTo>
                <a:cubicBezTo>
                  <a:pt x="181" y="602"/>
                  <a:pt x="253" y="616"/>
                  <a:pt x="328" y="616"/>
                </a:cubicBezTo>
                <a:cubicBezTo>
                  <a:pt x="366" y="616"/>
                  <a:pt x="404" y="613"/>
                  <a:pt x="444" y="606"/>
                </a:cubicBezTo>
                <a:cubicBezTo>
                  <a:pt x="973" y="573"/>
                  <a:pt x="1502" y="562"/>
                  <a:pt x="2031" y="541"/>
                </a:cubicBezTo>
                <a:cubicBezTo>
                  <a:pt x="2604" y="519"/>
                  <a:pt x="3176" y="454"/>
                  <a:pt x="3738" y="346"/>
                </a:cubicBezTo>
                <a:cubicBezTo>
                  <a:pt x="3932" y="314"/>
                  <a:pt x="4116" y="249"/>
                  <a:pt x="4289" y="152"/>
                </a:cubicBezTo>
                <a:cubicBezTo>
                  <a:pt x="4321" y="130"/>
                  <a:pt x="4343" y="98"/>
                  <a:pt x="4354" y="76"/>
                </a:cubicBezTo>
                <a:cubicBezTo>
                  <a:pt x="4321" y="55"/>
                  <a:pt x="4300" y="12"/>
                  <a:pt x="4267" y="12"/>
                </a:cubicBezTo>
                <a:cubicBezTo>
                  <a:pt x="4170" y="1"/>
                  <a:pt x="4084" y="1"/>
                  <a:pt x="39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61"/>
          <p:cNvSpPr/>
          <p:nvPr/>
        </p:nvSpPr>
        <p:spPr>
          <a:xfrm>
            <a:off x="3549061" y="3243352"/>
            <a:ext cx="146956" cy="221844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61"/>
          <p:cNvSpPr/>
          <p:nvPr/>
        </p:nvSpPr>
        <p:spPr>
          <a:xfrm>
            <a:off x="5008821" y="1545532"/>
            <a:ext cx="147850" cy="187592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61"/>
          <p:cNvSpPr/>
          <p:nvPr/>
        </p:nvSpPr>
        <p:spPr>
          <a:xfrm>
            <a:off x="478732" y="1724463"/>
            <a:ext cx="125268" cy="158936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61"/>
          <p:cNvSpPr/>
          <p:nvPr/>
        </p:nvSpPr>
        <p:spPr>
          <a:xfrm>
            <a:off x="746126" y="3087233"/>
            <a:ext cx="189692" cy="315394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61"/>
          <p:cNvSpPr/>
          <p:nvPr/>
        </p:nvSpPr>
        <p:spPr>
          <a:xfrm>
            <a:off x="555907" y="2919814"/>
            <a:ext cx="125270" cy="208272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61"/>
          <p:cNvSpPr/>
          <p:nvPr/>
        </p:nvSpPr>
        <p:spPr>
          <a:xfrm>
            <a:off x="4967597" y="3371974"/>
            <a:ext cx="125270" cy="208272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61"/>
          <p:cNvSpPr/>
          <p:nvPr/>
        </p:nvSpPr>
        <p:spPr>
          <a:xfrm>
            <a:off x="4777895" y="3656607"/>
            <a:ext cx="189710" cy="286372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61"/>
          <p:cNvSpPr/>
          <p:nvPr/>
        </p:nvSpPr>
        <p:spPr>
          <a:xfrm>
            <a:off x="467269" y="3184382"/>
            <a:ext cx="147850" cy="187592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3" name="Google Shape;2863;p61"/>
          <p:cNvGrpSpPr/>
          <p:nvPr/>
        </p:nvGrpSpPr>
        <p:grpSpPr>
          <a:xfrm>
            <a:off x="-104" y="1850586"/>
            <a:ext cx="748118" cy="1012823"/>
            <a:chOff x="3046247" y="781808"/>
            <a:chExt cx="957040" cy="1295667"/>
          </a:xfrm>
        </p:grpSpPr>
        <p:sp>
          <p:nvSpPr>
            <p:cNvPr id="2864" name="Google Shape;2864;p61"/>
            <p:cNvSpPr/>
            <p:nvPr/>
          </p:nvSpPr>
          <p:spPr>
            <a:xfrm rot="891290">
              <a:off x="3612061" y="1725199"/>
              <a:ext cx="214640" cy="330281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1"/>
            <p:cNvSpPr/>
            <p:nvPr/>
          </p:nvSpPr>
          <p:spPr>
            <a:xfrm rot="891290">
              <a:off x="3098503" y="882420"/>
              <a:ext cx="852528" cy="518798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61"/>
            <p:cNvSpPr/>
            <p:nvPr/>
          </p:nvSpPr>
          <p:spPr>
            <a:xfrm rot="891290">
              <a:off x="3188135" y="1504386"/>
              <a:ext cx="572918" cy="435976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7" name="Google Shape;2867;p61"/>
          <p:cNvSpPr/>
          <p:nvPr/>
        </p:nvSpPr>
        <p:spPr>
          <a:xfrm rot="729648">
            <a:off x="4185963" y="2963100"/>
            <a:ext cx="654065" cy="342426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61"/>
          <p:cNvSpPr/>
          <p:nvPr/>
        </p:nvSpPr>
        <p:spPr>
          <a:xfrm rot="729648">
            <a:off x="4081548" y="3322755"/>
            <a:ext cx="452575" cy="265400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61"/>
          <p:cNvSpPr/>
          <p:nvPr/>
        </p:nvSpPr>
        <p:spPr>
          <a:xfrm rot="3507919" flipH="1">
            <a:off x="2230176" y="3617114"/>
            <a:ext cx="269539" cy="365345"/>
          </a:xfrm>
          <a:custGeom>
            <a:avLst/>
            <a:gdLst/>
            <a:ahLst/>
            <a:cxnLst/>
            <a:rect l="l" t="t" r="r" b="b"/>
            <a:pathLst>
              <a:path w="2259" h="3062" extrusionOk="0">
                <a:moveTo>
                  <a:pt x="2050" y="0"/>
                </a:moveTo>
                <a:cubicBezTo>
                  <a:pt x="1940" y="0"/>
                  <a:pt x="1835" y="52"/>
                  <a:pt x="1761" y="135"/>
                </a:cubicBezTo>
                <a:cubicBezTo>
                  <a:pt x="1470" y="426"/>
                  <a:pt x="1221" y="740"/>
                  <a:pt x="1005" y="1096"/>
                </a:cubicBezTo>
                <a:cubicBezTo>
                  <a:pt x="746" y="1550"/>
                  <a:pt x="498" y="2014"/>
                  <a:pt x="249" y="2468"/>
                </a:cubicBezTo>
                <a:cubicBezTo>
                  <a:pt x="174" y="2608"/>
                  <a:pt x="109" y="2738"/>
                  <a:pt x="44" y="2878"/>
                </a:cubicBezTo>
                <a:cubicBezTo>
                  <a:pt x="1" y="2954"/>
                  <a:pt x="22" y="2997"/>
                  <a:pt x="109" y="3029"/>
                </a:cubicBezTo>
                <a:cubicBezTo>
                  <a:pt x="152" y="3040"/>
                  <a:pt x="206" y="3051"/>
                  <a:pt x="260" y="3062"/>
                </a:cubicBezTo>
                <a:cubicBezTo>
                  <a:pt x="368" y="3062"/>
                  <a:pt x="476" y="3008"/>
                  <a:pt x="541" y="2921"/>
                </a:cubicBezTo>
                <a:cubicBezTo>
                  <a:pt x="584" y="2857"/>
                  <a:pt x="638" y="2803"/>
                  <a:pt x="670" y="2738"/>
                </a:cubicBezTo>
                <a:cubicBezTo>
                  <a:pt x="1005" y="2273"/>
                  <a:pt x="1340" y="1798"/>
                  <a:pt x="1686" y="1334"/>
                </a:cubicBezTo>
                <a:cubicBezTo>
                  <a:pt x="1880" y="1085"/>
                  <a:pt x="2053" y="815"/>
                  <a:pt x="2172" y="513"/>
                </a:cubicBezTo>
                <a:cubicBezTo>
                  <a:pt x="2226" y="394"/>
                  <a:pt x="2258" y="264"/>
                  <a:pt x="2247" y="135"/>
                </a:cubicBezTo>
                <a:cubicBezTo>
                  <a:pt x="2237" y="48"/>
                  <a:pt x="2193" y="16"/>
                  <a:pt x="2107" y="5"/>
                </a:cubicBezTo>
                <a:cubicBezTo>
                  <a:pt x="2088" y="2"/>
                  <a:pt x="2069" y="0"/>
                  <a:pt x="20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61"/>
          <p:cNvSpPr/>
          <p:nvPr/>
        </p:nvSpPr>
        <p:spPr>
          <a:xfrm rot="3507919" flipH="1">
            <a:off x="2758985" y="3709711"/>
            <a:ext cx="470471" cy="180167"/>
          </a:xfrm>
          <a:custGeom>
            <a:avLst/>
            <a:gdLst/>
            <a:ahLst/>
            <a:cxnLst/>
            <a:rect l="l" t="t" r="r" b="b"/>
            <a:pathLst>
              <a:path w="3943" h="1510" extrusionOk="0">
                <a:moveTo>
                  <a:pt x="3683" y="0"/>
                </a:moveTo>
                <a:lnTo>
                  <a:pt x="3672" y="22"/>
                </a:lnTo>
                <a:lnTo>
                  <a:pt x="3586" y="22"/>
                </a:lnTo>
                <a:cubicBezTo>
                  <a:pt x="3467" y="44"/>
                  <a:pt x="3348" y="65"/>
                  <a:pt x="3230" y="98"/>
                </a:cubicBezTo>
                <a:cubicBezTo>
                  <a:pt x="2495" y="281"/>
                  <a:pt x="1771" y="530"/>
                  <a:pt x="1069" y="843"/>
                </a:cubicBezTo>
                <a:cubicBezTo>
                  <a:pt x="767" y="972"/>
                  <a:pt x="454" y="1091"/>
                  <a:pt x="151" y="1232"/>
                </a:cubicBezTo>
                <a:cubicBezTo>
                  <a:pt x="86" y="1253"/>
                  <a:pt x="0" y="1286"/>
                  <a:pt x="11" y="1372"/>
                </a:cubicBezTo>
                <a:cubicBezTo>
                  <a:pt x="22" y="1458"/>
                  <a:pt x="108" y="1480"/>
                  <a:pt x="184" y="1491"/>
                </a:cubicBezTo>
                <a:cubicBezTo>
                  <a:pt x="236" y="1503"/>
                  <a:pt x="290" y="1509"/>
                  <a:pt x="345" y="1509"/>
                </a:cubicBezTo>
                <a:cubicBezTo>
                  <a:pt x="436" y="1509"/>
                  <a:pt x="528" y="1492"/>
                  <a:pt x="616" y="1458"/>
                </a:cubicBezTo>
                <a:cubicBezTo>
                  <a:pt x="1069" y="1307"/>
                  <a:pt x="1534" y="1188"/>
                  <a:pt x="1998" y="1070"/>
                </a:cubicBezTo>
                <a:cubicBezTo>
                  <a:pt x="2614" y="908"/>
                  <a:pt x="3197" y="648"/>
                  <a:pt x="3737" y="314"/>
                </a:cubicBezTo>
                <a:cubicBezTo>
                  <a:pt x="3791" y="270"/>
                  <a:pt x="3845" y="227"/>
                  <a:pt x="3888" y="173"/>
                </a:cubicBezTo>
                <a:cubicBezTo>
                  <a:pt x="3942" y="141"/>
                  <a:pt x="3921" y="65"/>
                  <a:pt x="3867" y="54"/>
                </a:cubicBezTo>
                <a:cubicBezTo>
                  <a:pt x="3802" y="33"/>
                  <a:pt x="3748" y="11"/>
                  <a:pt x="36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61"/>
          <p:cNvSpPr/>
          <p:nvPr/>
        </p:nvSpPr>
        <p:spPr>
          <a:xfrm rot="3507919" flipH="1">
            <a:off x="2019283" y="3437175"/>
            <a:ext cx="99392" cy="364987"/>
          </a:xfrm>
          <a:custGeom>
            <a:avLst/>
            <a:gdLst/>
            <a:ahLst/>
            <a:cxnLst/>
            <a:rect l="l" t="t" r="r" b="b"/>
            <a:pathLst>
              <a:path w="833" h="3059" extrusionOk="0">
                <a:moveTo>
                  <a:pt x="594" y="0"/>
                </a:moveTo>
                <a:cubicBezTo>
                  <a:pt x="491" y="0"/>
                  <a:pt x="428" y="37"/>
                  <a:pt x="390" y="132"/>
                </a:cubicBezTo>
                <a:cubicBezTo>
                  <a:pt x="271" y="445"/>
                  <a:pt x="184" y="769"/>
                  <a:pt x="152" y="1104"/>
                </a:cubicBezTo>
                <a:cubicBezTo>
                  <a:pt x="109" y="1493"/>
                  <a:pt x="76" y="1871"/>
                  <a:pt x="44" y="2260"/>
                </a:cubicBezTo>
                <a:cubicBezTo>
                  <a:pt x="22" y="2476"/>
                  <a:pt x="12" y="2681"/>
                  <a:pt x="1" y="2886"/>
                </a:cubicBezTo>
                <a:cubicBezTo>
                  <a:pt x="1" y="2940"/>
                  <a:pt x="22" y="2994"/>
                  <a:pt x="76" y="3016"/>
                </a:cubicBezTo>
                <a:cubicBezTo>
                  <a:pt x="126" y="3045"/>
                  <a:pt x="179" y="3058"/>
                  <a:pt x="233" y="3058"/>
                </a:cubicBezTo>
                <a:cubicBezTo>
                  <a:pt x="378" y="3058"/>
                  <a:pt x="517" y="2958"/>
                  <a:pt x="541" y="2800"/>
                </a:cubicBezTo>
                <a:lnTo>
                  <a:pt x="541" y="2789"/>
                </a:lnTo>
                <a:cubicBezTo>
                  <a:pt x="606" y="2476"/>
                  <a:pt x="660" y="2173"/>
                  <a:pt x="714" y="1860"/>
                </a:cubicBezTo>
                <a:cubicBezTo>
                  <a:pt x="779" y="1471"/>
                  <a:pt x="822" y="1072"/>
                  <a:pt x="833" y="672"/>
                </a:cubicBezTo>
                <a:cubicBezTo>
                  <a:pt x="833" y="542"/>
                  <a:pt x="822" y="413"/>
                  <a:pt x="822" y="272"/>
                </a:cubicBezTo>
                <a:cubicBezTo>
                  <a:pt x="822" y="240"/>
                  <a:pt x="811" y="208"/>
                  <a:pt x="811" y="175"/>
                </a:cubicBezTo>
                <a:cubicBezTo>
                  <a:pt x="789" y="56"/>
                  <a:pt x="746" y="13"/>
                  <a:pt x="638" y="2"/>
                </a:cubicBezTo>
                <a:cubicBezTo>
                  <a:pt x="623" y="1"/>
                  <a:pt x="608" y="0"/>
                  <a:pt x="5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61"/>
          <p:cNvSpPr/>
          <p:nvPr/>
        </p:nvSpPr>
        <p:spPr>
          <a:xfrm rot="3507919" flipH="1">
            <a:off x="2456791" y="3716244"/>
            <a:ext cx="425488" cy="252711"/>
          </a:xfrm>
          <a:custGeom>
            <a:avLst/>
            <a:gdLst/>
            <a:ahLst/>
            <a:cxnLst/>
            <a:rect l="l" t="t" r="r" b="b"/>
            <a:pathLst>
              <a:path w="3566" h="2118" extrusionOk="0">
                <a:moveTo>
                  <a:pt x="3349" y="1"/>
                </a:moveTo>
                <a:cubicBezTo>
                  <a:pt x="3241" y="1"/>
                  <a:pt x="3133" y="22"/>
                  <a:pt x="3036" y="44"/>
                </a:cubicBezTo>
                <a:cubicBezTo>
                  <a:pt x="2755" y="130"/>
                  <a:pt x="2485" y="271"/>
                  <a:pt x="2258" y="444"/>
                </a:cubicBezTo>
                <a:cubicBezTo>
                  <a:pt x="1556" y="919"/>
                  <a:pt x="865" y="1394"/>
                  <a:pt x="163" y="1869"/>
                </a:cubicBezTo>
                <a:cubicBezTo>
                  <a:pt x="131" y="1891"/>
                  <a:pt x="87" y="1923"/>
                  <a:pt x="55" y="1956"/>
                </a:cubicBezTo>
                <a:cubicBezTo>
                  <a:pt x="1" y="1999"/>
                  <a:pt x="1" y="2042"/>
                  <a:pt x="66" y="2064"/>
                </a:cubicBezTo>
                <a:cubicBezTo>
                  <a:pt x="120" y="2085"/>
                  <a:pt x="185" y="2107"/>
                  <a:pt x="249" y="2118"/>
                </a:cubicBezTo>
                <a:cubicBezTo>
                  <a:pt x="303" y="2118"/>
                  <a:pt x="357" y="2107"/>
                  <a:pt x="401" y="2085"/>
                </a:cubicBezTo>
                <a:cubicBezTo>
                  <a:pt x="519" y="2042"/>
                  <a:pt x="638" y="1999"/>
                  <a:pt x="746" y="1934"/>
                </a:cubicBezTo>
                <a:cubicBezTo>
                  <a:pt x="1405" y="1556"/>
                  <a:pt x="2053" y="1178"/>
                  <a:pt x="2701" y="789"/>
                </a:cubicBezTo>
                <a:cubicBezTo>
                  <a:pt x="2993" y="627"/>
                  <a:pt x="3252" y="422"/>
                  <a:pt x="3490" y="184"/>
                </a:cubicBezTo>
                <a:cubicBezTo>
                  <a:pt x="3565" y="87"/>
                  <a:pt x="3554" y="44"/>
                  <a:pt x="3436" y="12"/>
                </a:cubicBezTo>
                <a:cubicBezTo>
                  <a:pt x="3414" y="1"/>
                  <a:pt x="3382" y="1"/>
                  <a:pt x="33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7" name="Google Shape;2877;p61"/>
          <p:cNvSpPr/>
          <p:nvPr/>
        </p:nvSpPr>
        <p:spPr>
          <a:xfrm rot="3507919" flipH="1">
            <a:off x="2996056" y="3685685"/>
            <a:ext cx="519510" cy="73618"/>
          </a:xfrm>
          <a:custGeom>
            <a:avLst/>
            <a:gdLst/>
            <a:ahLst/>
            <a:cxnLst/>
            <a:rect l="l" t="t" r="r" b="b"/>
            <a:pathLst>
              <a:path w="4354" h="617" extrusionOk="0">
                <a:moveTo>
                  <a:pt x="3986" y="1"/>
                </a:moveTo>
                <a:lnTo>
                  <a:pt x="3986" y="12"/>
                </a:lnTo>
                <a:cubicBezTo>
                  <a:pt x="3738" y="22"/>
                  <a:pt x="3500" y="22"/>
                  <a:pt x="3252" y="44"/>
                </a:cubicBezTo>
                <a:cubicBezTo>
                  <a:pt x="2863" y="66"/>
                  <a:pt x="2474" y="66"/>
                  <a:pt x="2085" y="109"/>
                </a:cubicBezTo>
                <a:cubicBezTo>
                  <a:pt x="1567" y="163"/>
                  <a:pt x="1048" y="238"/>
                  <a:pt x="530" y="303"/>
                </a:cubicBezTo>
                <a:cubicBezTo>
                  <a:pt x="390" y="325"/>
                  <a:pt x="238" y="357"/>
                  <a:pt x="109" y="390"/>
                </a:cubicBezTo>
                <a:cubicBezTo>
                  <a:pt x="66" y="400"/>
                  <a:pt x="1" y="422"/>
                  <a:pt x="12" y="487"/>
                </a:cubicBezTo>
                <a:cubicBezTo>
                  <a:pt x="22" y="519"/>
                  <a:pt x="66" y="552"/>
                  <a:pt x="109" y="573"/>
                </a:cubicBezTo>
                <a:cubicBezTo>
                  <a:pt x="181" y="602"/>
                  <a:pt x="253" y="616"/>
                  <a:pt x="328" y="616"/>
                </a:cubicBezTo>
                <a:cubicBezTo>
                  <a:pt x="366" y="616"/>
                  <a:pt x="404" y="613"/>
                  <a:pt x="444" y="606"/>
                </a:cubicBezTo>
                <a:cubicBezTo>
                  <a:pt x="973" y="573"/>
                  <a:pt x="1502" y="562"/>
                  <a:pt x="2031" y="541"/>
                </a:cubicBezTo>
                <a:cubicBezTo>
                  <a:pt x="2604" y="519"/>
                  <a:pt x="3176" y="454"/>
                  <a:pt x="3738" y="346"/>
                </a:cubicBezTo>
                <a:cubicBezTo>
                  <a:pt x="3932" y="314"/>
                  <a:pt x="4116" y="249"/>
                  <a:pt x="4289" y="152"/>
                </a:cubicBezTo>
                <a:cubicBezTo>
                  <a:pt x="4321" y="130"/>
                  <a:pt x="4343" y="98"/>
                  <a:pt x="4354" y="76"/>
                </a:cubicBezTo>
                <a:cubicBezTo>
                  <a:pt x="4321" y="55"/>
                  <a:pt x="4300" y="12"/>
                  <a:pt x="4267" y="12"/>
                </a:cubicBezTo>
                <a:cubicBezTo>
                  <a:pt x="4170" y="1"/>
                  <a:pt x="4084" y="1"/>
                  <a:pt x="39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E2BC294-A07A-4DBB-B85A-8DE407D410F4}"/>
              </a:ext>
            </a:extLst>
          </p:cNvPr>
          <p:cNvGrpSpPr/>
          <p:nvPr/>
        </p:nvGrpSpPr>
        <p:grpSpPr>
          <a:xfrm>
            <a:off x="4016142" y="4423865"/>
            <a:ext cx="1523496" cy="346056"/>
            <a:chOff x="4016142" y="4423865"/>
            <a:chExt cx="1523496" cy="346056"/>
          </a:xfrm>
        </p:grpSpPr>
        <p:sp>
          <p:nvSpPr>
            <p:cNvPr id="2869" name="Google Shape;2869;p61"/>
            <p:cNvSpPr/>
            <p:nvPr/>
          </p:nvSpPr>
          <p:spPr>
            <a:xfrm>
              <a:off x="4605058" y="4423865"/>
              <a:ext cx="345674" cy="346056"/>
            </a:xfrm>
            <a:custGeom>
              <a:avLst/>
              <a:gdLst/>
              <a:ahLst/>
              <a:cxnLst/>
              <a:rect l="l" t="t" r="r" b="b"/>
              <a:pathLst>
                <a:path w="10860" h="10872" extrusionOk="0">
                  <a:moveTo>
                    <a:pt x="5430" y="1"/>
                  </a:moveTo>
                  <a:cubicBezTo>
                    <a:pt x="3990" y="1"/>
                    <a:pt x="2608" y="560"/>
                    <a:pt x="1596" y="1584"/>
                  </a:cubicBezTo>
                  <a:cubicBezTo>
                    <a:pt x="561" y="2620"/>
                    <a:pt x="1" y="3989"/>
                    <a:pt x="1" y="5430"/>
                  </a:cubicBezTo>
                  <a:cubicBezTo>
                    <a:pt x="1" y="6561"/>
                    <a:pt x="346" y="7645"/>
                    <a:pt x="1001" y="8573"/>
                  </a:cubicBezTo>
                  <a:cubicBezTo>
                    <a:pt x="1632" y="9466"/>
                    <a:pt x="2513" y="10145"/>
                    <a:pt x="3537" y="10538"/>
                  </a:cubicBezTo>
                  <a:cubicBezTo>
                    <a:pt x="3559" y="10544"/>
                    <a:pt x="3579" y="10547"/>
                    <a:pt x="3599" y="10547"/>
                  </a:cubicBezTo>
                  <a:cubicBezTo>
                    <a:pt x="3656" y="10547"/>
                    <a:pt x="3704" y="10522"/>
                    <a:pt x="3740" y="10478"/>
                  </a:cubicBezTo>
                  <a:cubicBezTo>
                    <a:pt x="3763" y="10443"/>
                    <a:pt x="3763" y="10395"/>
                    <a:pt x="3763" y="10371"/>
                  </a:cubicBezTo>
                  <a:lnTo>
                    <a:pt x="3763" y="7275"/>
                  </a:lnTo>
                  <a:cubicBezTo>
                    <a:pt x="3763" y="7180"/>
                    <a:pt x="3692" y="7097"/>
                    <a:pt x="3585" y="7097"/>
                  </a:cubicBezTo>
                  <a:lnTo>
                    <a:pt x="2156" y="7097"/>
                  </a:lnTo>
                  <a:lnTo>
                    <a:pt x="2156" y="5835"/>
                  </a:lnTo>
                  <a:lnTo>
                    <a:pt x="3585" y="5835"/>
                  </a:lnTo>
                  <a:cubicBezTo>
                    <a:pt x="3680" y="5835"/>
                    <a:pt x="3763" y="5751"/>
                    <a:pt x="3763" y="5656"/>
                  </a:cubicBezTo>
                  <a:lnTo>
                    <a:pt x="3763" y="5430"/>
                  </a:lnTo>
                  <a:cubicBezTo>
                    <a:pt x="3763" y="3942"/>
                    <a:pt x="5180" y="2632"/>
                    <a:pt x="6799" y="2632"/>
                  </a:cubicBezTo>
                  <a:lnTo>
                    <a:pt x="7550" y="2632"/>
                  </a:lnTo>
                  <a:lnTo>
                    <a:pt x="7550" y="3894"/>
                  </a:lnTo>
                  <a:lnTo>
                    <a:pt x="6799" y="3894"/>
                  </a:lnTo>
                  <a:cubicBezTo>
                    <a:pt x="6311" y="3894"/>
                    <a:pt x="5883" y="4025"/>
                    <a:pt x="5561" y="4287"/>
                  </a:cubicBezTo>
                  <a:cubicBezTo>
                    <a:pt x="5228" y="4561"/>
                    <a:pt x="5025" y="4966"/>
                    <a:pt x="5025" y="5430"/>
                  </a:cubicBezTo>
                  <a:lnTo>
                    <a:pt x="5025" y="5656"/>
                  </a:lnTo>
                  <a:cubicBezTo>
                    <a:pt x="5025" y="5740"/>
                    <a:pt x="5109" y="5835"/>
                    <a:pt x="5204" y="5835"/>
                  </a:cubicBezTo>
                  <a:lnTo>
                    <a:pt x="5883" y="5835"/>
                  </a:lnTo>
                  <a:cubicBezTo>
                    <a:pt x="5966" y="5835"/>
                    <a:pt x="6061" y="5751"/>
                    <a:pt x="6061" y="5656"/>
                  </a:cubicBezTo>
                  <a:cubicBezTo>
                    <a:pt x="6061" y="5561"/>
                    <a:pt x="5978" y="5478"/>
                    <a:pt x="5883" y="5478"/>
                  </a:cubicBezTo>
                  <a:lnTo>
                    <a:pt x="5371" y="5478"/>
                  </a:lnTo>
                  <a:lnTo>
                    <a:pt x="5371" y="5418"/>
                  </a:lnTo>
                  <a:cubicBezTo>
                    <a:pt x="5371" y="4525"/>
                    <a:pt x="6145" y="4204"/>
                    <a:pt x="6799" y="4204"/>
                  </a:cubicBezTo>
                  <a:lnTo>
                    <a:pt x="7704" y="4204"/>
                  </a:lnTo>
                  <a:cubicBezTo>
                    <a:pt x="7800" y="4204"/>
                    <a:pt x="7883" y="4132"/>
                    <a:pt x="7883" y="4025"/>
                  </a:cubicBezTo>
                  <a:lnTo>
                    <a:pt x="7883" y="2418"/>
                  </a:lnTo>
                  <a:cubicBezTo>
                    <a:pt x="7883" y="2334"/>
                    <a:pt x="7811" y="2239"/>
                    <a:pt x="7704" y="2239"/>
                  </a:cubicBezTo>
                  <a:lnTo>
                    <a:pt x="6799" y="2239"/>
                  </a:lnTo>
                  <a:cubicBezTo>
                    <a:pt x="5966" y="2239"/>
                    <a:pt x="5121" y="2572"/>
                    <a:pt x="4466" y="3156"/>
                  </a:cubicBezTo>
                  <a:cubicBezTo>
                    <a:pt x="3799" y="3763"/>
                    <a:pt x="3418" y="4549"/>
                    <a:pt x="3418" y="5382"/>
                  </a:cubicBezTo>
                  <a:lnTo>
                    <a:pt x="3418" y="5442"/>
                  </a:lnTo>
                  <a:lnTo>
                    <a:pt x="1989" y="5442"/>
                  </a:lnTo>
                  <a:cubicBezTo>
                    <a:pt x="1906" y="5442"/>
                    <a:pt x="1811" y="5513"/>
                    <a:pt x="1811" y="5620"/>
                  </a:cubicBezTo>
                  <a:lnTo>
                    <a:pt x="1811" y="7228"/>
                  </a:lnTo>
                  <a:cubicBezTo>
                    <a:pt x="1811" y="7323"/>
                    <a:pt x="1894" y="7406"/>
                    <a:pt x="1989" y="7406"/>
                  </a:cubicBezTo>
                  <a:lnTo>
                    <a:pt x="3418" y="7406"/>
                  </a:lnTo>
                  <a:lnTo>
                    <a:pt x="3418" y="10085"/>
                  </a:lnTo>
                  <a:cubicBezTo>
                    <a:pt x="1561" y="9300"/>
                    <a:pt x="346" y="7442"/>
                    <a:pt x="346" y="5418"/>
                  </a:cubicBezTo>
                  <a:cubicBezTo>
                    <a:pt x="346" y="2596"/>
                    <a:pt x="2620" y="322"/>
                    <a:pt x="5430" y="322"/>
                  </a:cubicBezTo>
                  <a:cubicBezTo>
                    <a:pt x="8228" y="322"/>
                    <a:pt x="10526" y="2620"/>
                    <a:pt x="10526" y="5418"/>
                  </a:cubicBezTo>
                  <a:cubicBezTo>
                    <a:pt x="10526" y="8228"/>
                    <a:pt x="8240" y="10502"/>
                    <a:pt x="5430" y="10502"/>
                  </a:cubicBezTo>
                  <a:lnTo>
                    <a:pt x="5371" y="10502"/>
                  </a:lnTo>
                  <a:lnTo>
                    <a:pt x="5371" y="7418"/>
                  </a:lnTo>
                  <a:lnTo>
                    <a:pt x="7728" y="7418"/>
                  </a:lnTo>
                  <a:cubicBezTo>
                    <a:pt x="7811" y="7418"/>
                    <a:pt x="7907" y="7347"/>
                    <a:pt x="7907" y="7240"/>
                  </a:cubicBezTo>
                  <a:lnTo>
                    <a:pt x="7907" y="5656"/>
                  </a:lnTo>
                  <a:cubicBezTo>
                    <a:pt x="7907" y="5561"/>
                    <a:pt x="7823" y="5478"/>
                    <a:pt x="7728" y="5478"/>
                  </a:cubicBezTo>
                  <a:lnTo>
                    <a:pt x="6728" y="5478"/>
                  </a:lnTo>
                  <a:cubicBezTo>
                    <a:pt x="6633" y="5478"/>
                    <a:pt x="6549" y="5549"/>
                    <a:pt x="6549" y="5656"/>
                  </a:cubicBezTo>
                  <a:cubicBezTo>
                    <a:pt x="6549" y="5740"/>
                    <a:pt x="6621" y="5835"/>
                    <a:pt x="6728" y="5835"/>
                  </a:cubicBezTo>
                  <a:lnTo>
                    <a:pt x="7561" y="5835"/>
                  </a:lnTo>
                  <a:lnTo>
                    <a:pt x="7561" y="7097"/>
                  </a:lnTo>
                  <a:lnTo>
                    <a:pt x="5204" y="7097"/>
                  </a:lnTo>
                  <a:cubicBezTo>
                    <a:pt x="5121" y="7097"/>
                    <a:pt x="5025" y="7168"/>
                    <a:pt x="5025" y="7275"/>
                  </a:cubicBezTo>
                  <a:lnTo>
                    <a:pt x="5025" y="10693"/>
                  </a:lnTo>
                  <a:cubicBezTo>
                    <a:pt x="5025" y="10788"/>
                    <a:pt x="5109" y="10859"/>
                    <a:pt x="5192" y="10871"/>
                  </a:cubicBezTo>
                  <a:lnTo>
                    <a:pt x="5430" y="10871"/>
                  </a:lnTo>
                  <a:cubicBezTo>
                    <a:pt x="6871" y="10871"/>
                    <a:pt x="8240" y="10312"/>
                    <a:pt x="9276" y="9288"/>
                  </a:cubicBezTo>
                  <a:cubicBezTo>
                    <a:pt x="10300" y="8252"/>
                    <a:pt x="10859" y="6883"/>
                    <a:pt x="10859" y="5442"/>
                  </a:cubicBezTo>
                  <a:cubicBezTo>
                    <a:pt x="10859" y="3989"/>
                    <a:pt x="10300" y="2620"/>
                    <a:pt x="9276" y="1584"/>
                  </a:cubicBezTo>
                  <a:cubicBezTo>
                    <a:pt x="8240" y="560"/>
                    <a:pt x="6871" y="1"/>
                    <a:pt x="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61"/>
            <p:cNvSpPr/>
            <p:nvPr/>
          </p:nvSpPr>
          <p:spPr>
            <a:xfrm>
              <a:off x="5193582" y="4424053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28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61"/>
            <p:cNvSpPr/>
            <p:nvPr/>
          </p:nvSpPr>
          <p:spPr>
            <a:xfrm>
              <a:off x="5273157" y="4562386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61"/>
            <p:cNvSpPr/>
            <p:nvPr/>
          </p:nvSpPr>
          <p:spPr>
            <a:xfrm>
              <a:off x="5345920" y="4562386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61"/>
            <p:cNvSpPr/>
            <p:nvPr/>
          </p:nvSpPr>
          <p:spPr>
            <a:xfrm>
              <a:off x="4016142" y="4424053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61"/>
            <p:cNvSpPr/>
            <p:nvPr/>
          </p:nvSpPr>
          <p:spPr>
            <a:xfrm>
              <a:off x="4080948" y="4489241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1"/>
            <p:cNvSpPr/>
            <p:nvPr/>
          </p:nvSpPr>
          <p:spPr>
            <a:xfrm>
              <a:off x="4131017" y="4540360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1"/>
            <p:cNvSpPr/>
            <p:nvPr/>
          </p:nvSpPr>
          <p:spPr>
            <a:xfrm>
              <a:off x="4232172" y="4516901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3" name="Google Shape;2883;p61"/>
          <p:cNvSpPr/>
          <p:nvPr/>
        </p:nvSpPr>
        <p:spPr>
          <a:xfrm>
            <a:off x="706500" y="3501475"/>
            <a:ext cx="314325" cy="238125"/>
          </a:xfrm>
          <a:custGeom>
            <a:avLst/>
            <a:gdLst/>
            <a:ahLst/>
            <a:cxnLst/>
            <a:rect l="l" t="t" r="r" b="b"/>
            <a:pathLst>
              <a:path w="12573" h="9525" extrusionOk="0">
                <a:moveTo>
                  <a:pt x="12573" y="9525"/>
                </a:moveTo>
                <a:cubicBezTo>
                  <a:pt x="7585" y="7862"/>
                  <a:pt x="3718" y="3718"/>
                  <a:pt x="0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2884" name="Google Shape;2884;p61"/>
          <p:cNvSpPr txBox="1"/>
          <p:nvPr/>
        </p:nvSpPr>
        <p:spPr>
          <a:xfrm>
            <a:off x="706500" y="3699250"/>
            <a:ext cx="10920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DIFFERENT ORNAMENTS</a:t>
            </a:r>
            <a:endParaRPr sz="7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885" name="Google Shape;2885;p61"/>
          <p:cNvSpPr txBox="1"/>
          <p:nvPr/>
        </p:nvSpPr>
        <p:spPr>
          <a:xfrm>
            <a:off x="3669925" y="1144850"/>
            <a:ext cx="10920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TOP LINE</a:t>
            </a:r>
            <a:endParaRPr sz="700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886" name="Google Shape;2886;p61"/>
          <p:cNvSpPr/>
          <p:nvPr/>
        </p:nvSpPr>
        <p:spPr>
          <a:xfrm>
            <a:off x="3999675" y="1405025"/>
            <a:ext cx="64875" cy="400050"/>
          </a:xfrm>
          <a:custGeom>
            <a:avLst/>
            <a:gdLst/>
            <a:ahLst/>
            <a:cxnLst/>
            <a:rect l="l" t="t" r="r" b="b"/>
            <a:pathLst>
              <a:path w="2595" h="16002" extrusionOk="0">
                <a:moveTo>
                  <a:pt x="762" y="0"/>
                </a:moveTo>
                <a:cubicBezTo>
                  <a:pt x="2866" y="4908"/>
                  <a:pt x="3776" y="12226"/>
                  <a:pt x="0" y="1600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1788C1-92A3-41B7-A925-1FD255AC4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631" y="4010195"/>
            <a:ext cx="1642370" cy="114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4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1" name="Google Shape;2891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2892" name="Google Shape;2892;p6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Leckerli One"/>
                <a:ea typeface="Leckerli One"/>
                <a:cs typeface="Leckerli One"/>
                <a:sym typeface="Leckerli One"/>
              </a:rPr>
              <a:t>Photos</a:t>
            </a:r>
            <a:endParaRPr sz="1600">
              <a:latin typeface="Leckerli One"/>
              <a:ea typeface="Leckerli One"/>
              <a:cs typeface="Leckerli One"/>
              <a:sym typeface="Leckerli One"/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3"/>
              </a:rPr>
              <a:t>Man in suit sitting at desk drawing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4"/>
              </a:rPr>
              <a:t>Corporate workers brainstorming together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5"/>
              </a:rPr>
              <a:t>Woman sitting on couch with laptop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6"/>
              </a:rPr>
              <a:t>Crop woman correcting charts</a:t>
            </a: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Leckerli One"/>
                <a:ea typeface="Leckerli One"/>
                <a:cs typeface="Leckerli One"/>
                <a:sym typeface="Leckerli One"/>
              </a:rPr>
              <a:t>Vectors</a:t>
            </a:r>
            <a:endParaRPr sz="1500">
              <a:latin typeface="Leckerli One"/>
              <a:ea typeface="Leckerli One"/>
              <a:cs typeface="Leckerli One"/>
              <a:sym typeface="Leckerli One"/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7"/>
              </a:rPr>
              <a:t>We are all in this together lettering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8"/>
              </a:rPr>
              <a:t>Background of graphic design quote with inspirational message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9"/>
              </a:rPr>
              <a:t>Let the adventure begin travelling lettering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10"/>
              </a:rPr>
              <a:t>Hand drawn motivational quotation lettering background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11"/>
              </a:rPr>
              <a:t>Colorful motivational quote lettering background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12"/>
              </a:rPr>
              <a:t>Creativity lettering background with colors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13"/>
              </a:rPr>
              <a:t>Positive phrase in vintage style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14"/>
              </a:rPr>
              <a:t>Lettering quote with image</a:t>
            </a:r>
            <a:endParaRPr sz="1200"/>
          </a:p>
        </p:txBody>
      </p:sp>
      <p:sp>
        <p:nvSpPr>
          <p:cNvPr id="2893" name="Google Shape;2893;p62"/>
          <p:cNvSpPr txBox="1"/>
          <p:nvPr/>
        </p:nvSpPr>
        <p:spPr>
          <a:xfrm>
            <a:off x="713775" y="996475"/>
            <a:ext cx="77160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Did you like the resources on this template? Get them for free on our other websites</a:t>
            </a:r>
            <a:endParaRPr sz="12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894" name="Google Shape;2894;p62"/>
          <p:cNvSpPr/>
          <p:nvPr/>
        </p:nvSpPr>
        <p:spPr>
          <a:xfrm rot="-9793562">
            <a:off x="2931703" y="313605"/>
            <a:ext cx="158669" cy="244154"/>
          </a:xfrm>
          <a:custGeom>
            <a:avLst/>
            <a:gdLst/>
            <a:ahLst/>
            <a:cxnLst/>
            <a:rect l="l" t="t" r="r" b="b"/>
            <a:pathLst>
              <a:path w="1708" h="2628" extrusionOk="0">
                <a:moveTo>
                  <a:pt x="1535" y="1"/>
                </a:moveTo>
                <a:cubicBezTo>
                  <a:pt x="1413" y="1"/>
                  <a:pt x="1292" y="33"/>
                  <a:pt x="1189" y="89"/>
                </a:cubicBezTo>
                <a:cubicBezTo>
                  <a:pt x="713" y="305"/>
                  <a:pt x="346" y="694"/>
                  <a:pt x="152" y="1169"/>
                </a:cubicBezTo>
                <a:cubicBezTo>
                  <a:pt x="44" y="1396"/>
                  <a:pt x="1" y="1655"/>
                  <a:pt x="44" y="1904"/>
                </a:cubicBezTo>
                <a:cubicBezTo>
                  <a:pt x="87" y="2228"/>
                  <a:pt x="249" y="2487"/>
                  <a:pt x="584" y="2595"/>
                </a:cubicBezTo>
                <a:cubicBezTo>
                  <a:pt x="638" y="2606"/>
                  <a:pt x="692" y="2617"/>
                  <a:pt x="746" y="2628"/>
                </a:cubicBezTo>
                <a:lnTo>
                  <a:pt x="811" y="2628"/>
                </a:lnTo>
                <a:cubicBezTo>
                  <a:pt x="1102" y="2552"/>
                  <a:pt x="1178" y="2466"/>
                  <a:pt x="1199" y="2163"/>
                </a:cubicBezTo>
                <a:cubicBezTo>
                  <a:pt x="1210" y="2012"/>
                  <a:pt x="1210" y="1850"/>
                  <a:pt x="1199" y="1699"/>
                </a:cubicBezTo>
                <a:cubicBezTo>
                  <a:pt x="1156" y="1169"/>
                  <a:pt x="1307" y="640"/>
                  <a:pt x="1610" y="197"/>
                </a:cubicBezTo>
                <a:cubicBezTo>
                  <a:pt x="1621" y="176"/>
                  <a:pt x="1642" y="143"/>
                  <a:pt x="1653" y="111"/>
                </a:cubicBezTo>
                <a:cubicBezTo>
                  <a:pt x="1707" y="35"/>
                  <a:pt x="1696" y="3"/>
                  <a:pt x="1588" y="3"/>
                </a:cubicBezTo>
                <a:cubicBezTo>
                  <a:pt x="1570" y="2"/>
                  <a:pt x="1553" y="1"/>
                  <a:pt x="15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62"/>
          <p:cNvSpPr/>
          <p:nvPr/>
        </p:nvSpPr>
        <p:spPr>
          <a:xfrm rot="9348724">
            <a:off x="2683595" y="590687"/>
            <a:ext cx="516419" cy="314255"/>
          </a:xfrm>
          <a:custGeom>
            <a:avLst/>
            <a:gdLst/>
            <a:ahLst/>
            <a:cxnLst/>
            <a:rect l="l" t="t" r="r" b="b"/>
            <a:pathLst>
              <a:path w="6784" h="4128" extrusionOk="0">
                <a:moveTo>
                  <a:pt x="1313" y="1"/>
                </a:moveTo>
                <a:cubicBezTo>
                  <a:pt x="1019" y="1"/>
                  <a:pt x="728" y="101"/>
                  <a:pt x="497" y="291"/>
                </a:cubicBezTo>
                <a:cubicBezTo>
                  <a:pt x="108" y="594"/>
                  <a:pt x="0" y="1026"/>
                  <a:pt x="76" y="1490"/>
                </a:cubicBezTo>
                <a:cubicBezTo>
                  <a:pt x="173" y="2041"/>
                  <a:pt x="454" y="2549"/>
                  <a:pt x="886" y="2905"/>
                </a:cubicBezTo>
                <a:cubicBezTo>
                  <a:pt x="1210" y="3175"/>
                  <a:pt x="1566" y="3402"/>
                  <a:pt x="1955" y="3564"/>
                </a:cubicBezTo>
                <a:cubicBezTo>
                  <a:pt x="2827" y="3933"/>
                  <a:pt x="3767" y="4127"/>
                  <a:pt x="4720" y="4127"/>
                </a:cubicBezTo>
                <a:cubicBezTo>
                  <a:pt x="4771" y="4127"/>
                  <a:pt x="4821" y="4127"/>
                  <a:pt x="4871" y="4126"/>
                </a:cubicBezTo>
                <a:cubicBezTo>
                  <a:pt x="4911" y="4126"/>
                  <a:pt x="4951" y="4127"/>
                  <a:pt x="4991" y="4127"/>
                </a:cubicBezTo>
                <a:cubicBezTo>
                  <a:pt x="5428" y="4127"/>
                  <a:pt x="5872" y="4073"/>
                  <a:pt x="6297" y="3974"/>
                </a:cubicBezTo>
                <a:cubicBezTo>
                  <a:pt x="6448" y="3942"/>
                  <a:pt x="6589" y="3888"/>
                  <a:pt x="6707" y="3802"/>
                </a:cubicBezTo>
                <a:cubicBezTo>
                  <a:pt x="6772" y="3769"/>
                  <a:pt x="6783" y="3737"/>
                  <a:pt x="6751" y="3694"/>
                </a:cubicBezTo>
                <a:cubicBezTo>
                  <a:pt x="6707" y="3640"/>
                  <a:pt x="6643" y="3618"/>
                  <a:pt x="6578" y="3618"/>
                </a:cubicBezTo>
                <a:cubicBezTo>
                  <a:pt x="6448" y="3618"/>
                  <a:pt x="6319" y="3607"/>
                  <a:pt x="6200" y="3586"/>
                </a:cubicBezTo>
                <a:cubicBezTo>
                  <a:pt x="5703" y="3478"/>
                  <a:pt x="5249" y="3272"/>
                  <a:pt x="4850" y="2959"/>
                </a:cubicBezTo>
                <a:cubicBezTo>
                  <a:pt x="4407" y="2613"/>
                  <a:pt x="3996" y="2225"/>
                  <a:pt x="3640" y="1793"/>
                </a:cubicBezTo>
                <a:cubicBezTo>
                  <a:pt x="3316" y="1436"/>
                  <a:pt x="3003" y="1069"/>
                  <a:pt x="2668" y="712"/>
                </a:cubicBezTo>
                <a:cubicBezTo>
                  <a:pt x="2430" y="453"/>
                  <a:pt x="2149" y="248"/>
                  <a:pt x="1825" y="108"/>
                </a:cubicBezTo>
                <a:cubicBezTo>
                  <a:pt x="1661" y="35"/>
                  <a:pt x="1486" y="1"/>
                  <a:pt x="13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62"/>
          <p:cNvSpPr/>
          <p:nvPr/>
        </p:nvSpPr>
        <p:spPr>
          <a:xfrm rot="9348668">
            <a:off x="2554601" y="238272"/>
            <a:ext cx="423527" cy="322283"/>
          </a:xfrm>
          <a:custGeom>
            <a:avLst/>
            <a:gdLst/>
            <a:ahLst/>
            <a:cxnLst/>
            <a:rect l="l" t="t" r="r" b="b"/>
            <a:pathLst>
              <a:path w="4559" h="3469" extrusionOk="0">
                <a:moveTo>
                  <a:pt x="3796" y="1"/>
                </a:moveTo>
                <a:cubicBezTo>
                  <a:pt x="2987" y="1"/>
                  <a:pt x="2195" y="216"/>
                  <a:pt x="1502" y="622"/>
                </a:cubicBezTo>
                <a:cubicBezTo>
                  <a:pt x="919" y="946"/>
                  <a:pt x="454" y="1443"/>
                  <a:pt x="174" y="2037"/>
                </a:cubicBezTo>
                <a:cubicBezTo>
                  <a:pt x="66" y="2253"/>
                  <a:pt x="12" y="2480"/>
                  <a:pt x="1" y="2706"/>
                </a:cubicBezTo>
                <a:cubicBezTo>
                  <a:pt x="12" y="2782"/>
                  <a:pt x="12" y="2847"/>
                  <a:pt x="22" y="2912"/>
                </a:cubicBezTo>
                <a:cubicBezTo>
                  <a:pt x="51" y="3231"/>
                  <a:pt x="323" y="3468"/>
                  <a:pt x="628" y="3468"/>
                </a:cubicBezTo>
                <a:cubicBezTo>
                  <a:pt x="674" y="3468"/>
                  <a:pt x="721" y="3463"/>
                  <a:pt x="768" y="3452"/>
                </a:cubicBezTo>
                <a:cubicBezTo>
                  <a:pt x="1048" y="3409"/>
                  <a:pt x="1297" y="3279"/>
                  <a:pt x="1491" y="3085"/>
                </a:cubicBezTo>
                <a:cubicBezTo>
                  <a:pt x="1740" y="2825"/>
                  <a:pt x="1988" y="2555"/>
                  <a:pt x="2226" y="2274"/>
                </a:cubicBezTo>
                <a:cubicBezTo>
                  <a:pt x="2582" y="1799"/>
                  <a:pt x="2982" y="1346"/>
                  <a:pt x="3403" y="924"/>
                </a:cubicBezTo>
                <a:cubicBezTo>
                  <a:pt x="3695" y="633"/>
                  <a:pt x="4040" y="406"/>
                  <a:pt x="4418" y="265"/>
                </a:cubicBezTo>
                <a:cubicBezTo>
                  <a:pt x="4451" y="255"/>
                  <a:pt x="4472" y="244"/>
                  <a:pt x="4505" y="233"/>
                </a:cubicBezTo>
                <a:cubicBezTo>
                  <a:pt x="4548" y="201"/>
                  <a:pt x="4559" y="157"/>
                  <a:pt x="4516" y="125"/>
                </a:cubicBezTo>
                <a:cubicBezTo>
                  <a:pt x="4472" y="93"/>
                  <a:pt x="4418" y="71"/>
                  <a:pt x="4364" y="60"/>
                </a:cubicBezTo>
                <a:cubicBezTo>
                  <a:pt x="4246" y="39"/>
                  <a:pt x="4138" y="17"/>
                  <a:pt x="4019" y="6"/>
                </a:cubicBezTo>
                <a:cubicBezTo>
                  <a:pt x="3945" y="3"/>
                  <a:pt x="3870" y="1"/>
                  <a:pt x="37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235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1" name="Google Shape;2901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2902" name="Google Shape;2902;p6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ckerli One"/>
                <a:ea typeface="Leckerli One"/>
                <a:cs typeface="Leckerli One"/>
                <a:sym typeface="Leckerli One"/>
              </a:rPr>
              <a:t>Photos</a:t>
            </a:r>
            <a:endParaRPr sz="1600">
              <a:latin typeface="Leckerli One"/>
              <a:ea typeface="Leckerli One"/>
              <a:cs typeface="Leckerli One"/>
              <a:sym typeface="Leckerli On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3"/>
              </a:rPr>
              <a:t>Man working on computer</a:t>
            </a:r>
            <a:endParaRPr sz="1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4"/>
              </a:rPr>
              <a:t>Top view office desk composition</a:t>
            </a:r>
            <a:endParaRPr sz="1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5"/>
              </a:rPr>
              <a:t>Graphic designer working in front of monitor</a:t>
            </a:r>
            <a:endParaRPr sz="1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6"/>
              </a:rPr>
              <a:t>Graphic designer sitting at desk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latin typeface="Leckerli One"/>
                <a:ea typeface="Leckerli One"/>
                <a:cs typeface="Leckerli One"/>
                <a:sym typeface="Leckerli One"/>
              </a:rPr>
              <a:t>Vectors</a:t>
            </a:r>
            <a:endParaRPr sz="1600">
              <a:latin typeface="Leckerli One"/>
              <a:ea typeface="Leckerli One"/>
              <a:cs typeface="Leckerli One"/>
              <a:sym typeface="Leckerli On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7"/>
              </a:rPr>
              <a:t>Calligraphic background of a motivational quote</a:t>
            </a:r>
            <a:endParaRPr sz="1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8"/>
              </a:rPr>
              <a:t>Elegant wedding invitation</a:t>
            </a:r>
            <a:endParaRPr sz="1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9"/>
              </a:rPr>
              <a:t>Elegant wedding invitation</a:t>
            </a:r>
            <a:endParaRPr sz="1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10"/>
              </a:rPr>
              <a:t>Elegant wedding invitation</a:t>
            </a:r>
            <a:endParaRPr sz="1700">
              <a:latin typeface="Leckerli One"/>
              <a:ea typeface="Leckerli One"/>
              <a:cs typeface="Leckerli One"/>
              <a:sym typeface="Leckerli On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11"/>
              </a:rPr>
              <a:t>Happy thanksgiving lettering badges collection</a:t>
            </a:r>
            <a:endParaRPr sz="120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12"/>
              </a:rPr>
              <a:t>Background of graphic design quote with inspirational message</a:t>
            </a:r>
            <a:endParaRPr sz="1700"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2903" name="Google Shape;2903;p63"/>
          <p:cNvSpPr/>
          <p:nvPr/>
        </p:nvSpPr>
        <p:spPr>
          <a:xfrm rot="-9793562">
            <a:off x="5208178" y="313605"/>
            <a:ext cx="158669" cy="244154"/>
          </a:xfrm>
          <a:custGeom>
            <a:avLst/>
            <a:gdLst/>
            <a:ahLst/>
            <a:cxnLst/>
            <a:rect l="l" t="t" r="r" b="b"/>
            <a:pathLst>
              <a:path w="1708" h="2628" extrusionOk="0">
                <a:moveTo>
                  <a:pt x="1535" y="1"/>
                </a:moveTo>
                <a:cubicBezTo>
                  <a:pt x="1413" y="1"/>
                  <a:pt x="1292" y="33"/>
                  <a:pt x="1189" y="89"/>
                </a:cubicBezTo>
                <a:cubicBezTo>
                  <a:pt x="713" y="305"/>
                  <a:pt x="346" y="694"/>
                  <a:pt x="152" y="1169"/>
                </a:cubicBezTo>
                <a:cubicBezTo>
                  <a:pt x="44" y="1396"/>
                  <a:pt x="1" y="1655"/>
                  <a:pt x="44" y="1904"/>
                </a:cubicBezTo>
                <a:cubicBezTo>
                  <a:pt x="87" y="2228"/>
                  <a:pt x="249" y="2487"/>
                  <a:pt x="584" y="2595"/>
                </a:cubicBezTo>
                <a:cubicBezTo>
                  <a:pt x="638" y="2606"/>
                  <a:pt x="692" y="2617"/>
                  <a:pt x="746" y="2628"/>
                </a:cubicBezTo>
                <a:lnTo>
                  <a:pt x="811" y="2628"/>
                </a:lnTo>
                <a:cubicBezTo>
                  <a:pt x="1102" y="2552"/>
                  <a:pt x="1178" y="2466"/>
                  <a:pt x="1199" y="2163"/>
                </a:cubicBezTo>
                <a:cubicBezTo>
                  <a:pt x="1210" y="2012"/>
                  <a:pt x="1210" y="1850"/>
                  <a:pt x="1199" y="1699"/>
                </a:cubicBezTo>
                <a:cubicBezTo>
                  <a:pt x="1156" y="1169"/>
                  <a:pt x="1307" y="640"/>
                  <a:pt x="1610" y="197"/>
                </a:cubicBezTo>
                <a:cubicBezTo>
                  <a:pt x="1621" y="176"/>
                  <a:pt x="1642" y="143"/>
                  <a:pt x="1653" y="111"/>
                </a:cubicBezTo>
                <a:cubicBezTo>
                  <a:pt x="1707" y="35"/>
                  <a:pt x="1696" y="3"/>
                  <a:pt x="1588" y="3"/>
                </a:cubicBezTo>
                <a:cubicBezTo>
                  <a:pt x="1570" y="2"/>
                  <a:pt x="1553" y="1"/>
                  <a:pt x="15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4" name="Google Shape;2904;p63"/>
          <p:cNvSpPr/>
          <p:nvPr/>
        </p:nvSpPr>
        <p:spPr>
          <a:xfrm rot="9348724">
            <a:off x="4960070" y="590687"/>
            <a:ext cx="516419" cy="314255"/>
          </a:xfrm>
          <a:custGeom>
            <a:avLst/>
            <a:gdLst/>
            <a:ahLst/>
            <a:cxnLst/>
            <a:rect l="l" t="t" r="r" b="b"/>
            <a:pathLst>
              <a:path w="6784" h="4128" extrusionOk="0">
                <a:moveTo>
                  <a:pt x="1313" y="1"/>
                </a:moveTo>
                <a:cubicBezTo>
                  <a:pt x="1019" y="1"/>
                  <a:pt x="728" y="101"/>
                  <a:pt x="497" y="291"/>
                </a:cubicBezTo>
                <a:cubicBezTo>
                  <a:pt x="108" y="594"/>
                  <a:pt x="0" y="1026"/>
                  <a:pt x="76" y="1490"/>
                </a:cubicBezTo>
                <a:cubicBezTo>
                  <a:pt x="173" y="2041"/>
                  <a:pt x="454" y="2549"/>
                  <a:pt x="886" y="2905"/>
                </a:cubicBezTo>
                <a:cubicBezTo>
                  <a:pt x="1210" y="3175"/>
                  <a:pt x="1566" y="3402"/>
                  <a:pt x="1955" y="3564"/>
                </a:cubicBezTo>
                <a:cubicBezTo>
                  <a:pt x="2827" y="3933"/>
                  <a:pt x="3767" y="4127"/>
                  <a:pt x="4720" y="4127"/>
                </a:cubicBezTo>
                <a:cubicBezTo>
                  <a:pt x="4771" y="4127"/>
                  <a:pt x="4821" y="4127"/>
                  <a:pt x="4871" y="4126"/>
                </a:cubicBezTo>
                <a:cubicBezTo>
                  <a:pt x="4911" y="4126"/>
                  <a:pt x="4951" y="4127"/>
                  <a:pt x="4991" y="4127"/>
                </a:cubicBezTo>
                <a:cubicBezTo>
                  <a:pt x="5428" y="4127"/>
                  <a:pt x="5872" y="4073"/>
                  <a:pt x="6297" y="3974"/>
                </a:cubicBezTo>
                <a:cubicBezTo>
                  <a:pt x="6448" y="3942"/>
                  <a:pt x="6589" y="3888"/>
                  <a:pt x="6707" y="3802"/>
                </a:cubicBezTo>
                <a:cubicBezTo>
                  <a:pt x="6772" y="3769"/>
                  <a:pt x="6783" y="3737"/>
                  <a:pt x="6751" y="3694"/>
                </a:cubicBezTo>
                <a:cubicBezTo>
                  <a:pt x="6707" y="3640"/>
                  <a:pt x="6643" y="3618"/>
                  <a:pt x="6578" y="3618"/>
                </a:cubicBezTo>
                <a:cubicBezTo>
                  <a:pt x="6448" y="3618"/>
                  <a:pt x="6319" y="3607"/>
                  <a:pt x="6200" y="3586"/>
                </a:cubicBezTo>
                <a:cubicBezTo>
                  <a:pt x="5703" y="3478"/>
                  <a:pt x="5249" y="3272"/>
                  <a:pt x="4850" y="2959"/>
                </a:cubicBezTo>
                <a:cubicBezTo>
                  <a:pt x="4407" y="2613"/>
                  <a:pt x="3996" y="2225"/>
                  <a:pt x="3640" y="1793"/>
                </a:cubicBezTo>
                <a:cubicBezTo>
                  <a:pt x="3316" y="1436"/>
                  <a:pt x="3003" y="1069"/>
                  <a:pt x="2668" y="712"/>
                </a:cubicBezTo>
                <a:cubicBezTo>
                  <a:pt x="2430" y="453"/>
                  <a:pt x="2149" y="248"/>
                  <a:pt x="1825" y="108"/>
                </a:cubicBezTo>
                <a:cubicBezTo>
                  <a:pt x="1661" y="35"/>
                  <a:pt x="1486" y="1"/>
                  <a:pt x="13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5" name="Google Shape;2905;p63"/>
          <p:cNvSpPr/>
          <p:nvPr/>
        </p:nvSpPr>
        <p:spPr>
          <a:xfrm rot="9348668">
            <a:off x="4831076" y="238272"/>
            <a:ext cx="423527" cy="322283"/>
          </a:xfrm>
          <a:custGeom>
            <a:avLst/>
            <a:gdLst/>
            <a:ahLst/>
            <a:cxnLst/>
            <a:rect l="l" t="t" r="r" b="b"/>
            <a:pathLst>
              <a:path w="4559" h="3469" extrusionOk="0">
                <a:moveTo>
                  <a:pt x="3796" y="1"/>
                </a:moveTo>
                <a:cubicBezTo>
                  <a:pt x="2987" y="1"/>
                  <a:pt x="2195" y="216"/>
                  <a:pt x="1502" y="622"/>
                </a:cubicBezTo>
                <a:cubicBezTo>
                  <a:pt x="919" y="946"/>
                  <a:pt x="454" y="1443"/>
                  <a:pt x="174" y="2037"/>
                </a:cubicBezTo>
                <a:cubicBezTo>
                  <a:pt x="66" y="2253"/>
                  <a:pt x="12" y="2480"/>
                  <a:pt x="1" y="2706"/>
                </a:cubicBezTo>
                <a:cubicBezTo>
                  <a:pt x="12" y="2782"/>
                  <a:pt x="12" y="2847"/>
                  <a:pt x="22" y="2912"/>
                </a:cubicBezTo>
                <a:cubicBezTo>
                  <a:pt x="51" y="3231"/>
                  <a:pt x="323" y="3468"/>
                  <a:pt x="628" y="3468"/>
                </a:cubicBezTo>
                <a:cubicBezTo>
                  <a:pt x="674" y="3468"/>
                  <a:pt x="721" y="3463"/>
                  <a:pt x="768" y="3452"/>
                </a:cubicBezTo>
                <a:cubicBezTo>
                  <a:pt x="1048" y="3409"/>
                  <a:pt x="1297" y="3279"/>
                  <a:pt x="1491" y="3085"/>
                </a:cubicBezTo>
                <a:cubicBezTo>
                  <a:pt x="1740" y="2825"/>
                  <a:pt x="1988" y="2555"/>
                  <a:pt x="2226" y="2274"/>
                </a:cubicBezTo>
                <a:cubicBezTo>
                  <a:pt x="2582" y="1799"/>
                  <a:pt x="2982" y="1346"/>
                  <a:pt x="3403" y="924"/>
                </a:cubicBezTo>
                <a:cubicBezTo>
                  <a:pt x="3695" y="633"/>
                  <a:pt x="4040" y="406"/>
                  <a:pt x="4418" y="265"/>
                </a:cubicBezTo>
                <a:cubicBezTo>
                  <a:pt x="4451" y="255"/>
                  <a:pt x="4472" y="244"/>
                  <a:pt x="4505" y="233"/>
                </a:cubicBezTo>
                <a:cubicBezTo>
                  <a:pt x="4548" y="201"/>
                  <a:pt x="4559" y="157"/>
                  <a:pt x="4516" y="125"/>
                </a:cubicBezTo>
                <a:cubicBezTo>
                  <a:pt x="4472" y="93"/>
                  <a:pt x="4418" y="71"/>
                  <a:pt x="4364" y="60"/>
                </a:cubicBezTo>
                <a:cubicBezTo>
                  <a:pt x="4246" y="39"/>
                  <a:pt x="4138" y="17"/>
                  <a:pt x="4019" y="6"/>
                </a:cubicBezTo>
                <a:cubicBezTo>
                  <a:pt x="3945" y="3"/>
                  <a:pt x="3870" y="1"/>
                  <a:pt x="37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6" name="Google Shape;2906;p63"/>
          <p:cNvSpPr txBox="1"/>
          <p:nvPr/>
        </p:nvSpPr>
        <p:spPr>
          <a:xfrm>
            <a:off x="713775" y="996475"/>
            <a:ext cx="77160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Did you like the resources on this template? Get them for free on our other websites</a:t>
            </a:r>
            <a:endParaRPr sz="12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111905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AF2D87-A083-4178-9F72-08A58C38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0956"/>
            <a:ext cx="7886700" cy="373856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dirty="0"/>
              <a:t>MISSIONS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BE2E07-322F-4E8D-8077-9C4DB23BE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6" y="273844"/>
            <a:ext cx="1980444" cy="47863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r-FR" sz="1400" b="1" dirty="0">
                <a:solidFill>
                  <a:srgbClr val="9CC2E5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Audit du site de Capital Expertise Comptable (CEC)</a:t>
            </a:r>
            <a:endParaRPr lang="fr-FR" sz="1400" dirty="0">
              <a:latin typeface="+mj-lt"/>
            </a:endParaRPr>
          </a:p>
        </p:txBody>
      </p:sp>
      <p:pic>
        <p:nvPicPr>
          <p:cNvPr id="4" name="Espace réservé du contenu 6" descr="Une image contenant texte, intérieur, équipement électronique, afficher&#10;&#10;Description générée automatiquement">
            <a:extLst>
              <a:ext uri="{FF2B5EF4-FFF2-40B4-BE49-F238E27FC236}">
                <a16:creationId xmlns:a16="http://schemas.microsoft.com/office/drawing/2014/main" id="{BE75416F-C546-48EE-AA64-6CFE2EE14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38868" y="820170"/>
            <a:ext cx="1780419" cy="1001486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802CFB0-9EF6-4AB1-9E8A-FD3AAC4919E3}"/>
              </a:ext>
            </a:extLst>
          </p:cNvPr>
          <p:cNvSpPr txBox="1">
            <a:spLocks/>
          </p:cNvSpPr>
          <p:nvPr/>
        </p:nvSpPr>
        <p:spPr>
          <a:xfrm>
            <a:off x="2019300" y="273844"/>
            <a:ext cx="1980444" cy="478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400" b="1" dirty="0">
                <a:solidFill>
                  <a:srgbClr val="9CC2E5"/>
                </a:solidFill>
                <a:latin typeface="+mj-lt"/>
                <a:cs typeface="Times New Roman" panose="02020603050405020304" pitchFamily="18" charset="0"/>
              </a:rPr>
              <a:t>L’arborescence du site</a:t>
            </a:r>
            <a:endParaRPr lang="fr-FR" sz="1400" b="1" dirty="0">
              <a:latin typeface="+mj-lt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5CBA288-BC20-415C-AED5-20D6873DBE77}"/>
              </a:ext>
            </a:extLst>
          </p:cNvPr>
          <p:cNvSpPr txBox="1">
            <a:spLocks/>
          </p:cNvSpPr>
          <p:nvPr/>
        </p:nvSpPr>
        <p:spPr>
          <a:xfrm>
            <a:off x="2228472" y="696515"/>
            <a:ext cx="1562100" cy="409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fr-FR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er</a:t>
            </a: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challenge</a:t>
            </a:r>
            <a:endParaRPr lang="fr-FR" sz="14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8AE766D-A98F-4A58-8E19-76CA8C04271D}"/>
              </a:ext>
            </a:extLst>
          </p:cNvPr>
          <p:cNvSpPr txBox="1">
            <a:spLocks/>
          </p:cNvSpPr>
          <p:nvPr/>
        </p:nvSpPr>
        <p:spPr>
          <a:xfrm>
            <a:off x="248027" y="1911802"/>
            <a:ext cx="1562100" cy="409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Bannière, texte, vidéo, blog, RS, …</a:t>
            </a:r>
            <a:endParaRPr lang="fr-FR" sz="1400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1AC0490-D42A-4108-87D0-C291E1312054}"/>
              </a:ext>
            </a:extLst>
          </p:cNvPr>
          <p:cNvSpPr txBox="1">
            <a:spLocks/>
          </p:cNvSpPr>
          <p:nvPr/>
        </p:nvSpPr>
        <p:spPr>
          <a:xfrm>
            <a:off x="2019300" y="1249363"/>
            <a:ext cx="1980444" cy="478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400" b="1" dirty="0">
                <a:solidFill>
                  <a:srgbClr val="9CC2E5"/>
                </a:solidFill>
                <a:latin typeface="+mj-lt"/>
                <a:cs typeface="Times New Roman" panose="02020603050405020304" pitchFamily="18" charset="0"/>
              </a:rPr>
              <a:t>Méta description H1, H2, H3..</a:t>
            </a:r>
            <a:endParaRPr lang="fr-FR" sz="1400" b="1" dirty="0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AF4867-500C-44EA-9ED4-1D69D6FF2CAF}"/>
              </a:ext>
            </a:extLst>
          </p:cNvPr>
          <p:cNvSpPr txBox="1"/>
          <p:nvPr/>
        </p:nvSpPr>
        <p:spPr>
          <a:xfrm>
            <a:off x="2019300" y="1679685"/>
            <a:ext cx="2689052" cy="1367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Objectifs : </a:t>
            </a: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Informer sur le contenu d’une page </a:t>
            </a: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Signaler les titres (H1) et sous-titre (H2, H3, …)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1F362A7-30B2-4DB4-B127-A6DFDCE79C86}"/>
              </a:ext>
            </a:extLst>
          </p:cNvPr>
          <p:cNvSpPr txBox="1">
            <a:spLocks/>
          </p:cNvSpPr>
          <p:nvPr/>
        </p:nvSpPr>
        <p:spPr>
          <a:xfrm>
            <a:off x="6227762" y="-47173"/>
            <a:ext cx="2478087" cy="478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4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 référencement par concurrent – YOODA INDIGHT</a:t>
            </a:r>
            <a:endParaRPr lang="fr-FR" sz="1400" b="1" dirty="0">
              <a:latin typeface="+mj-lt"/>
            </a:endParaRPr>
          </a:p>
        </p:txBody>
      </p:sp>
      <p:pic>
        <p:nvPicPr>
          <p:cNvPr id="16" name="Espace réservé du contenu 4">
            <a:extLst>
              <a:ext uri="{FF2B5EF4-FFF2-40B4-BE49-F238E27FC236}">
                <a16:creationId xmlns:a16="http://schemas.microsoft.com/office/drawing/2014/main" id="{A4FA4077-5E6C-4913-B46F-11E764E47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04" t="391" r="-4" b="29190"/>
          <a:stretch/>
        </p:blipFill>
        <p:spPr>
          <a:xfrm>
            <a:off x="4817512" y="351438"/>
            <a:ext cx="4326488" cy="158100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E2346D-0FA6-4BC9-B3B9-46155297DB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7" r="2170" b="8478"/>
          <a:stretch/>
        </p:blipFill>
        <p:spPr>
          <a:xfrm>
            <a:off x="4817523" y="1932440"/>
            <a:ext cx="4326477" cy="17441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995430-F533-45CF-89E3-1E4623D168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4874"/>
          <a:stretch/>
        </p:blipFill>
        <p:spPr>
          <a:xfrm>
            <a:off x="4817512" y="3513442"/>
            <a:ext cx="4343336" cy="1840998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5E9E265-E8D9-4926-8071-6AD65B33DC0D}"/>
              </a:ext>
            </a:extLst>
          </p:cNvPr>
          <p:cNvSpPr txBox="1">
            <a:spLocks/>
          </p:cNvSpPr>
          <p:nvPr/>
        </p:nvSpPr>
        <p:spPr>
          <a:xfrm>
            <a:off x="38856" y="2571750"/>
            <a:ext cx="1980444" cy="478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400" b="1" dirty="0">
                <a:solidFill>
                  <a:srgbClr val="9CC2E5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 référencement par mots-clés</a:t>
            </a:r>
            <a:endParaRPr lang="fr-FR" sz="1400" dirty="0">
              <a:latin typeface="+mj-lt"/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419887A1-9BCC-47E3-815A-774DE5F323EA}"/>
              </a:ext>
            </a:extLst>
          </p:cNvPr>
          <p:cNvSpPr txBox="1">
            <a:spLocks/>
          </p:cNvSpPr>
          <p:nvPr/>
        </p:nvSpPr>
        <p:spPr>
          <a:xfrm>
            <a:off x="38856" y="2925365"/>
            <a:ext cx="4104519" cy="2169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Effectuer une liste de recherche de mots clés.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Objectif : atteindre plus facilement le site internet.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Action : Répertorier les données recherchées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Le mot principal et le rattacher à celui-ci,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Le volume de recherche mensuel,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La difficulté SEO,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La difficulté payant,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Le coût par clic.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813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9" grpId="0"/>
      <p:bldP spid="10" grpId="0"/>
      <p:bldP spid="12" grpId="0"/>
      <p:bldP spid="13" grpId="0"/>
      <p:bldP spid="23" grpId="0"/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AF2D87-A083-4178-9F72-08A58C38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0956"/>
            <a:ext cx="7886700" cy="373856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000" dirty="0"/>
              <a:t>MISSIONS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BE2E07-322F-4E8D-8077-9C4DB23BE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6" y="273844"/>
            <a:ext cx="1980444" cy="47863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50000"/>
              </a:lnSpc>
              <a:spcBef>
                <a:spcPts val="200"/>
              </a:spcBef>
              <a:buNone/>
            </a:pPr>
            <a:r>
              <a:rPr lang="fr-FR" sz="1400" b="1" dirty="0">
                <a:solidFill>
                  <a:srgbClr val="9CC2E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Le référencement par mots-clés - Articles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802CFB0-9EF6-4AB1-9E8A-FD3AAC4919E3}"/>
              </a:ext>
            </a:extLst>
          </p:cNvPr>
          <p:cNvSpPr txBox="1">
            <a:spLocks/>
          </p:cNvSpPr>
          <p:nvPr/>
        </p:nvSpPr>
        <p:spPr>
          <a:xfrm>
            <a:off x="2019300" y="273844"/>
            <a:ext cx="1980444" cy="478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400" b="1" dirty="0">
                <a:solidFill>
                  <a:srgbClr val="9CC2E5"/>
                </a:solidFill>
                <a:latin typeface="+mj-lt"/>
                <a:cs typeface="Times New Roman" panose="02020603050405020304" pitchFamily="18" charset="0"/>
              </a:rPr>
              <a:t>L’arborescence du site</a:t>
            </a:r>
            <a:endParaRPr lang="fr-FR" sz="1400" b="1" dirty="0">
              <a:latin typeface="+mj-lt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5CBA288-BC20-415C-AED5-20D6873DBE77}"/>
              </a:ext>
            </a:extLst>
          </p:cNvPr>
          <p:cNvSpPr txBox="1">
            <a:spLocks/>
          </p:cNvSpPr>
          <p:nvPr/>
        </p:nvSpPr>
        <p:spPr>
          <a:xfrm>
            <a:off x="2228472" y="696515"/>
            <a:ext cx="1562100" cy="409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fr-FR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er</a:t>
            </a: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challenge</a:t>
            </a:r>
            <a:endParaRPr lang="fr-FR" sz="14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8AE766D-A98F-4A58-8E19-76CA8C04271D}"/>
              </a:ext>
            </a:extLst>
          </p:cNvPr>
          <p:cNvSpPr txBox="1">
            <a:spLocks/>
          </p:cNvSpPr>
          <p:nvPr/>
        </p:nvSpPr>
        <p:spPr>
          <a:xfrm>
            <a:off x="248027" y="1911802"/>
            <a:ext cx="1562100" cy="409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Bannière, texte, vidéo, blog, RS, …</a:t>
            </a:r>
            <a:endParaRPr lang="fr-FR" sz="1400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1AC0490-D42A-4108-87D0-C291E1312054}"/>
              </a:ext>
            </a:extLst>
          </p:cNvPr>
          <p:cNvSpPr txBox="1">
            <a:spLocks/>
          </p:cNvSpPr>
          <p:nvPr/>
        </p:nvSpPr>
        <p:spPr>
          <a:xfrm>
            <a:off x="2019300" y="1249363"/>
            <a:ext cx="1980444" cy="478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400" b="1" dirty="0">
                <a:solidFill>
                  <a:srgbClr val="9CC2E5"/>
                </a:solidFill>
                <a:latin typeface="+mj-lt"/>
                <a:cs typeface="Times New Roman" panose="02020603050405020304" pitchFamily="18" charset="0"/>
              </a:rPr>
              <a:t>Méta description H1, H2, H3..</a:t>
            </a:r>
            <a:endParaRPr lang="fr-FR" sz="1400" b="1" dirty="0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AF4867-500C-44EA-9ED4-1D69D6FF2CAF}"/>
              </a:ext>
            </a:extLst>
          </p:cNvPr>
          <p:cNvSpPr txBox="1"/>
          <p:nvPr/>
        </p:nvSpPr>
        <p:spPr>
          <a:xfrm>
            <a:off x="2019300" y="1679685"/>
            <a:ext cx="2689052" cy="1367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Objectifs : </a:t>
            </a: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Informer sur le contenu d’une page </a:t>
            </a: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Signaler les titres (H1) et sous-titre (H2, H3, …)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1F362A7-30B2-4DB4-B127-A6DFDCE79C86}"/>
              </a:ext>
            </a:extLst>
          </p:cNvPr>
          <p:cNvSpPr txBox="1">
            <a:spLocks/>
          </p:cNvSpPr>
          <p:nvPr/>
        </p:nvSpPr>
        <p:spPr>
          <a:xfrm>
            <a:off x="6227762" y="-47173"/>
            <a:ext cx="2478087" cy="478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400" b="1" dirty="0">
                <a:solidFill>
                  <a:srgbClr val="9CC2E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 référencement par concurrent – YOODA INDIGHT</a:t>
            </a:r>
            <a:endParaRPr lang="fr-FR" sz="1400" b="1" dirty="0">
              <a:latin typeface="+mj-lt"/>
            </a:endParaRPr>
          </a:p>
        </p:txBody>
      </p:sp>
      <p:pic>
        <p:nvPicPr>
          <p:cNvPr id="16" name="Espace réservé du contenu 4">
            <a:extLst>
              <a:ext uri="{FF2B5EF4-FFF2-40B4-BE49-F238E27FC236}">
                <a16:creationId xmlns:a16="http://schemas.microsoft.com/office/drawing/2014/main" id="{A4FA4077-5E6C-4913-B46F-11E764E47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4" t="391" r="-4" b="29190"/>
          <a:stretch/>
        </p:blipFill>
        <p:spPr>
          <a:xfrm>
            <a:off x="4817512" y="351438"/>
            <a:ext cx="4326488" cy="158100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E2346D-0FA6-4BC9-B3B9-46155297D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" r="2170" b="8478"/>
          <a:stretch/>
        </p:blipFill>
        <p:spPr>
          <a:xfrm>
            <a:off x="4817523" y="1932440"/>
            <a:ext cx="4326477" cy="17441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995430-F533-45CF-89E3-1E4623D16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4874"/>
          <a:stretch/>
        </p:blipFill>
        <p:spPr>
          <a:xfrm>
            <a:off x="4817512" y="3513442"/>
            <a:ext cx="4343336" cy="1840998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5E9E265-E8D9-4926-8071-6AD65B33DC0D}"/>
              </a:ext>
            </a:extLst>
          </p:cNvPr>
          <p:cNvSpPr txBox="1">
            <a:spLocks/>
          </p:cNvSpPr>
          <p:nvPr/>
        </p:nvSpPr>
        <p:spPr>
          <a:xfrm>
            <a:off x="38856" y="2571750"/>
            <a:ext cx="1980444" cy="478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400" b="1" dirty="0">
                <a:solidFill>
                  <a:srgbClr val="9CC2E5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 référencement par mots-clés</a:t>
            </a:r>
            <a:endParaRPr lang="fr-FR" sz="1400" dirty="0">
              <a:latin typeface="+mj-lt"/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419887A1-9BCC-47E3-815A-774DE5F323EA}"/>
              </a:ext>
            </a:extLst>
          </p:cNvPr>
          <p:cNvSpPr txBox="1">
            <a:spLocks/>
          </p:cNvSpPr>
          <p:nvPr/>
        </p:nvSpPr>
        <p:spPr>
          <a:xfrm>
            <a:off x="38856" y="2925365"/>
            <a:ext cx="4104519" cy="2169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Effectuer une liste de recherche de mots clés.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Objectif : atteindre plus facilement le site internet.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Action : Répertorier les données recherchées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Le mot principal et le rattacher à celui-ci,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Le volume de recherche mensuel,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La difficulté SEO,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La difficulté payant,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Le coût par clic.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32AB92E-E494-431A-8F23-572C6FB3B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33" y="799297"/>
            <a:ext cx="753437" cy="10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8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9" grpId="0"/>
      <p:bldP spid="10" grpId="0"/>
      <p:bldP spid="12" grpId="0"/>
      <p:bldP spid="13" grpId="0"/>
      <p:bldP spid="23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FA5544-021B-4C33-9DC0-EBC0198A9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C664D01E-6976-46CE-87CE-7E727C65DF5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370013"/>
          <a:ext cx="7886700" cy="3017520"/>
        </p:xfrm>
        <a:graphic>
          <a:graphicData uri="http://schemas.openxmlformats.org/drawingml/2006/table">
            <a:tbl>
              <a:tblPr firstRow="1" bandRow="1">
                <a:tableStyleId>{C342EA93-A7A0-4C73-B460-B7BCCD4F7C19}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62594720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5688805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58460371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226937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9CC2E5"/>
                          </a:solidFill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Audit du site de Capital Expertise Comptable (CEC)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591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9CC2E5"/>
                          </a:solidFill>
                          <a:cs typeface="Times New Roman" panose="02020603050405020304" pitchFamily="18" charset="0"/>
                        </a:rPr>
                        <a:t>L’arborescence du site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892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9CC2E5"/>
                          </a:solidFill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Meta description, Titre H1, H2, H3 …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372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9CC2E5"/>
                          </a:solidFill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Le référencement par concurrent – YOODA INDIGHT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961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rgbClr val="9CC2E5"/>
                          </a:solidFill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 référencement par mots-clés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311231"/>
                  </a:ext>
                </a:extLst>
              </a:tr>
            </a:tbl>
          </a:graphicData>
        </a:graphic>
      </p:graphicFrame>
      <p:pic>
        <p:nvPicPr>
          <p:cNvPr id="4" name="Espace réservé du contenu 6" descr="Une image contenant texte, intérieur, équipement électronique, afficher&#10;&#10;Description générée automatiquement">
            <a:extLst>
              <a:ext uri="{FF2B5EF4-FFF2-40B4-BE49-F238E27FC236}">
                <a16:creationId xmlns:a16="http://schemas.microsoft.com/office/drawing/2014/main" id="{155E2E92-89A3-4B0F-9FA0-47E14A5D9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363581" y="22623"/>
            <a:ext cx="1780419" cy="10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59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34"/>
          <p:cNvSpPr/>
          <p:nvPr/>
        </p:nvSpPr>
        <p:spPr>
          <a:xfrm>
            <a:off x="3906362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Cadre Conceptuel</a:t>
            </a:r>
            <a:endParaRPr sz="5000" dirty="0"/>
          </a:p>
        </p:txBody>
      </p:sp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01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1570" name="Google Shape;1570;p34"/>
          <p:cNvCxnSpPr/>
          <p:nvPr/>
        </p:nvCxnSpPr>
        <p:spPr>
          <a:xfrm rot="10800000" flipH="1">
            <a:off x="3891900" y="3059238"/>
            <a:ext cx="253200" cy="14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73" name="Google Shape;1573;p34"/>
          <p:cNvSpPr/>
          <p:nvPr/>
        </p:nvSpPr>
        <p:spPr>
          <a:xfrm rot="-317296">
            <a:off x="5436074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1560467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873413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264444" y="3370761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565300" y="329051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34"/>
          <p:cNvSpPr/>
          <p:nvPr/>
        </p:nvSpPr>
        <p:spPr>
          <a:xfrm>
            <a:off x="7163087" y="218267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4"/>
          <p:cNvSpPr/>
          <p:nvPr/>
        </p:nvSpPr>
        <p:spPr>
          <a:xfrm>
            <a:off x="2990076" y="2111823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04450" y="3518213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4"/>
          <p:cNvSpPr/>
          <p:nvPr/>
        </p:nvSpPr>
        <p:spPr>
          <a:xfrm>
            <a:off x="2169750" y="1957343"/>
            <a:ext cx="113251" cy="165284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4"/>
          <p:cNvSpPr/>
          <p:nvPr/>
        </p:nvSpPr>
        <p:spPr>
          <a:xfrm>
            <a:off x="2389482" y="1957348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4"/>
          <p:cNvSpPr/>
          <p:nvPr/>
        </p:nvSpPr>
        <p:spPr>
          <a:xfrm>
            <a:off x="2284262" y="1715725"/>
            <a:ext cx="136196" cy="205601"/>
          </a:xfrm>
          <a:custGeom>
            <a:avLst/>
            <a:gdLst/>
            <a:ahLst/>
            <a:cxnLst/>
            <a:rect l="l" t="t" r="r" b="b"/>
            <a:pathLst>
              <a:path w="1772" h="2675" extrusionOk="0">
                <a:moveTo>
                  <a:pt x="951" y="492"/>
                </a:moveTo>
                <a:cubicBezTo>
                  <a:pt x="1124" y="772"/>
                  <a:pt x="1210" y="1107"/>
                  <a:pt x="1502" y="1291"/>
                </a:cubicBezTo>
                <a:cubicBezTo>
                  <a:pt x="1307" y="1615"/>
                  <a:pt x="1102" y="1939"/>
                  <a:pt x="908" y="2274"/>
                </a:cubicBezTo>
                <a:lnTo>
                  <a:pt x="875" y="2209"/>
                </a:lnTo>
                <a:cubicBezTo>
                  <a:pt x="757" y="1928"/>
                  <a:pt x="605" y="1680"/>
                  <a:pt x="411" y="1453"/>
                </a:cubicBezTo>
                <a:cubicBezTo>
                  <a:pt x="389" y="1431"/>
                  <a:pt x="400" y="1377"/>
                  <a:pt x="400" y="1356"/>
                </a:cubicBezTo>
                <a:cubicBezTo>
                  <a:pt x="411" y="1334"/>
                  <a:pt x="433" y="1313"/>
                  <a:pt x="443" y="1302"/>
                </a:cubicBezTo>
                <a:cubicBezTo>
                  <a:pt x="649" y="1053"/>
                  <a:pt x="821" y="772"/>
                  <a:pt x="951" y="492"/>
                </a:cubicBezTo>
                <a:close/>
                <a:moveTo>
                  <a:pt x="926" y="0"/>
                </a:moveTo>
                <a:cubicBezTo>
                  <a:pt x="824" y="0"/>
                  <a:pt x="727" y="56"/>
                  <a:pt x="681" y="157"/>
                </a:cubicBezTo>
                <a:cubicBezTo>
                  <a:pt x="573" y="373"/>
                  <a:pt x="465" y="600"/>
                  <a:pt x="346" y="805"/>
                </a:cubicBezTo>
                <a:cubicBezTo>
                  <a:pt x="249" y="978"/>
                  <a:pt x="141" y="1140"/>
                  <a:pt x="44" y="1302"/>
                </a:cubicBezTo>
                <a:cubicBezTo>
                  <a:pt x="1" y="1356"/>
                  <a:pt x="1" y="1431"/>
                  <a:pt x="44" y="1485"/>
                </a:cubicBezTo>
                <a:cubicBezTo>
                  <a:pt x="206" y="1701"/>
                  <a:pt x="346" y="1950"/>
                  <a:pt x="454" y="2198"/>
                </a:cubicBezTo>
                <a:cubicBezTo>
                  <a:pt x="497" y="2306"/>
                  <a:pt x="551" y="2414"/>
                  <a:pt x="605" y="2522"/>
                </a:cubicBezTo>
                <a:cubicBezTo>
                  <a:pt x="645" y="2612"/>
                  <a:pt x="741" y="2675"/>
                  <a:pt x="841" y="2675"/>
                </a:cubicBezTo>
                <a:cubicBezTo>
                  <a:pt x="849" y="2675"/>
                  <a:pt x="857" y="2674"/>
                  <a:pt x="865" y="2673"/>
                </a:cubicBezTo>
                <a:cubicBezTo>
                  <a:pt x="872" y="2674"/>
                  <a:pt x="879" y="2675"/>
                  <a:pt x="886" y="2675"/>
                </a:cubicBezTo>
                <a:cubicBezTo>
                  <a:pt x="974" y="2675"/>
                  <a:pt x="1051" y="2613"/>
                  <a:pt x="1081" y="2533"/>
                </a:cubicBezTo>
                <a:cubicBezTo>
                  <a:pt x="1081" y="2501"/>
                  <a:pt x="1091" y="2479"/>
                  <a:pt x="1113" y="2447"/>
                </a:cubicBezTo>
                <a:cubicBezTo>
                  <a:pt x="1275" y="2187"/>
                  <a:pt x="1437" y="1917"/>
                  <a:pt x="1588" y="1647"/>
                </a:cubicBezTo>
                <a:cubicBezTo>
                  <a:pt x="1653" y="1539"/>
                  <a:pt x="1707" y="1421"/>
                  <a:pt x="1761" y="1302"/>
                </a:cubicBezTo>
                <a:cubicBezTo>
                  <a:pt x="1772" y="1280"/>
                  <a:pt x="1761" y="1248"/>
                  <a:pt x="1750" y="1226"/>
                </a:cubicBezTo>
                <a:cubicBezTo>
                  <a:pt x="1729" y="1172"/>
                  <a:pt x="1685" y="1140"/>
                  <a:pt x="1664" y="1097"/>
                </a:cubicBezTo>
                <a:cubicBezTo>
                  <a:pt x="1459" y="783"/>
                  <a:pt x="1286" y="459"/>
                  <a:pt x="1135" y="124"/>
                </a:cubicBezTo>
                <a:cubicBezTo>
                  <a:pt x="1113" y="81"/>
                  <a:pt x="1081" y="49"/>
                  <a:pt x="1048" y="27"/>
                </a:cubicBezTo>
                <a:cubicBezTo>
                  <a:pt x="1008" y="9"/>
                  <a:pt x="967" y="0"/>
                  <a:pt x="9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636098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19926" y="3350661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6974250" y="3823163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4"/>
          <p:cNvSpPr/>
          <p:nvPr/>
        </p:nvSpPr>
        <p:spPr>
          <a:xfrm>
            <a:off x="6248700" y="25498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4" name="Google Shape;1594;p34"/>
          <p:cNvCxnSpPr/>
          <p:nvPr/>
        </p:nvCxnSpPr>
        <p:spPr>
          <a:xfrm>
            <a:off x="6889050" y="3288163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5" name="Google Shape;1595;p34"/>
          <p:cNvSpPr/>
          <p:nvPr/>
        </p:nvSpPr>
        <p:spPr>
          <a:xfrm>
            <a:off x="7128150" y="32500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34"/>
          <p:cNvSpPr/>
          <p:nvPr/>
        </p:nvSpPr>
        <p:spPr>
          <a:xfrm>
            <a:off x="4099200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7" name="Google Shape;1597;p34"/>
          <p:cNvCxnSpPr/>
          <p:nvPr/>
        </p:nvCxnSpPr>
        <p:spPr>
          <a:xfrm>
            <a:off x="2389475" y="305923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98" name="Google Shape;1598;p34"/>
          <p:cNvSpPr/>
          <p:nvPr/>
        </p:nvSpPr>
        <p:spPr>
          <a:xfrm>
            <a:off x="2628575" y="302113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9" name="Google Shape;1599;p34"/>
          <p:cNvCxnSpPr/>
          <p:nvPr/>
        </p:nvCxnSpPr>
        <p:spPr>
          <a:xfrm rot="5400000">
            <a:off x="1394850" y="2706563"/>
            <a:ext cx="79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0" name="Google Shape;1600;p34"/>
          <p:cNvSpPr/>
          <p:nvPr/>
        </p:nvSpPr>
        <p:spPr>
          <a:xfrm rot="5400000">
            <a:off x="1753350" y="2668463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1" name="Google Shape;1601;p34"/>
          <p:cNvCxnSpPr>
            <a:endCxn id="1596" idx="5"/>
          </p:cNvCxnSpPr>
          <p:nvPr/>
        </p:nvCxnSpPr>
        <p:spPr>
          <a:xfrm rot="10800000">
            <a:off x="4164241" y="3086178"/>
            <a:ext cx="200100" cy="11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2" name="Google Shape;1602;p34"/>
          <p:cNvCxnSpPr>
            <a:endCxn id="1593" idx="7"/>
          </p:cNvCxnSpPr>
          <p:nvPr/>
        </p:nvCxnSpPr>
        <p:spPr>
          <a:xfrm flipH="1">
            <a:off x="6313741" y="2416397"/>
            <a:ext cx="224700" cy="14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3" name="Google Shape;1603;p34"/>
          <p:cNvCxnSpPr>
            <a:endCxn id="1593" idx="0"/>
          </p:cNvCxnSpPr>
          <p:nvPr/>
        </p:nvCxnSpPr>
        <p:spPr>
          <a:xfrm>
            <a:off x="6074100" y="2416638"/>
            <a:ext cx="212700" cy="13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04" name="Google Shape;1604;p34"/>
          <p:cNvCxnSpPr/>
          <p:nvPr/>
        </p:nvCxnSpPr>
        <p:spPr>
          <a:xfrm>
            <a:off x="3944450" y="2343388"/>
            <a:ext cx="5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605" name="Google Shape;1605;p34"/>
          <p:cNvSpPr/>
          <p:nvPr/>
        </p:nvSpPr>
        <p:spPr>
          <a:xfrm>
            <a:off x="4183550" y="2305288"/>
            <a:ext cx="76200" cy="76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583;p34">
            <a:extLst>
              <a:ext uri="{FF2B5EF4-FFF2-40B4-BE49-F238E27FC236}">
                <a16:creationId xmlns:a16="http://schemas.microsoft.com/office/drawing/2014/main" id="{6C9746DB-8FFF-416F-B7AA-550F5CC0DE9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82300" y="4506425"/>
            <a:ext cx="25794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800"/>
            </a:pPr>
            <a:r>
              <a:rPr lang="en" sz="1400" b="1" dirty="0">
                <a:solidFill>
                  <a:schemeClr val="accent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Principaux éléments de la partie conceptuelle </a:t>
            </a:r>
          </a:p>
        </p:txBody>
      </p:sp>
    </p:spTree>
    <p:extLst>
      <p:ext uri="{BB962C8B-B14F-4D97-AF65-F5344CB8AC3E}">
        <p14:creationId xmlns:p14="http://schemas.microsoft.com/office/powerpoint/2010/main" val="2895245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024DF2-29CE-47C1-A3DF-8CEA3357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59" y="0"/>
            <a:ext cx="8645855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" dirty="0">
                <a:cs typeface="Times New Roman" panose="02020603050405020304" pitchFamily="18" charset="0"/>
              </a:rPr>
              <a:t>Internet</a:t>
            </a:r>
            <a:endParaRPr lang="fr-FR" dirty="0">
              <a:cs typeface="Times New Roman" panose="02020603050405020304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580CE46-ED3E-4471-821D-E54071F2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659" y="572700"/>
            <a:ext cx="8645856" cy="4272145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  <a:tabLst>
                <a:tab pos="2239963" algn="l"/>
                <a:tab pos="2603500" algn="l"/>
              </a:tabLst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  <a:tabLst>
                <a:tab pos="2239963" algn="l"/>
                <a:tab pos="2603500" algn="l"/>
              </a:tabLst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  <a:tabLst>
                <a:tab pos="2239963" algn="l"/>
                <a:tab pos="2603500" algn="l"/>
              </a:tabLst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T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out le monde connaît ce mot :	- les jeunes </a:t>
            </a: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2603500" algn="l"/>
              </a:tabLst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	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- les plus âgés, </a:t>
            </a:r>
          </a:p>
          <a:p>
            <a:pPr marL="0" indent="0" algn="just">
              <a:buNone/>
              <a:tabLst>
                <a:tab pos="2603500" algn="l"/>
              </a:tabLst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	- d’un point de vue professionnel / personnel</a:t>
            </a:r>
          </a:p>
          <a:p>
            <a:pPr marL="0" indent="0" algn="just">
              <a:buNone/>
              <a:tabLst>
                <a:tab pos="2603500" algn="l"/>
              </a:tabLst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	- d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ans un contexte commercial, politique, juridique, ludique, culturel, …</a:t>
            </a:r>
          </a:p>
          <a:p>
            <a:pPr marL="0" indent="0" algn="just">
              <a:buNone/>
              <a:tabLst>
                <a:tab pos="2962275" algn="l"/>
              </a:tabLst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fr-FR" sz="1400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En effet, le marketing digital a pris une place prépondérante surtout depuis 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a crise sanitaire</a:t>
            </a:r>
          </a:p>
          <a:p>
            <a:pPr marL="0" indent="0" algn="just">
              <a:buNone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</a:rPr>
              <a:t>Capital Expertise Comptable (CEC) a très bien compris l’envergure de cet environnement et voit en internet et les réseaux sociaux une stratégie de communication particulièrement productive.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19834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jaune, périphérique, lampe&#10;&#10;Description générée automatiquement">
            <a:extLst>
              <a:ext uri="{FF2B5EF4-FFF2-40B4-BE49-F238E27FC236}">
                <a16:creationId xmlns:a16="http://schemas.microsoft.com/office/drawing/2014/main" id="{D017045A-3A84-4E9D-A9A4-69A1BDF4CE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20126" y="1864342"/>
            <a:ext cx="5631543" cy="202467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14481FA-6F6C-449B-A295-816239A1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60" y="0"/>
            <a:ext cx="8652680" cy="572700"/>
          </a:xfrm>
        </p:spPr>
        <p:txBody>
          <a:bodyPr>
            <a:normAutofit fontScale="90000"/>
          </a:bodyPr>
          <a:lstStyle/>
          <a:p>
            <a:r>
              <a:rPr lang="fr-FR" dirty="0"/>
              <a:t>La Formation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8998DC7-E4BA-4D66-A037-A08A85CC8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660" y="435077"/>
            <a:ext cx="8652679" cy="45867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Destinée à toutes les catégories professionnelles peu importe le sexe ou l’âge (accordé à partir de 16 ans). </a:t>
            </a:r>
          </a:p>
          <a:p>
            <a:pPr marL="0" indent="0">
              <a:buNone/>
            </a:pPr>
            <a:endParaRPr lang="fr-FR" sz="1400" dirty="0"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			apprendre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Primordiale pour 	se perfectionner sur de nouvelles méthode</a:t>
            </a:r>
          </a:p>
          <a:p>
            <a:pPr marL="0" indent="0">
              <a:buNone/>
            </a:pPr>
            <a:r>
              <a:rPr lang="fr-FR" sz="1400" dirty="0">
                <a:latin typeface="+mj-lt"/>
                <a:ea typeface="Times New Roman" panose="02020603050405020304" pitchFamily="18" charset="0"/>
              </a:rPr>
              <a:t>			ou évoluer au sein de l’entreprise. 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	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D59BF598-C178-4076-80D4-EACE78D87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154447"/>
              </p:ext>
            </p:extLst>
          </p:nvPr>
        </p:nvGraphicFramePr>
        <p:xfrm>
          <a:off x="523568" y="4032122"/>
          <a:ext cx="7978877" cy="518160"/>
        </p:xfrm>
        <a:graphic>
          <a:graphicData uri="http://schemas.openxmlformats.org/drawingml/2006/table">
            <a:tbl>
              <a:tblPr firstRow="1" bandRow="1">
                <a:tableStyleId>{C342EA93-A7A0-4C73-B460-B7BCCD4F7C19}</a:tableStyleId>
              </a:tblPr>
              <a:tblGrid>
                <a:gridCol w="7978877">
                  <a:extLst>
                    <a:ext uri="{9D8B030D-6E8A-4147-A177-3AD203B41FA5}">
                      <a16:colId xmlns:a16="http://schemas.microsoft.com/office/drawing/2014/main" val="37691418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</a:t>
                      </a:r>
                      <a:r>
                        <a:rPr lang="fr-FR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payer en ligne</a:t>
                      </a:r>
                    </a:p>
                    <a:p>
                      <a:r>
                        <a:rPr lang="fr-FR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     cours suivis directement en ligne via des outils de web conférences (</a:t>
                      </a:r>
                      <a:r>
                        <a:rPr lang="fr-FR" sz="1400" dirty="0" err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skype</a:t>
                      </a:r>
                      <a:r>
                        <a:rPr lang="fr-FR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teams, zoom, …)</a:t>
                      </a:r>
                      <a:endParaRPr lang="fr-FR" dirty="0">
                        <a:latin typeface="+mj-l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4327262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96E3927B-DE9B-4FB9-8C3A-5034DE886B17}"/>
              </a:ext>
            </a:extLst>
          </p:cNvPr>
          <p:cNvSpPr txBox="1"/>
          <p:nvPr/>
        </p:nvSpPr>
        <p:spPr>
          <a:xfrm>
            <a:off x="2197289" y="7769546"/>
            <a:ext cx="4153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4" tooltip="http://fr.wiktionary.org/wiki/fichier:balance_icon.svg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5" tooltip="https://creativecommons.org/licenses/by-sa/3.0/"/>
              </a:rPr>
              <a:t>CC BY-SA</a:t>
            </a:r>
            <a:endParaRPr lang="fr-FR" sz="900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16C58271-9DB5-4BF2-A105-0584573D1513}"/>
              </a:ext>
            </a:extLst>
          </p:cNvPr>
          <p:cNvSpPr/>
          <p:nvPr/>
        </p:nvSpPr>
        <p:spPr>
          <a:xfrm>
            <a:off x="594505" y="4349630"/>
            <a:ext cx="129653" cy="142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98946B21-1357-41F2-9637-1745D9457911}"/>
              </a:ext>
            </a:extLst>
          </p:cNvPr>
          <p:cNvSpPr/>
          <p:nvPr/>
        </p:nvSpPr>
        <p:spPr>
          <a:xfrm>
            <a:off x="594506" y="4148979"/>
            <a:ext cx="129653" cy="142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06AEA47-FAA9-46AF-8AB4-5631D943A792}"/>
              </a:ext>
            </a:extLst>
          </p:cNvPr>
          <p:cNvCxnSpPr>
            <a:cxnSpLocks/>
          </p:cNvCxnSpPr>
          <p:nvPr/>
        </p:nvCxnSpPr>
        <p:spPr>
          <a:xfrm flipV="1">
            <a:off x="1707290" y="1285655"/>
            <a:ext cx="568877" cy="12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0F2FC22-9C71-4D62-A667-0366DE7BA479}"/>
              </a:ext>
            </a:extLst>
          </p:cNvPr>
          <p:cNvCxnSpPr>
            <a:cxnSpLocks/>
          </p:cNvCxnSpPr>
          <p:nvPr/>
        </p:nvCxnSpPr>
        <p:spPr>
          <a:xfrm flipV="1">
            <a:off x="1746399" y="1063683"/>
            <a:ext cx="576031" cy="169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F2B9DF1-8A3E-4063-8F4B-3ED037E3BE34}"/>
              </a:ext>
            </a:extLst>
          </p:cNvPr>
          <p:cNvCxnSpPr>
            <a:cxnSpLocks/>
          </p:cNvCxnSpPr>
          <p:nvPr/>
        </p:nvCxnSpPr>
        <p:spPr>
          <a:xfrm flipV="1">
            <a:off x="1753553" y="233411"/>
            <a:ext cx="576031" cy="169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8A8CEAA-3B74-47B5-AA35-BCACE3E2FEA8}"/>
              </a:ext>
            </a:extLst>
          </p:cNvPr>
          <p:cNvCxnSpPr>
            <a:cxnSpLocks/>
          </p:cNvCxnSpPr>
          <p:nvPr/>
        </p:nvCxnSpPr>
        <p:spPr>
          <a:xfrm>
            <a:off x="1739244" y="1305879"/>
            <a:ext cx="576032" cy="181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au 6">
            <a:extLst>
              <a:ext uri="{FF2B5EF4-FFF2-40B4-BE49-F238E27FC236}">
                <a16:creationId xmlns:a16="http://schemas.microsoft.com/office/drawing/2014/main" id="{04A0E430-C46C-4F37-963F-180A72426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53659"/>
              </p:ext>
            </p:extLst>
          </p:nvPr>
        </p:nvGraphicFramePr>
        <p:xfrm>
          <a:off x="186666" y="1824664"/>
          <a:ext cx="8652680" cy="1473654"/>
        </p:xfrm>
        <a:graphic>
          <a:graphicData uri="http://schemas.openxmlformats.org/drawingml/2006/table">
            <a:tbl>
              <a:tblPr firstRow="1" bandRow="1">
                <a:tableStyleId>{C342EA93-A7A0-4C73-B460-B7BCCD4F7C19}</a:tableStyleId>
              </a:tblPr>
              <a:tblGrid>
                <a:gridCol w="4023384">
                  <a:extLst>
                    <a:ext uri="{9D8B030D-6E8A-4147-A177-3AD203B41FA5}">
                      <a16:colId xmlns:a16="http://schemas.microsoft.com/office/drawing/2014/main" val="177077405"/>
                    </a:ext>
                  </a:extLst>
                </a:gridCol>
                <a:gridCol w="4629296">
                  <a:extLst>
                    <a:ext uri="{9D8B030D-6E8A-4147-A177-3AD203B41FA5}">
                      <a16:colId xmlns:a16="http://schemas.microsoft.com/office/drawing/2014/main" val="3913675199"/>
                    </a:ext>
                  </a:extLst>
                </a:gridCol>
              </a:tblGrid>
              <a:tr h="31541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le centre de formation</a:t>
                      </a:r>
                      <a:endParaRPr lang="fr-FR" sz="1400" dirty="0">
                        <a:latin typeface="+mj-l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77800" algn="l"/>
                        </a:tabLst>
                      </a:pPr>
                      <a:r>
                        <a:rPr lang="fr-FR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                                le client</a:t>
                      </a:r>
                      <a:endParaRPr lang="fr-FR" sz="1400" dirty="0">
                        <a:latin typeface="+mj-l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5964860"/>
                  </a:ext>
                </a:extLst>
              </a:tr>
              <a:tr h="6999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Propose différents programmes et dates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Avec des professionnels qualifiés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endParaRPr lang="fr-FR" sz="1400" dirty="0">
                        <a:latin typeface="+mj-l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                     Développe un projet </a:t>
                      </a:r>
                    </a:p>
                    <a:p>
                      <a:r>
                        <a:rPr lang="fr-FR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Se forme à son rythme (travail et vie de famille)</a:t>
                      </a:r>
                      <a:endParaRPr lang="fr-FR" sz="1400" dirty="0">
                        <a:latin typeface="+mj-l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968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01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35"/>
          <p:cNvSpPr txBox="1">
            <a:spLocks noGrp="1"/>
          </p:cNvSpPr>
          <p:nvPr>
            <p:ph type="title"/>
          </p:nvPr>
        </p:nvSpPr>
        <p:spPr>
          <a:xfrm>
            <a:off x="415108" y="40140"/>
            <a:ext cx="7993771" cy="5186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Points techniques</a:t>
            </a:r>
            <a:endParaRPr sz="3000" dirty="0"/>
          </a:p>
        </p:txBody>
      </p:sp>
      <p:sp>
        <p:nvSpPr>
          <p:cNvPr id="1914" name="Google Shape;1914;p35"/>
          <p:cNvSpPr txBox="1">
            <a:spLocks noGrp="1"/>
          </p:cNvSpPr>
          <p:nvPr>
            <p:ph type="subTitle" idx="1"/>
          </p:nvPr>
        </p:nvSpPr>
        <p:spPr>
          <a:xfrm>
            <a:off x="2633734" y="936649"/>
            <a:ext cx="6122472" cy="38808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300" dirty="0">
                <a:ea typeface="Times New Roman" panose="02020603050405020304" pitchFamily="18" charset="0"/>
              </a:rPr>
              <a:t> </a:t>
            </a:r>
            <a:r>
              <a:rPr lang="fr-FR" sz="1600" dirty="0">
                <a:ea typeface="Times New Roman" panose="02020603050405020304" pitchFamily="18" charset="0"/>
              </a:rPr>
              <a:t>E</a:t>
            </a:r>
            <a:r>
              <a:rPr lang="fr-FR" sz="1600" dirty="0">
                <a:effectLst/>
                <a:ea typeface="Times New Roman" panose="02020603050405020304" pitchFamily="18" charset="0"/>
              </a:rPr>
              <a:t>-commerce </a:t>
            </a:r>
            <a:r>
              <a:rPr lang="fr-FR" sz="1600" dirty="0">
                <a:ea typeface="Times New Roman" panose="02020603050405020304" pitchFamily="18" charset="0"/>
              </a:rPr>
              <a:t>: environnement </a:t>
            </a:r>
            <a:r>
              <a:rPr lang="fr-FR" sz="1600" dirty="0">
                <a:effectLst/>
                <a:ea typeface="Times New Roman" panose="02020603050405020304" pitchFamily="18" charset="0"/>
              </a:rPr>
              <a:t>complexe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FR" sz="1600" dirty="0">
              <a:effectLst/>
              <a:ea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ea typeface="Times New Roman" panose="02020603050405020304" pitchFamily="18" charset="0"/>
              </a:rPr>
              <a:t>				</a:t>
            </a:r>
            <a:r>
              <a:rPr lang="fr-FR" sz="1600" dirty="0">
                <a:effectLst/>
                <a:ea typeface="Times New Roman" panose="02020603050405020304" pitchFamily="18" charset="0"/>
              </a:rPr>
              <a:t> les différents canaux (</a:t>
            </a:r>
            <a:r>
              <a:rPr lang="fr-FR" sz="1600" dirty="0" err="1">
                <a:effectLst/>
                <a:ea typeface="Times New Roman" panose="02020603050405020304" pitchFamily="18" charset="0"/>
              </a:rPr>
              <a:t>search</a:t>
            </a:r>
            <a:r>
              <a:rPr lang="fr-FR" sz="1600" dirty="0">
                <a:ea typeface="Times New Roman" panose="02020603050405020304" pitchFamily="18" charset="0"/>
              </a:rPr>
              <a:t>/</a:t>
            </a:r>
            <a:r>
              <a:rPr lang="fr-FR" sz="1600" dirty="0">
                <a:effectLst/>
                <a:ea typeface="Times New Roman" panose="02020603050405020304" pitchFamily="18" charset="0"/>
              </a:rPr>
              <a:t>display) </a:t>
            </a:r>
            <a:endParaRPr lang="fr-FR" sz="1600" dirty="0">
              <a:ea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  <a:tabLst>
                <a:tab pos="1522413" algn="l"/>
              </a:tabLst>
            </a:pPr>
            <a:r>
              <a:rPr lang="fr-FR" sz="1600" dirty="0">
                <a:ea typeface="Times New Roman" panose="02020603050405020304" pitchFamily="18" charset="0"/>
              </a:rPr>
              <a:t>	- </a:t>
            </a:r>
            <a:r>
              <a:rPr lang="fr-FR" sz="1600" dirty="0">
                <a:effectLst/>
                <a:ea typeface="Times New Roman" panose="02020603050405020304" pitchFamily="18" charset="0"/>
              </a:rPr>
              <a:t>répertorier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  <a:tabLst>
                <a:tab pos="1522413" algn="l"/>
              </a:tabLst>
            </a:pPr>
            <a:r>
              <a:rPr lang="fr-FR" sz="1600" dirty="0">
                <a:ea typeface="Times New Roman" panose="02020603050405020304" pitchFamily="18" charset="0"/>
              </a:rPr>
              <a:t>			</a:t>
            </a:r>
            <a:r>
              <a:rPr lang="fr-FR" sz="1600" dirty="0">
                <a:effectLst/>
                <a:ea typeface="Times New Roman" panose="02020603050405020304" pitchFamily="18" charset="0"/>
              </a:rPr>
              <a:t>les réseaux sociaux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  <a:tabLst>
                <a:tab pos="1612900" algn="l"/>
              </a:tabLst>
            </a:pPr>
            <a:endParaRPr lang="fr-FR" sz="1600" dirty="0">
              <a:ea typeface="Times New Roman" panose="02020603050405020304" pitchFamily="18" charset="0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522413" algn="l"/>
              </a:tabLst>
            </a:pPr>
            <a:r>
              <a:rPr lang="fr-FR" sz="1600" dirty="0">
                <a:effectLst/>
                <a:ea typeface="Times New Roman" panose="02020603050405020304" pitchFamily="18" charset="0"/>
              </a:rPr>
              <a:t> Il faut savoir :	- connaître les référencements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>
                <a:effectLst/>
                <a:ea typeface="Times New Roman" panose="02020603050405020304" pitchFamily="18" charset="0"/>
              </a:rPr>
              <a:t>SEO et SEA,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  <a:tabLst>
                <a:tab pos="1522413" algn="l"/>
              </a:tabLst>
            </a:pPr>
            <a:r>
              <a:rPr lang="fr-FR" sz="160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  <a:tabLst>
                <a:tab pos="450850" algn="l"/>
                <a:tab pos="1522413" algn="l"/>
              </a:tabLst>
            </a:pPr>
            <a:r>
              <a:rPr lang="fr-FR" sz="1600" dirty="0">
                <a:ea typeface="Times New Roman" panose="02020603050405020304" pitchFamily="18" charset="0"/>
              </a:rPr>
              <a:t>		- utiliser les</a:t>
            </a:r>
            <a:r>
              <a:rPr lang="fr-FR" sz="1600" dirty="0">
                <a:effectLst/>
                <a:ea typeface="Times New Roman" panose="02020603050405020304" pitchFamily="18" charset="0"/>
              </a:rPr>
              <a:t> outils </a:t>
            </a:r>
            <a:r>
              <a:rPr lang="fr-FR" sz="1600" dirty="0">
                <a:ea typeface="Times New Roman" panose="02020603050405020304" pitchFamily="18" charset="0"/>
              </a:rPr>
              <a:t>(</a:t>
            </a:r>
            <a:r>
              <a:rPr lang="fr-FR" sz="1600" dirty="0" err="1">
                <a:ea typeface="Times New Roman" panose="02020603050405020304" pitchFamily="18" charset="0"/>
              </a:rPr>
              <a:t>S</a:t>
            </a:r>
            <a:r>
              <a:rPr lang="fr-FR" sz="1600" dirty="0" err="1">
                <a:effectLst/>
                <a:ea typeface="Times New Roman" panose="02020603050405020304" pitchFamily="18" charset="0"/>
              </a:rPr>
              <a:t>emrush</a:t>
            </a:r>
            <a:r>
              <a:rPr lang="fr-FR" sz="1600" dirty="0">
                <a:effectLst/>
                <a:ea typeface="Times New Roman" panose="02020603050405020304" pitchFamily="18" charset="0"/>
              </a:rPr>
              <a:t>, </a:t>
            </a:r>
            <a:r>
              <a:rPr lang="fr-FR" sz="1600" dirty="0" err="1">
                <a:effectLst/>
                <a:ea typeface="Times New Roman" panose="02020603050405020304" pitchFamily="18" charset="0"/>
              </a:rPr>
              <a:t>yooda</a:t>
            </a:r>
            <a:r>
              <a:rPr lang="fr-FR" sz="1600" dirty="0">
                <a:effectLst/>
                <a:ea typeface="Times New Roman" panose="02020603050405020304" pitchFamily="18" charset="0"/>
              </a:rPr>
              <a:t> insight, </a:t>
            </a:r>
            <a:r>
              <a:rPr lang="fr-FR" sz="1600" dirty="0">
                <a:ea typeface="Times New Roman" panose="02020603050405020304" pitchFamily="18" charset="0"/>
              </a:rPr>
              <a:t>…)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  <a:tabLst>
                <a:tab pos="450850" algn="l"/>
                <a:tab pos="1522413" algn="l"/>
              </a:tabLst>
            </a:pPr>
            <a:endParaRPr lang="fr-FR" sz="1600" dirty="0">
              <a:solidFill>
                <a:srgbClr val="85868C"/>
              </a:solidFill>
              <a:effectLst/>
              <a:ea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dirty="0">
              <a:solidFill>
                <a:srgbClr val="85868C"/>
              </a:solidFill>
              <a:ea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85868C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1600" dirty="0">
                <a:effectLst/>
                <a:ea typeface="Times New Roman" panose="02020603050405020304" pitchFamily="18" charset="0"/>
              </a:rPr>
              <a:t>Tous ces outils et moyens nous permettant de connaitre le prospect ciblé : chaud ou froid. </a:t>
            </a:r>
            <a:endParaRPr sz="1600" dirty="0"/>
          </a:p>
        </p:txBody>
      </p:sp>
      <p:sp>
        <p:nvSpPr>
          <p:cNvPr id="1611" name="Google Shape;1611;p35"/>
          <p:cNvSpPr/>
          <p:nvPr/>
        </p:nvSpPr>
        <p:spPr>
          <a:xfrm rot="-9706745">
            <a:off x="7059200" y="56478"/>
            <a:ext cx="289073" cy="174216"/>
          </a:xfrm>
          <a:custGeom>
            <a:avLst/>
            <a:gdLst/>
            <a:ahLst/>
            <a:cxnLst/>
            <a:rect l="l" t="t" r="r" b="b"/>
            <a:pathLst>
              <a:path w="4646" h="2800" extrusionOk="0">
                <a:moveTo>
                  <a:pt x="449" y="1"/>
                </a:moveTo>
                <a:cubicBezTo>
                  <a:pt x="281" y="1"/>
                  <a:pt x="180" y="84"/>
                  <a:pt x="98" y="273"/>
                </a:cubicBezTo>
                <a:cubicBezTo>
                  <a:pt x="1" y="500"/>
                  <a:pt x="185" y="586"/>
                  <a:pt x="325" y="683"/>
                </a:cubicBezTo>
                <a:cubicBezTo>
                  <a:pt x="617" y="899"/>
                  <a:pt x="930" y="1094"/>
                  <a:pt x="1221" y="1310"/>
                </a:cubicBezTo>
                <a:cubicBezTo>
                  <a:pt x="1999" y="1882"/>
                  <a:pt x="2842" y="2368"/>
                  <a:pt x="3727" y="2757"/>
                </a:cubicBezTo>
                <a:cubicBezTo>
                  <a:pt x="3800" y="2786"/>
                  <a:pt x="3875" y="2799"/>
                  <a:pt x="3950" y="2799"/>
                </a:cubicBezTo>
                <a:cubicBezTo>
                  <a:pt x="4301" y="2799"/>
                  <a:pt x="4645" y="2505"/>
                  <a:pt x="4645" y="2087"/>
                </a:cubicBezTo>
                <a:cubicBezTo>
                  <a:pt x="4591" y="2001"/>
                  <a:pt x="4537" y="1915"/>
                  <a:pt x="4472" y="1828"/>
                </a:cubicBezTo>
                <a:cubicBezTo>
                  <a:pt x="4138" y="1396"/>
                  <a:pt x="3673" y="1115"/>
                  <a:pt x="3187" y="867"/>
                </a:cubicBezTo>
                <a:cubicBezTo>
                  <a:pt x="2377" y="446"/>
                  <a:pt x="1502" y="240"/>
                  <a:pt x="627" y="24"/>
                </a:cubicBezTo>
                <a:cubicBezTo>
                  <a:pt x="560" y="9"/>
                  <a:pt x="502" y="1"/>
                  <a:pt x="4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35"/>
          <p:cNvSpPr/>
          <p:nvPr/>
        </p:nvSpPr>
        <p:spPr>
          <a:xfrm rot="-9706745">
            <a:off x="6921167" y="441646"/>
            <a:ext cx="232578" cy="185851"/>
          </a:xfrm>
          <a:custGeom>
            <a:avLst/>
            <a:gdLst/>
            <a:ahLst/>
            <a:cxnLst/>
            <a:rect l="l" t="t" r="r" b="b"/>
            <a:pathLst>
              <a:path w="3738" h="2987" extrusionOk="0">
                <a:moveTo>
                  <a:pt x="3089" y="0"/>
                </a:moveTo>
                <a:cubicBezTo>
                  <a:pt x="2873" y="54"/>
                  <a:pt x="2679" y="119"/>
                  <a:pt x="2474" y="206"/>
                </a:cubicBezTo>
                <a:cubicBezTo>
                  <a:pt x="1534" y="692"/>
                  <a:pt x="864" y="1480"/>
                  <a:pt x="205" y="2290"/>
                </a:cubicBezTo>
                <a:cubicBezTo>
                  <a:pt x="87" y="2431"/>
                  <a:pt x="0" y="2593"/>
                  <a:pt x="173" y="2776"/>
                </a:cubicBezTo>
                <a:cubicBezTo>
                  <a:pt x="309" y="2918"/>
                  <a:pt x="409" y="2987"/>
                  <a:pt x="522" y="2987"/>
                </a:cubicBezTo>
                <a:cubicBezTo>
                  <a:pt x="597" y="2987"/>
                  <a:pt x="678" y="2956"/>
                  <a:pt x="778" y="2895"/>
                </a:cubicBezTo>
                <a:cubicBezTo>
                  <a:pt x="1696" y="2366"/>
                  <a:pt x="2506" y="1707"/>
                  <a:pt x="3338" y="1059"/>
                </a:cubicBezTo>
                <a:cubicBezTo>
                  <a:pt x="3403" y="994"/>
                  <a:pt x="3467" y="918"/>
                  <a:pt x="3521" y="843"/>
                </a:cubicBezTo>
                <a:cubicBezTo>
                  <a:pt x="3608" y="713"/>
                  <a:pt x="3737" y="573"/>
                  <a:pt x="3629" y="411"/>
                </a:cubicBezTo>
                <a:cubicBezTo>
                  <a:pt x="3500" y="216"/>
                  <a:pt x="3370" y="22"/>
                  <a:pt x="30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5"/>
          <p:cNvSpPr/>
          <p:nvPr/>
        </p:nvSpPr>
        <p:spPr>
          <a:xfrm rot="-9706745">
            <a:off x="7019545" y="340850"/>
            <a:ext cx="224551" cy="68317"/>
          </a:xfrm>
          <a:custGeom>
            <a:avLst/>
            <a:gdLst/>
            <a:ahLst/>
            <a:cxnLst/>
            <a:rect l="l" t="t" r="r" b="b"/>
            <a:pathLst>
              <a:path w="3609" h="1098" extrusionOk="0">
                <a:moveTo>
                  <a:pt x="2599" y="1"/>
                </a:moveTo>
                <a:cubicBezTo>
                  <a:pt x="1832" y="1"/>
                  <a:pt x="1085" y="163"/>
                  <a:pt x="346" y="364"/>
                </a:cubicBezTo>
                <a:cubicBezTo>
                  <a:pt x="184" y="407"/>
                  <a:pt x="1" y="677"/>
                  <a:pt x="22" y="806"/>
                </a:cubicBezTo>
                <a:cubicBezTo>
                  <a:pt x="55" y="947"/>
                  <a:pt x="282" y="1098"/>
                  <a:pt x="465" y="1098"/>
                </a:cubicBezTo>
                <a:lnTo>
                  <a:pt x="1437" y="1098"/>
                </a:lnTo>
                <a:cubicBezTo>
                  <a:pt x="1761" y="1098"/>
                  <a:pt x="2090" y="1088"/>
                  <a:pt x="2421" y="1088"/>
                </a:cubicBezTo>
                <a:cubicBezTo>
                  <a:pt x="2586" y="1088"/>
                  <a:pt x="2751" y="1091"/>
                  <a:pt x="2917" y="1098"/>
                </a:cubicBezTo>
                <a:cubicBezTo>
                  <a:pt x="3252" y="1098"/>
                  <a:pt x="3446" y="914"/>
                  <a:pt x="3576" y="644"/>
                </a:cubicBezTo>
                <a:cubicBezTo>
                  <a:pt x="3608" y="569"/>
                  <a:pt x="3608" y="493"/>
                  <a:pt x="3576" y="418"/>
                </a:cubicBezTo>
                <a:cubicBezTo>
                  <a:pt x="3468" y="202"/>
                  <a:pt x="3263" y="50"/>
                  <a:pt x="3025" y="18"/>
                </a:cubicBezTo>
                <a:cubicBezTo>
                  <a:pt x="2882" y="6"/>
                  <a:pt x="2740" y="1"/>
                  <a:pt x="25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35"/>
          <p:cNvSpPr/>
          <p:nvPr/>
        </p:nvSpPr>
        <p:spPr>
          <a:xfrm>
            <a:off x="994030" y="47989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542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35"/>
          <p:cNvSpPr/>
          <p:nvPr/>
        </p:nvSpPr>
        <p:spPr>
          <a:xfrm>
            <a:off x="1108195" y="477174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48" h="95" extrusionOk="0">
                <a:moveTo>
                  <a:pt x="147" y="1"/>
                </a:moveTo>
                <a:lnTo>
                  <a:pt x="147" y="1"/>
                </a:lnTo>
                <a:cubicBezTo>
                  <a:pt x="107" y="40"/>
                  <a:pt x="54" y="67"/>
                  <a:pt x="1" y="94"/>
                </a:cubicBezTo>
                <a:cubicBezTo>
                  <a:pt x="1" y="94"/>
                  <a:pt x="3" y="94"/>
                  <a:pt x="7" y="94"/>
                </a:cubicBezTo>
                <a:cubicBezTo>
                  <a:pt x="24" y="94"/>
                  <a:pt x="73" y="86"/>
                  <a:pt x="147" y="1"/>
                </a:cubicBezTo>
                <a:close/>
              </a:path>
            </a:pathLst>
          </a:custGeom>
          <a:solidFill>
            <a:srgbClr val="E542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35"/>
          <p:cNvSpPr/>
          <p:nvPr/>
        </p:nvSpPr>
        <p:spPr>
          <a:xfrm>
            <a:off x="2787725" y="43162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542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35"/>
          <p:cNvSpPr/>
          <p:nvPr/>
        </p:nvSpPr>
        <p:spPr>
          <a:xfrm>
            <a:off x="2752330" y="46751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E542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35"/>
          <p:cNvSpPr/>
          <p:nvPr/>
        </p:nvSpPr>
        <p:spPr>
          <a:xfrm>
            <a:off x="3734188" y="41611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27" h="41" extrusionOk="0">
                <a:moveTo>
                  <a:pt x="0" y="1"/>
                </a:moveTo>
                <a:lnTo>
                  <a:pt x="27" y="41"/>
                </a:lnTo>
                <a:close/>
              </a:path>
            </a:pathLst>
          </a:custGeom>
          <a:solidFill>
            <a:srgbClr val="E542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5"/>
          <p:cNvSpPr/>
          <p:nvPr/>
        </p:nvSpPr>
        <p:spPr>
          <a:xfrm>
            <a:off x="3662068" y="41937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E542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9" name="Google Shape;1689;p35"/>
          <p:cNvGrpSpPr/>
          <p:nvPr/>
        </p:nvGrpSpPr>
        <p:grpSpPr>
          <a:xfrm>
            <a:off x="0" y="3274312"/>
            <a:ext cx="297104" cy="996461"/>
            <a:chOff x="0" y="3274312"/>
            <a:chExt cx="497784" cy="1679430"/>
          </a:xfrm>
        </p:grpSpPr>
        <p:sp>
          <p:nvSpPr>
            <p:cNvPr id="1690" name="Google Shape;1690;p35"/>
            <p:cNvSpPr/>
            <p:nvPr/>
          </p:nvSpPr>
          <p:spPr>
            <a:xfrm>
              <a:off x="101991" y="3274312"/>
              <a:ext cx="369917" cy="217285"/>
            </a:xfrm>
            <a:custGeom>
              <a:avLst/>
              <a:gdLst/>
              <a:ahLst/>
              <a:cxnLst/>
              <a:rect l="l" t="t" r="r" b="b"/>
              <a:pathLst>
                <a:path w="3616" h="2124" extrusionOk="0">
                  <a:moveTo>
                    <a:pt x="168" y="1"/>
                  </a:moveTo>
                  <a:cubicBezTo>
                    <a:pt x="130" y="1"/>
                    <a:pt x="105" y="10"/>
                    <a:pt x="93" y="29"/>
                  </a:cubicBezTo>
                  <a:cubicBezTo>
                    <a:pt x="0" y="189"/>
                    <a:pt x="651" y="654"/>
                    <a:pt x="1529" y="1199"/>
                  </a:cubicBezTo>
                  <a:cubicBezTo>
                    <a:pt x="1582" y="1226"/>
                    <a:pt x="1622" y="1252"/>
                    <a:pt x="1662" y="1279"/>
                  </a:cubicBezTo>
                  <a:lnTo>
                    <a:pt x="1808" y="1359"/>
                  </a:lnTo>
                  <a:cubicBezTo>
                    <a:pt x="2571" y="1807"/>
                    <a:pt x="3201" y="2124"/>
                    <a:pt x="3435" y="2124"/>
                  </a:cubicBezTo>
                  <a:cubicBezTo>
                    <a:pt x="3478" y="2124"/>
                    <a:pt x="3508" y="2113"/>
                    <a:pt x="3523" y="2090"/>
                  </a:cubicBezTo>
                  <a:cubicBezTo>
                    <a:pt x="3616" y="1944"/>
                    <a:pt x="2964" y="1478"/>
                    <a:pt x="2074" y="933"/>
                  </a:cubicBezTo>
                  <a:lnTo>
                    <a:pt x="1954" y="854"/>
                  </a:lnTo>
                  <a:lnTo>
                    <a:pt x="1821" y="774"/>
                  </a:lnTo>
                  <a:cubicBezTo>
                    <a:pt x="1037" y="319"/>
                    <a:pt x="389" y="1"/>
                    <a:pt x="168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65266" y="4270796"/>
              <a:ext cx="201326" cy="72633"/>
            </a:xfrm>
            <a:custGeom>
              <a:avLst/>
              <a:gdLst/>
              <a:ahLst/>
              <a:cxnLst/>
              <a:rect l="l" t="t" r="r" b="b"/>
              <a:pathLst>
                <a:path w="1968" h="710" extrusionOk="0">
                  <a:moveTo>
                    <a:pt x="1808" y="0"/>
                  </a:moveTo>
                  <a:cubicBezTo>
                    <a:pt x="1650" y="0"/>
                    <a:pt x="1357" y="79"/>
                    <a:pt x="1010" y="192"/>
                  </a:cubicBezTo>
                  <a:lnTo>
                    <a:pt x="931" y="205"/>
                  </a:lnTo>
                  <a:lnTo>
                    <a:pt x="851" y="232"/>
                  </a:lnTo>
                  <a:cubicBezTo>
                    <a:pt x="359" y="405"/>
                    <a:pt x="0" y="564"/>
                    <a:pt x="27" y="670"/>
                  </a:cubicBezTo>
                  <a:cubicBezTo>
                    <a:pt x="34" y="698"/>
                    <a:pt x="74" y="710"/>
                    <a:pt x="138" y="710"/>
                  </a:cubicBezTo>
                  <a:cubicBezTo>
                    <a:pt x="294" y="710"/>
                    <a:pt x="596" y="637"/>
                    <a:pt x="944" y="524"/>
                  </a:cubicBezTo>
                  <a:lnTo>
                    <a:pt x="1024" y="498"/>
                  </a:lnTo>
                  <a:lnTo>
                    <a:pt x="1103" y="471"/>
                  </a:lnTo>
                  <a:cubicBezTo>
                    <a:pt x="1595" y="298"/>
                    <a:pt x="1968" y="125"/>
                    <a:pt x="1928" y="46"/>
                  </a:cubicBezTo>
                  <a:cubicBezTo>
                    <a:pt x="1916" y="14"/>
                    <a:pt x="1874" y="0"/>
                    <a:pt x="1808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0" y="4709450"/>
              <a:ext cx="376771" cy="244292"/>
            </a:xfrm>
            <a:custGeom>
              <a:avLst/>
              <a:gdLst/>
              <a:ahLst/>
              <a:cxnLst/>
              <a:rect l="l" t="t" r="r" b="b"/>
              <a:pathLst>
                <a:path w="3683" h="2388" extrusionOk="0">
                  <a:moveTo>
                    <a:pt x="3552" y="1"/>
                  </a:moveTo>
                  <a:cubicBezTo>
                    <a:pt x="3450" y="1"/>
                    <a:pt x="3272" y="57"/>
                    <a:pt x="3044" y="158"/>
                  </a:cubicBezTo>
                  <a:cubicBezTo>
                    <a:pt x="2885" y="237"/>
                    <a:pt x="2685" y="317"/>
                    <a:pt x="2486" y="437"/>
                  </a:cubicBezTo>
                  <a:cubicBezTo>
                    <a:pt x="2273" y="556"/>
                    <a:pt x="2047" y="689"/>
                    <a:pt x="1808" y="836"/>
                  </a:cubicBezTo>
                  <a:lnTo>
                    <a:pt x="1662" y="929"/>
                  </a:lnTo>
                  <a:lnTo>
                    <a:pt x="1515" y="1022"/>
                  </a:lnTo>
                  <a:cubicBezTo>
                    <a:pt x="1289" y="1194"/>
                    <a:pt x="1077" y="1341"/>
                    <a:pt x="877" y="1474"/>
                  </a:cubicBezTo>
                  <a:cubicBezTo>
                    <a:pt x="691" y="1620"/>
                    <a:pt x="532" y="1766"/>
                    <a:pt x="399" y="1886"/>
                  </a:cubicBezTo>
                  <a:cubicBezTo>
                    <a:pt x="133" y="2125"/>
                    <a:pt x="0" y="2298"/>
                    <a:pt x="53" y="2364"/>
                  </a:cubicBezTo>
                  <a:cubicBezTo>
                    <a:pt x="66" y="2380"/>
                    <a:pt x="87" y="2388"/>
                    <a:pt x="116" y="2388"/>
                  </a:cubicBezTo>
                  <a:cubicBezTo>
                    <a:pt x="208" y="2388"/>
                    <a:pt x="382" y="2310"/>
                    <a:pt x="625" y="2178"/>
                  </a:cubicBezTo>
                  <a:cubicBezTo>
                    <a:pt x="784" y="2098"/>
                    <a:pt x="957" y="1979"/>
                    <a:pt x="1157" y="1859"/>
                  </a:cubicBezTo>
                  <a:cubicBezTo>
                    <a:pt x="1369" y="1726"/>
                    <a:pt x="1582" y="1593"/>
                    <a:pt x="1808" y="1447"/>
                  </a:cubicBezTo>
                  <a:lnTo>
                    <a:pt x="1954" y="1341"/>
                  </a:lnTo>
                  <a:lnTo>
                    <a:pt x="2087" y="1261"/>
                  </a:lnTo>
                  <a:cubicBezTo>
                    <a:pt x="2326" y="1115"/>
                    <a:pt x="2539" y="968"/>
                    <a:pt x="2725" y="822"/>
                  </a:cubicBezTo>
                  <a:cubicBezTo>
                    <a:pt x="2925" y="689"/>
                    <a:pt x="3097" y="583"/>
                    <a:pt x="3244" y="477"/>
                  </a:cubicBezTo>
                  <a:cubicBezTo>
                    <a:pt x="3523" y="264"/>
                    <a:pt x="3682" y="104"/>
                    <a:pt x="3642" y="38"/>
                  </a:cubicBezTo>
                  <a:cubicBezTo>
                    <a:pt x="3630" y="13"/>
                    <a:pt x="3599" y="1"/>
                    <a:pt x="3552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436506" y="4634875"/>
              <a:ext cx="61278" cy="50741"/>
            </a:xfrm>
            <a:custGeom>
              <a:avLst/>
              <a:gdLst/>
              <a:ahLst/>
              <a:cxnLst/>
              <a:rect l="l" t="t" r="r" b="b"/>
              <a:pathLst>
                <a:path w="599" h="496" extrusionOk="0">
                  <a:moveTo>
                    <a:pt x="356" y="0"/>
                  </a:moveTo>
                  <a:cubicBezTo>
                    <a:pt x="317" y="0"/>
                    <a:pt x="274" y="8"/>
                    <a:pt x="226" y="23"/>
                  </a:cubicBezTo>
                  <a:lnTo>
                    <a:pt x="186" y="23"/>
                  </a:lnTo>
                  <a:cubicBezTo>
                    <a:pt x="53" y="76"/>
                    <a:pt x="0" y="235"/>
                    <a:pt x="80" y="355"/>
                  </a:cubicBezTo>
                  <a:cubicBezTo>
                    <a:pt x="119" y="443"/>
                    <a:pt x="209" y="495"/>
                    <a:pt x="301" y="495"/>
                  </a:cubicBezTo>
                  <a:cubicBezTo>
                    <a:pt x="334" y="495"/>
                    <a:pt x="368" y="489"/>
                    <a:pt x="399" y="475"/>
                  </a:cubicBezTo>
                  <a:lnTo>
                    <a:pt x="439" y="475"/>
                  </a:lnTo>
                  <a:cubicBezTo>
                    <a:pt x="545" y="421"/>
                    <a:pt x="598" y="288"/>
                    <a:pt x="558" y="169"/>
                  </a:cubicBezTo>
                  <a:cubicBezTo>
                    <a:pt x="530" y="53"/>
                    <a:pt x="459" y="0"/>
                    <a:pt x="356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4" name="Google Shape;1694;p35"/>
          <p:cNvSpPr/>
          <p:nvPr/>
        </p:nvSpPr>
        <p:spPr>
          <a:xfrm>
            <a:off x="165622" y="4278013"/>
            <a:ext cx="136220" cy="132018"/>
          </a:xfrm>
          <a:custGeom>
            <a:avLst/>
            <a:gdLst/>
            <a:ahLst/>
            <a:cxnLst/>
            <a:rect l="l" t="t" r="r" b="b"/>
            <a:pathLst>
              <a:path w="2231" h="2175" extrusionOk="0">
                <a:moveTo>
                  <a:pt x="2209" y="0"/>
                </a:moveTo>
                <a:cubicBezTo>
                  <a:pt x="2208" y="0"/>
                  <a:pt x="2207" y="1"/>
                  <a:pt x="2207" y="4"/>
                </a:cubicBezTo>
                <a:lnTo>
                  <a:pt x="2167" y="4"/>
                </a:lnTo>
                <a:cubicBezTo>
                  <a:pt x="2140" y="17"/>
                  <a:pt x="2114" y="30"/>
                  <a:pt x="2100" y="44"/>
                </a:cubicBezTo>
                <a:cubicBezTo>
                  <a:pt x="2034" y="70"/>
                  <a:pt x="1954" y="123"/>
                  <a:pt x="1848" y="203"/>
                </a:cubicBezTo>
                <a:cubicBezTo>
                  <a:pt x="1741" y="270"/>
                  <a:pt x="1622" y="349"/>
                  <a:pt x="1462" y="456"/>
                </a:cubicBezTo>
                <a:cubicBezTo>
                  <a:pt x="1316" y="562"/>
                  <a:pt x="1183" y="695"/>
                  <a:pt x="1037" y="841"/>
                </a:cubicBezTo>
                <a:cubicBezTo>
                  <a:pt x="1010" y="868"/>
                  <a:pt x="984" y="894"/>
                  <a:pt x="957" y="921"/>
                </a:cubicBezTo>
                <a:cubicBezTo>
                  <a:pt x="931" y="948"/>
                  <a:pt x="904" y="987"/>
                  <a:pt x="877" y="1014"/>
                </a:cubicBezTo>
                <a:cubicBezTo>
                  <a:pt x="731" y="1160"/>
                  <a:pt x="598" y="1306"/>
                  <a:pt x="505" y="1439"/>
                </a:cubicBezTo>
                <a:cubicBezTo>
                  <a:pt x="399" y="1572"/>
                  <a:pt x="293" y="1692"/>
                  <a:pt x="226" y="1785"/>
                </a:cubicBezTo>
                <a:cubicBezTo>
                  <a:pt x="80" y="1998"/>
                  <a:pt x="0" y="2131"/>
                  <a:pt x="40" y="2170"/>
                </a:cubicBezTo>
                <a:cubicBezTo>
                  <a:pt x="44" y="2173"/>
                  <a:pt x="50" y="2175"/>
                  <a:pt x="57" y="2175"/>
                </a:cubicBezTo>
                <a:cubicBezTo>
                  <a:pt x="108" y="2175"/>
                  <a:pt x="222" y="2084"/>
                  <a:pt x="399" y="1931"/>
                </a:cubicBezTo>
                <a:cubicBezTo>
                  <a:pt x="492" y="1838"/>
                  <a:pt x="598" y="1732"/>
                  <a:pt x="718" y="1612"/>
                </a:cubicBezTo>
                <a:cubicBezTo>
                  <a:pt x="838" y="1493"/>
                  <a:pt x="957" y="1360"/>
                  <a:pt x="1103" y="1213"/>
                </a:cubicBezTo>
                <a:lnTo>
                  <a:pt x="1183" y="1134"/>
                </a:lnTo>
                <a:lnTo>
                  <a:pt x="1263" y="1041"/>
                </a:lnTo>
                <a:cubicBezTo>
                  <a:pt x="1409" y="908"/>
                  <a:pt x="1529" y="775"/>
                  <a:pt x="1648" y="655"/>
                </a:cubicBezTo>
                <a:cubicBezTo>
                  <a:pt x="1768" y="535"/>
                  <a:pt x="1901" y="456"/>
                  <a:pt x="1981" y="363"/>
                </a:cubicBezTo>
                <a:cubicBezTo>
                  <a:pt x="2061" y="296"/>
                  <a:pt x="2127" y="216"/>
                  <a:pt x="2193" y="123"/>
                </a:cubicBezTo>
                <a:cubicBezTo>
                  <a:pt x="2207" y="97"/>
                  <a:pt x="2220" y="70"/>
                  <a:pt x="2220" y="44"/>
                </a:cubicBezTo>
                <a:cubicBezTo>
                  <a:pt x="2231" y="22"/>
                  <a:pt x="2215" y="0"/>
                  <a:pt x="2209" y="0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35"/>
          <p:cNvSpPr/>
          <p:nvPr/>
        </p:nvSpPr>
        <p:spPr>
          <a:xfrm>
            <a:off x="694606" y="4364044"/>
            <a:ext cx="89328" cy="222094"/>
          </a:xfrm>
          <a:custGeom>
            <a:avLst/>
            <a:gdLst/>
            <a:ahLst/>
            <a:cxnLst/>
            <a:rect l="l" t="t" r="r" b="b"/>
            <a:pathLst>
              <a:path w="1463" h="3659" extrusionOk="0">
                <a:moveTo>
                  <a:pt x="1356" y="0"/>
                </a:moveTo>
                <a:cubicBezTo>
                  <a:pt x="1316" y="0"/>
                  <a:pt x="1276" y="40"/>
                  <a:pt x="1223" y="120"/>
                </a:cubicBezTo>
                <a:cubicBezTo>
                  <a:pt x="1197" y="173"/>
                  <a:pt x="1183" y="213"/>
                  <a:pt x="1157" y="266"/>
                </a:cubicBezTo>
                <a:cubicBezTo>
                  <a:pt x="1143" y="332"/>
                  <a:pt x="1117" y="399"/>
                  <a:pt x="1077" y="465"/>
                </a:cubicBezTo>
                <a:cubicBezTo>
                  <a:pt x="971" y="758"/>
                  <a:pt x="824" y="1157"/>
                  <a:pt x="625" y="1622"/>
                </a:cubicBezTo>
                <a:cubicBezTo>
                  <a:pt x="612" y="1675"/>
                  <a:pt x="598" y="1715"/>
                  <a:pt x="572" y="1768"/>
                </a:cubicBezTo>
                <a:cubicBezTo>
                  <a:pt x="558" y="1808"/>
                  <a:pt x="532" y="1861"/>
                  <a:pt x="519" y="1901"/>
                </a:cubicBezTo>
                <a:cubicBezTo>
                  <a:pt x="359" y="2300"/>
                  <a:pt x="213" y="2699"/>
                  <a:pt x="93" y="3097"/>
                </a:cubicBezTo>
                <a:cubicBezTo>
                  <a:pt x="0" y="3417"/>
                  <a:pt x="0" y="3629"/>
                  <a:pt x="80" y="3656"/>
                </a:cubicBezTo>
                <a:cubicBezTo>
                  <a:pt x="86" y="3658"/>
                  <a:pt x="92" y="3659"/>
                  <a:pt x="98" y="3659"/>
                </a:cubicBezTo>
                <a:cubicBezTo>
                  <a:pt x="177" y="3659"/>
                  <a:pt x="291" y="3503"/>
                  <a:pt x="439" y="3244"/>
                </a:cubicBezTo>
                <a:cubicBezTo>
                  <a:pt x="651" y="2871"/>
                  <a:pt x="838" y="2486"/>
                  <a:pt x="997" y="2087"/>
                </a:cubicBezTo>
                <a:cubicBezTo>
                  <a:pt x="1024" y="2047"/>
                  <a:pt x="1037" y="1994"/>
                  <a:pt x="1064" y="1941"/>
                </a:cubicBezTo>
                <a:cubicBezTo>
                  <a:pt x="1077" y="1901"/>
                  <a:pt x="1090" y="1848"/>
                  <a:pt x="1117" y="1808"/>
                </a:cubicBezTo>
                <a:cubicBezTo>
                  <a:pt x="1276" y="1396"/>
                  <a:pt x="1383" y="984"/>
                  <a:pt x="1449" y="545"/>
                </a:cubicBezTo>
                <a:cubicBezTo>
                  <a:pt x="1462" y="479"/>
                  <a:pt x="1462" y="399"/>
                  <a:pt x="1462" y="319"/>
                </a:cubicBezTo>
                <a:cubicBezTo>
                  <a:pt x="1462" y="266"/>
                  <a:pt x="1449" y="213"/>
                  <a:pt x="1436" y="160"/>
                </a:cubicBezTo>
                <a:cubicBezTo>
                  <a:pt x="1436" y="53"/>
                  <a:pt x="1396" y="0"/>
                  <a:pt x="1356" y="0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35"/>
          <p:cNvSpPr/>
          <p:nvPr/>
        </p:nvSpPr>
        <p:spPr>
          <a:xfrm>
            <a:off x="1383992" y="4540815"/>
            <a:ext cx="45719" cy="181609"/>
          </a:xfrm>
          <a:custGeom>
            <a:avLst/>
            <a:gdLst/>
            <a:ahLst/>
            <a:cxnLst/>
            <a:rect l="l" t="t" r="r" b="b"/>
            <a:pathLst>
              <a:path w="639" h="2992" extrusionOk="0">
                <a:moveTo>
                  <a:pt x="439" y="0"/>
                </a:moveTo>
                <a:cubicBezTo>
                  <a:pt x="346" y="0"/>
                  <a:pt x="293" y="160"/>
                  <a:pt x="240" y="412"/>
                </a:cubicBezTo>
                <a:cubicBezTo>
                  <a:pt x="213" y="532"/>
                  <a:pt x="200" y="678"/>
                  <a:pt x="160" y="851"/>
                </a:cubicBezTo>
                <a:cubicBezTo>
                  <a:pt x="134" y="1024"/>
                  <a:pt x="107" y="1210"/>
                  <a:pt x="94" y="1409"/>
                </a:cubicBezTo>
                <a:cubicBezTo>
                  <a:pt x="94" y="1449"/>
                  <a:pt x="94" y="1489"/>
                  <a:pt x="81" y="1529"/>
                </a:cubicBezTo>
                <a:cubicBezTo>
                  <a:pt x="67" y="1569"/>
                  <a:pt x="81" y="1609"/>
                  <a:pt x="67" y="1649"/>
                </a:cubicBezTo>
                <a:cubicBezTo>
                  <a:pt x="1" y="2273"/>
                  <a:pt x="54" y="2792"/>
                  <a:pt x="134" y="2991"/>
                </a:cubicBezTo>
                <a:lnTo>
                  <a:pt x="346" y="2991"/>
                </a:lnTo>
                <a:cubicBezTo>
                  <a:pt x="453" y="2792"/>
                  <a:pt x="506" y="2300"/>
                  <a:pt x="586" y="1675"/>
                </a:cubicBezTo>
                <a:cubicBezTo>
                  <a:pt x="586" y="1635"/>
                  <a:pt x="586" y="1595"/>
                  <a:pt x="599" y="1556"/>
                </a:cubicBezTo>
                <a:cubicBezTo>
                  <a:pt x="612" y="1516"/>
                  <a:pt x="599" y="1476"/>
                  <a:pt x="612" y="1436"/>
                </a:cubicBezTo>
                <a:cubicBezTo>
                  <a:pt x="626" y="1237"/>
                  <a:pt x="639" y="1050"/>
                  <a:pt x="639" y="864"/>
                </a:cubicBezTo>
                <a:cubicBezTo>
                  <a:pt x="639" y="718"/>
                  <a:pt x="639" y="572"/>
                  <a:pt x="612" y="412"/>
                </a:cubicBezTo>
                <a:cubicBezTo>
                  <a:pt x="586" y="160"/>
                  <a:pt x="532" y="0"/>
                  <a:pt x="439" y="0"/>
                </a:cubicBezTo>
                <a:close/>
              </a:path>
            </a:pathLst>
          </a:custGeom>
          <a:solidFill>
            <a:srgbClr val="02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35"/>
          <p:cNvSpPr/>
          <p:nvPr/>
        </p:nvSpPr>
        <p:spPr>
          <a:xfrm>
            <a:off x="122041" y="4522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347" h="350" extrusionOk="0">
                <a:moveTo>
                  <a:pt x="174" y="1"/>
                </a:moveTo>
                <a:cubicBezTo>
                  <a:pt x="87" y="1"/>
                  <a:pt x="1" y="61"/>
                  <a:pt x="1" y="180"/>
                </a:cubicBezTo>
                <a:cubicBezTo>
                  <a:pt x="1" y="293"/>
                  <a:pt x="87" y="350"/>
                  <a:pt x="174" y="350"/>
                </a:cubicBezTo>
                <a:cubicBezTo>
                  <a:pt x="260" y="350"/>
                  <a:pt x="346" y="293"/>
                  <a:pt x="346" y="180"/>
                </a:cubicBezTo>
                <a:cubicBezTo>
                  <a:pt x="346" y="61"/>
                  <a:pt x="260" y="1"/>
                  <a:pt x="174" y="1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35"/>
          <p:cNvSpPr/>
          <p:nvPr/>
        </p:nvSpPr>
        <p:spPr>
          <a:xfrm>
            <a:off x="1412532" y="44701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334" h="240" extrusionOk="0">
                <a:moveTo>
                  <a:pt x="174" y="0"/>
                </a:moveTo>
                <a:cubicBezTo>
                  <a:pt x="81" y="0"/>
                  <a:pt x="1" y="53"/>
                  <a:pt x="1" y="120"/>
                </a:cubicBezTo>
                <a:cubicBezTo>
                  <a:pt x="1" y="186"/>
                  <a:pt x="81" y="239"/>
                  <a:pt x="174" y="239"/>
                </a:cubicBezTo>
                <a:cubicBezTo>
                  <a:pt x="253" y="239"/>
                  <a:pt x="333" y="186"/>
                  <a:pt x="333" y="120"/>
                </a:cubicBezTo>
                <a:cubicBezTo>
                  <a:pt x="333" y="53"/>
                  <a:pt x="253" y="0"/>
                  <a:pt x="174" y="0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9" name="Google Shape;1699;p35"/>
          <p:cNvGrpSpPr/>
          <p:nvPr/>
        </p:nvGrpSpPr>
        <p:grpSpPr>
          <a:xfrm>
            <a:off x="1470214" y="3545579"/>
            <a:ext cx="1157459" cy="1122040"/>
            <a:chOff x="2455871" y="3682481"/>
            <a:chExt cx="1939272" cy="1891080"/>
          </a:xfrm>
        </p:grpSpPr>
        <p:sp>
          <p:nvSpPr>
            <p:cNvPr id="1700" name="Google Shape;1700;p35"/>
            <p:cNvSpPr/>
            <p:nvPr/>
          </p:nvSpPr>
          <p:spPr>
            <a:xfrm>
              <a:off x="2455871" y="5077109"/>
              <a:ext cx="219024" cy="365825"/>
            </a:xfrm>
            <a:custGeom>
              <a:avLst/>
              <a:gdLst/>
              <a:ahLst/>
              <a:cxnLst/>
              <a:rect l="l" t="t" r="r" b="b"/>
              <a:pathLst>
                <a:path w="2141" h="3576" extrusionOk="0">
                  <a:moveTo>
                    <a:pt x="110" y="0"/>
                  </a:moveTo>
                  <a:cubicBezTo>
                    <a:pt x="100" y="0"/>
                    <a:pt x="90" y="2"/>
                    <a:pt x="80" y="7"/>
                  </a:cubicBezTo>
                  <a:cubicBezTo>
                    <a:pt x="1" y="33"/>
                    <a:pt x="40" y="233"/>
                    <a:pt x="147" y="565"/>
                  </a:cubicBezTo>
                  <a:cubicBezTo>
                    <a:pt x="200" y="751"/>
                    <a:pt x="280" y="937"/>
                    <a:pt x="359" y="1123"/>
                  </a:cubicBezTo>
                  <a:cubicBezTo>
                    <a:pt x="452" y="1336"/>
                    <a:pt x="559" y="1562"/>
                    <a:pt x="692" y="1788"/>
                  </a:cubicBezTo>
                  <a:lnTo>
                    <a:pt x="772" y="1934"/>
                  </a:lnTo>
                  <a:lnTo>
                    <a:pt x="838" y="2067"/>
                  </a:lnTo>
                  <a:cubicBezTo>
                    <a:pt x="1353" y="2934"/>
                    <a:pt x="1785" y="3576"/>
                    <a:pt x="1955" y="3576"/>
                  </a:cubicBezTo>
                  <a:cubicBezTo>
                    <a:pt x="1964" y="3576"/>
                    <a:pt x="1973" y="3573"/>
                    <a:pt x="1981" y="3569"/>
                  </a:cubicBezTo>
                  <a:cubicBezTo>
                    <a:pt x="2141" y="3503"/>
                    <a:pt x="1808" y="2745"/>
                    <a:pt x="1303" y="1814"/>
                  </a:cubicBezTo>
                  <a:lnTo>
                    <a:pt x="1224" y="1681"/>
                  </a:lnTo>
                  <a:lnTo>
                    <a:pt x="1144" y="1549"/>
                  </a:lnTo>
                  <a:cubicBezTo>
                    <a:pt x="1024" y="1323"/>
                    <a:pt x="891" y="1097"/>
                    <a:pt x="785" y="910"/>
                  </a:cubicBezTo>
                  <a:cubicBezTo>
                    <a:pt x="665" y="724"/>
                    <a:pt x="572" y="538"/>
                    <a:pt x="492" y="419"/>
                  </a:cubicBezTo>
                  <a:cubicBezTo>
                    <a:pt x="325" y="156"/>
                    <a:pt x="201" y="0"/>
                    <a:pt x="110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3267709" y="5015218"/>
              <a:ext cx="284292" cy="300557"/>
            </a:xfrm>
            <a:custGeom>
              <a:avLst/>
              <a:gdLst/>
              <a:ahLst/>
              <a:cxnLst/>
              <a:rect l="l" t="t" r="r" b="b"/>
              <a:pathLst>
                <a:path w="2779" h="2938" extrusionOk="0">
                  <a:moveTo>
                    <a:pt x="53" y="0"/>
                  </a:moveTo>
                  <a:cubicBezTo>
                    <a:pt x="40" y="0"/>
                    <a:pt x="32" y="4"/>
                    <a:pt x="27" y="13"/>
                  </a:cubicBezTo>
                  <a:cubicBezTo>
                    <a:pt x="1" y="27"/>
                    <a:pt x="40" y="80"/>
                    <a:pt x="94" y="146"/>
                  </a:cubicBezTo>
                  <a:cubicBezTo>
                    <a:pt x="147" y="213"/>
                    <a:pt x="240" y="319"/>
                    <a:pt x="359" y="439"/>
                  </a:cubicBezTo>
                  <a:cubicBezTo>
                    <a:pt x="585" y="665"/>
                    <a:pt x="878" y="1010"/>
                    <a:pt x="1224" y="1396"/>
                  </a:cubicBezTo>
                  <a:lnTo>
                    <a:pt x="1317" y="1515"/>
                  </a:lnTo>
                  <a:lnTo>
                    <a:pt x="1423" y="1635"/>
                  </a:lnTo>
                  <a:cubicBezTo>
                    <a:pt x="1596" y="1835"/>
                    <a:pt x="1769" y="2007"/>
                    <a:pt x="1928" y="2167"/>
                  </a:cubicBezTo>
                  <a:lnTo>
                    <a:pt x="2353" y="2566"/>
                  </a:lnTo>
                  <a:cubicBezTo>
                    <a:pt x="2473" y="2672"/>
                    <a:pt x="2566" y="2765"/>
                    <a:pt x="2619" y="2831"/>
                  </a:cubicBezTo>
                  <a:cubicBezTo>
                    <a:pt x="2672" y="2898"/>
                    <a:pt x="2712" y="2938"/>
                    <a:pt x="2739" y="2938"/>
                  </a:cubicBezTo>
                  <a:cubicBezTo>
                    <a:pt x="2766" y="2938"/>
                    <a:pt x="2779" y="2871"/>
                    <a:pt x="2739" y="2778"/>
                  </a:cubicBezTo>
                  <a:cubicBezTo>
                    <a:pt x="2686" y="2645"/>
                    <a:pt x="2619" y="2526"/>
                    <a:pt x="2526" y="2419"/>
                  </a:cubicBezTo>
                  <a:cubicBezTo>
                    <a:pt x="2420" y="2286"/>
                    <a:pt x="2287" y="2140"/>
                    <a:pt x="2141" y="1981"/>
                  </a:cubicBezTo>
                  <a:cubicBezTo>
                    <a:pt x="1995" y="1821"/>
                    <a:pt x="1835" y="1635"/>
                    <a:pt x="1662" y="1436"/>
                  </a:cubicBezTo>
                  <a:lnTo>
                    <a:pt x="1556" y="1316"/>
                  </a:lnTo>
                  <a:lnTo>
                    <a:pt x="1450" y="1210"/>
                  </a:lnTo>
                  <a:cubicBezTo>
                    <a:pt x="1170" y="864"/>
                    <a:pt x="851" y="558"/>
                    <a:pt x="506" y="266"/>
                  </a:cubicBezTo>
                  <a:cubicBezTo>
                    <a:pt x="399" y="186"/>
                    <a:pt x="293" y="106"/>
                    <a:pt x="173" y="53"/>
                  </a:cubicBezTo>
                  <a:cubicBezTo>
                    <a:pt x="120" y="18"/>
                    <a:pt x="79" y="0"/>
                    <a:pt x="5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3755876" y="4748323"/>
              <a:ext cx="300660" cy="244190"/>
            </a:xfrm>
            <a:custGeom>
              <a:avLst/>
              <a:gdLst/>
              <a:ahLst/>
              <a:cxnLst/>
              <a:rect l="l" t="t" r="r" b="b"/>
              <a:pathLst>
                <a:path w="2939" h="2387" extrusionOk="0">
                  <a:moveTo>
                    <a:pt x="117" y="1"/>
                  </a:moveTo>
                  <a:cubicBezTo>
                    <a:pt x="95" y="1"/>
                    <a:pt x="78" y="6"/>
                    <a:pt x="67" y="17"/>
                  </a:cubicBezTo>
                  <a:cubicBezTo>
                    <a:pt x="1" y="83"/>
                    <a:pt x="107" y="243"/>
                    <a:pt x="307" y="482"/>
                  </a:cubicBezTo>
                  <a:cubicBezTo>
                    <a:pt x="572" y="788"/>
                    <a:pt x="865" y="1067"/>
                    <a:pt x="1184" y="1333"/>
                  </a:cubicBezTo>
                  <a:lnTo>
                    <a:pt x="1290" y="1426"/>
                  </a:lnTo>
                  <a:cubicBezTo>
                    <a:pt x="1330" y="1453"/>
                    <a:pt x="1370" y="1479"/>
                    <a:pt x="1410" y="1519"/>
                  </a:cubicBezTo>
                  <a:cubicBezTo>
                    <a:pt x="1609" y="1652"/>
                    <a:pt x="1795" y="1798"/>
                    <a:pt x="1981" y="1905"/>
                  </a:cubicBezTo>
                  <a:cubicBezTo>
                    <a:pt x="2168" y="2011"/>
                    <a:pt x="2314" y="2091"/>
                    <a:pt x="2447" y="2157"/>
                  </a:cubicBezTo>
                  <a:cubicBezTo>
                    <a:pt x="2580" y="2237"/>
                    <a:pt x="2659" y="2290"/>
                    <a:pt x="2726" y="2330"/>
                  </a:cubicBezTo>
                  <a:cubicBezTo>
                    <a:pt x="2770" y="2363"/>
                    <a:pt x="2813" y="2387"/>
                    <a:pt x="2850" y="2387"/>
                  </a:cubicBezTo>
                  <a:cubicBezTo>
                    <a:pt x="2858" y="2387"/>
                    <a:pt x="2865" y="2385"/>
                    <a:pt x="2872" y="2383"/>
                  </a:cubicBezTo>
                  <a:cubicBezTo>
                    <a:pt x="2912" y="2370"/>
                    <a:pt x="2939" y="2303"/>
                    <a:pt x="2912" y="2210"/>
                  </a:cubicBezTo>
                  <a:cubicBezTo>
                    <a:pt x="2859" y="2077"/>
                    <a:pt x="2779" y="1971"/>
                    <a:pt x="2686" y="1878"/>
                  </a:cubicBezTo>
                  <a:cubicBezTo>
                    <a:pt x="2540" y="1745"/>
                    <a:pt x="2407" y="1625"/>
                    <a:pt x="2247" y="1519"/>
                  </a:cubicBezTo>
                  <a:cubicBezTo>
                    <a:pt x="2101" y="1413"/>
                    <a:pt x="1915" y="1266"/>
                    <a:pt x="1729" y="1120"/>
                  </a:cubicBezTo>
                  <a:cubicBezTo>
                    <a:pt x="1702" y="1094"/>
                    <a:pt x="1662" y="1067"/>
                    <a:pt x="1623" y="1040"/>
                  </a:cubicBezTo>
                  <a:cubicBezTo>
                    <a:pt x="1583" y="1014"/>
                    <a:pt x="1556" y="974"/>
                    <a:pt x="1516" y="947"/>
                  </a:cubicBezTo>
                  <a:cubicBezTo>
                    <a:pt x="1144" y="655"/>
                    <a:pt x="825" y="376"/>
                    <a:pt x="559" y="216"/>
                  </a:cubicBezTo>
                  <a:cubicBezTo>
                    <a:pt x="359" y="79"/>
                    <a:pt x="200" y="1"/>
                    <a:pt x="11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4034638" y="4362455"/>
              <a:ext cx="360505" cy="31406"/>
            </a:xfrm>
            <a:custGeom>
              <a:avLst/>
              <a:gdLst/>
              <a:ahLst/>
              <a:cxnLst/>
              <a:rect l="l" t="t" r="r" b="b"/>
              <a:pathLst>
                <a:path w="3524" h="307" extrusionOk="0">
                  <a:moveTo>
                    <a:pt x="1623" y="0"/>
                  </a:moveTo>
                  <a:cubicBezTo>
                    <a:pt x="705" y="27"/>
                    <a:pt x="1" y="67"/>
                    <a:pt x="1" y="173"/>
                  </a:cubicBezTo>
                  <a:cubicBezTo>
                    <a:pt x="1" y="280"/>
                    <a:pt x="705" y="306"/>
                    <a:pt x="1623" y="306"/>
                  </a:cubicBezTo>
                  <a:lnTo>
                    <a:pt x="1902" y="306"/>
                  </a:lnTo>
                  <a:cubicBezTo>
                    <a:pt x="2819" y="293"/>
                    <a:pt x="3524" y="240"/>
                    <a:pt x="3524" y="147"/>
                  </a:cubicBezTo>
                  <a:cubicBezTo>
                    <a:pt x="3524" y="40"/>
                    <a:pt x="2819" y="0"/>
                    <a:pt x="190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3837510" y="3998582"/>
              <a:ext cx="368587" cy="98822"/>
            </a:xfrm>
            <a:custGeom>
              <a:avLst/>
              <a:gdLst/>
              <a:ahLst/>
              <a:cxnLst/>
              <a:rect l="l" t="t" r="r" b="b"/>
              <a:pathLst>
                <a:path w="3603" h="966" extrusionOk="0">
                  <a:moveTo>
                    <a:pt x="3338" y="1"/>
                  </a:moveTo>
                  <a:cubicBezTo>
                    <a:pt x="3055" y="1"/>
                    <a:pt x="2517" y="121"/>
                    <a:pt x="1875" y="261"/>
                  </a:cubicBezTo>
                  <a:lnTo>
                    <a:pt x="1742" y="301"/>
                  </a:lnTo>
                  <a:lnTo>
                    <a:pt x="1609" y="327"/>
                  </a:lnTo>
                  <a:cubicBezTo>
                    <a:pt x="1157" y="447"/>
                    <a:pt x="745" y="527"/>
                    <a:pt x="466" y="593"/>
                  </a:cubicBezTo>
                  <a:cubicBezTo>
                    <a:pt x="173" y="673"/>
                    <a:pt x="0" y="739"/>
                    <a:pt x="0" y="819"/>
                  </a:cubicBezTo>
                  <a:cubicBezTo>
                    <a:pt x="0" y="912"/>
                    <a:pt x="200" y="952"/>
                    <a:pt x="506" y="965"/>
                  </a:cubicBezTo>
                  <a:cubicBezTo>
                    <a:pt x="904" y="965"/>
                    <a:pt x="1316" y="912"/>
                    <a:pt x="1715" y="819"/>
                  </a:cubicBezTo>
                  <a:lnTo>
                    <a:pt x="1861" y="792"/>
                  </a:lnTo>
                  <a:lnTo>
                    <a:pt x="1994" y="752"/>
                  </a:lnTo>
                  <a:cubicBezTo>
                    <a:pt x="2938" y="527"/>
                    <a:pt x="3603" y="221"/>
                    <a:pt x="3550" y="75"/>
                  </a:cubicBezTo>
                  <a:cubicBezTo>
                    <a:pt x="3534" y="23"/>
                    <a:pt x="3459" y="1"/>
                    <a:pt x="33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2672130" y="5523741"/>
              <a:ext cx="58516" cy="49820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332" y="1"/>
                  </a:moveTo>
                  <a:cubicBezTo>
                    <a:pt x="106" y="1"/>
                    <a:pt x="0" y="267"/>
                    <a:pt x="160" y="413"/>
                  </a:cubicBezTo>
                  <a:cubicBezTo>
                    <a:pt x="211" y="464"/>
                    <a:pt x="271" y="486"/>
                    <a:pt x="330" y="486"/>
                  </a:cubicBezTo>
                  <a:cubicBezTo>
                    <a:pt x="455" y="486"/>
                    <a:pt x="572" y="385"/>
                    <a:pt x="572" y="240"/>
                  </a:cubicBezTo>
                  <a:cubicBezTo>
                    <a:pt x="572" y="107"/>
                    <a:pt x="465" y="1"/>
                    <a:pt x="33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3961291" y="4367877"/>
              <a:ext cx="29974" cy="25473"/>
            </a:xfrm>
            <a:custGeom>
              <a:avLst/>
              <a:gdLst/>
              <a:ahLst/>
              <a:cxnLst/>
              <a:rect l="l" t="t" r="r" b="b"/>
              <a:pathLst>
                <a:path w="293" h="249" extrusionOk="0">
                  <a:moveTo>
                    <a:pt x="160" y="1"/>
                  </a:moveTo>
                  <a:cubicBezTo>
                    <a:pt x="53" y="1"/>
                    <a:pt x="0" y="133"/>
                    <a:pt x="80" y="213"/>
                  </a:cubicBezTo>
                  <a:cubicBezTo>
                    <a:pt x="104" y="238"/>
                    <a:pt x="134" y="248"/>
                    <a:pt x="163" y="248"/>
                  </a:cubicBezTo>
                  <a:cubicBezTo>
                    <a:pt x="229" y="248"/>
                    <a:pt x="293" y="194"/>
                    <a:pt x="293" y="120"/>
                  </a:cubicBezTo>
                  <a:cubicBezTo>
                    <a:pt x="293" y="54"/>
                    <a:pt x="226" y="1"/>
                    <a:pt x="16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3731427" y="3682481"/>
              <a:ext cx="28644" cy="24450"/>
            </a:xfrm>
            <a:custGeom>
              <a:avLst/>
              <a:gdLst/>
              <a:ahLst/>
              <a:cxnLst/>
              <a:rect l="l" t="t" r="r" b="b"/>
              <a:pathLst>
                <a:path w="280" h="239" extrusionOk="0">
                  <a:moveTo>
                    <a:pt x="160" y="1"/>
                  </a:moveTo>
                  <a:cubicBezTo>
                    <a:pt x="54" y="1"/>
                    <a:pt x="1" y="134"/>
                    <a:pt x="80" y="200"/>
                  </a:cubicBezTo>
                  <a:cubicBezTo>
                    <a:pt x="107" y="227"/>
                    <a:pt x="138" y="239"/>
                    <a:pt x="167" y="239"/>
                  </a:cubicBezTo>
                  <a:cubicBezTo>
                    <a:pt x="227" y="239"/>
                    <a:pt x="280" y="191"/>
                    <a:pt x="280" y="120"/>
                  </a:cubicBezTo>
                  <a:cubicBezTo>
                    <a:pt x="280" y="54"/>
                    <a:pt x="227" y="1"/>
                    <a:pt x="16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3172572" y="4918649"/>
              <a:ext cx="58516" cy="50229"/>
            </a:xfrm>
            <a:custGeom>
              <a:avLst/>
              <a:gdLst/>
              <a:ahLst/>
              <a:cxnLst/>
              <a:rect l="l" t="t" r="r" b="b"/>
              <a:pathLst>
                <a:path w="572" h="491" extrusionOk="0">
                  <a:moveTo>
                    <a:pt x="332" y="0"/>
                  </a:moveTo>
                  <a:cubicBezTo>
                    <a:pt x="106" y="0"/>
                    <a:pt x="0" y="266"/>
                    <a:pt x="160" y="426"/>
                  </a:cubicBezTo>
                  <a:cubicBezTo>
                    <a:pt x="208" y="470"/>
                    <a:pt x="266" y="490"/>
                    <a:pt x="322" y="490"/>
                  </a:cubicBezTo>
                  <a:cubicBezTo>
                    <a:pt x="450" y="490"/>
                    <a:pt x="572" y="387"/>
                    <a:pt x="572" y="240"/>
                  </a:cubicBezTo>
                  <a:cubicBezTo>
                    <a:pt x="572" y="107"/>
                    <a:pt x="465" y="0"/>
                    <a:pt x="3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5"/>
          <p:cNvGrpSpPr/>
          <p:nvPr/>
        </p:nvGrpSpPr>
        <p:grpSpPr>
          <a:xfrm>
            <a:off x="1" y="3289350"/>
            <a:ext cx="2632166" cy="1367559"/>
            <a:chOff x="0" y="3289350"/>
            <a:chExt cx="4410079" cy="2304876"/>
          </a:xfrm>
        </p:grpSpPr>
        <p:sp>
          <p:nvSpPr>
            <p:cNvPr id="1710" name="Google Shape;1710;p35"/>
            <p:cNvSpPr/>
            <p:nvPr/>
          </p:nvSpPr>
          <p:spPr>
            <a:xfrm>
              <a:off x="88386" y="3289350"/>
              <a:ext cx="368587" cy="223014"/>
            </a:xfrm>
            <a:custGeom>
              <a:avLst/>
              <a:gdLst/>
              <a:ahLst/>
              <a:cxnLst/>
              <a:rect l="l" t="t" r="r" b="b"/>
              <a:pathLst>
                <a:path w="3603" h="2180" extrusionOk="0">
                  <a:moveTo>
                    <a:pt x="159" y="0"/>
                  </a:moveTo>
                  <a:cubicBezTo>
                    <a:pt x="120" y="0"/>
                    <a:pt x="93" y="9"/>
                    <a:pt x="80" y="29"/>
                  </a:cubicBezTo>
                  <a:cubicBezTo>
                    <a:pt x="0" y="175"/>
                    <a:pt x="638" y="667"/>
                    <a:pt x="1529" y="1225"/>
                  </a:cubicBezTo>
                  <a:lnTo>
                    <a:pt x="1662" y="1305"/>
                  </a:lnTo>
                  <a:lnTo>
                    <a:pt x="1795" y="1385"/>
                  </a:lnTo>
                  <a:cubicBezTo>
                    <a:pt x="2555" y="1843"/>
                    <a:pt x="3184" y="2179"/>
                    <a:pt x="3420" y="2179"/>
                  </a:cubicBezTo>
                  <a:cubicBezTo>
                    <a:pt x="3464" y="2179"/>
                    <a:pt x="3495" y="2168"/>
                    <a:pt x="3510" y="2142"/>
                  </a:cubicBezTo>
                  <a:cubicBezTo>
                    <a:pt x="3603" y="1996"/>
                    <a:pt x="2951" y="1504"/>
                    <a:pt x="2074" y="946"/>
                  </a:cubicBezTo>
                  <a:lnTo>
                    <a:pt x="1928" y="866"/>
                  </a:lnTo>
                  <a:lnTo>
                    <a:pt x="1795" y="786"/>
                  </a:lnTo>
                  <a:cubicBezTo>
                    <a:pt x="1033" y="320"/>
                    <a:pt x="388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65266" y="4314887"/>
              <a:ext cx="201326" cy="74577"/>
            </a:xfrm>
            <a:custGeom>
              <a:avLst/>
              <a:gdLst/>
              <a:ahLst/>
              <a:cxnLst/>
              <a:rect l="l" t="t" r="r" b="b"/>
              <a:pathLst>
                <a:path w="1968" h="729" extrusionOk="0">
                  <a:moveTo>
                    <a:pt x="1810" y="0"/>
                  </a:moveTo>
                  <a:cubicBezTo>
                    <a:pt x="1653" y="0"/>
                    <a:pt x="1359" y="73"/>
                    <a:pt x="1010" y="186"/>
                  </a:cubicBezTo>
                  <a:lnTo>
                    <a:pt x="931" y="213"/>
                  </a:lnTo>
                  <a:lnTo>
                    <a:pt x="851" y="239"/>
                  </a:lnTo>
                  <a:cubicBezTo>
                    <a:pt x="359" y="412"/>
                    <a:pt x="0" y="585"/>
                    <a:pt x="27" y="691"/>
                  </a:cubicBezTo>
                  <a:cubicBezTo>
                    <a:pt x="34" y="717"/>
                    <a:pt x="69" y="728"/>
                    <a:pt x="127" y="728"/>
                  </a:cubicBezTo>
                  <a:cubicBezTo>
                    <a:pt x="279" y="728"/>
                    <a:pt x="587" y="648"/>
                    <a:pt x="944" y="532"/>
                  </a:cubicBezTo>
                  <a:lnTo>
                    <a:pt x="1024" y="505"/>
                  </a:lnTo>
                  <a:lnTo>
                    <a:pt x="1103" y="479"/>
                  </a:lnTo>
                  <a:cubicBezTo>
                    <a:pt x="1595" y="306"/>
                    <a:pt x="1968" y="133"/>
                    <a:pt x="1928" y="40"/>
                  </a:cubicBezTo>
                  <a:cubicBezTo>
                    <a:pt x="1916" y="13"/>
                    <a:pt x="1875" y="0"/>
                    <a:pt x="1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0" y="4751699"/>
              <a:ext cx="376771" cy="251556"/>
            </a:xfrm>
            <a:custGeom>
              <a:avLst/>
              <a:gdLst/>
              <a:ahLst/>
              <a:cxnLst/>
              <a:rect l="l" t="t" r="r" b="b"/>
              <a:pathLst>
                <a:path w="3683" h="2459" extrusionOk="0">
                  <a:moveTo>
                    <a:pt x="3552" y="0"/>
                  </a:moveTo>
                  <a:cubicBezTo>
                    <a:pt x="3450" y="0"/>
                    <a:pt x="3272" y="57"/>
                    <a:pt x="3044" y="157"/>
                  </a:cubicBezTo>
                  <a:cubicBezTo>
                    <a:pt x="2858" y="250"/>
                    <a:pt x="2659" y="343"/>
                    <a:pt x="2486" y="449"/>
                  </a:cubicBezTo>
                  <a:cubicBezTo>
                    <a:pt x="2273" y="569"/>
                    <a:pt x="2047" y="702"/>
                    <a:pt x="1808" y="861"/>
                  </a:cubicBezTo>
                  <a:lnTo>
                    <a:pt x="1662" y="954"/>
                  </a:lnTo>
                  <a:lnTo>
                    <a:pt x="1515" y="1047"/>
                  </a:lnTo>
                  <a:cubicBezTo>
                    <a:pt x="1289" y="1220"/>
                    <a:pt x="1077" y="1366"/>
                    <a:pt x="877" y="1526"/>
                  </a:cubicBezTo>
                  <a:cubicBezTo>
                    <a:pt x="691" y="1672"/>
                    <a:pt x="532" y="1818"/>
                    <a:pt x="399" y="1938"/>
                  </a:cubicBezTo>
                  <a:cubicBezTo>
                    <a:pt x="133" y="2177"/>
                    <a:pt x="0" y="2363"/>
                    <a:pt x="53" y="2430"/>
                  </a:cubicBezTo>
                  <a:cubicBezTo>
                    <a:pt x="66" y="2450"/>
                    <a:pt x="88" y="2459"/>
                    <a:pt x="119" y="2459"/>
                  </a:cubicBezTo>
                  <a:cubicBezTo>
                    <a:pt x="212" y="2459"/>
                    <a:pt x="385" y="2374"/>
                    <a:pt x="625" y="2244"/>
                  </a:cubicBezTo>
                  <a:cubicBezTo>
                    <a:pt x="784" y="2151"/>
                    <a:pt x="957" y="2031"/>
                    <a:pt x="1157" y="1911"/>
                  </a:cubicBezTo>
                  <a:cubicBezTo>
                    <a:pt x="1369" y="1778"/>
                    <a:pt x="1582" y="1632"/>
                    <a:pt x="1808" y="1486"/>
                  </a:cubicBezTo>
                  <a:lnTo>
                    <a:pt x="1954" y="1380"/>
                  </a:lnTo>
                  <a:lnTo>
                    <a:pt x="2087" y="1300"/>
                  </a:lnTo>
                  <a:cubicBezTo>
                    <a:pt x="2326" y="1140"/>
                    <a:pt x="2539" y="994"/>
                    <a:pt x="2725" y="848"/>
                  </a:cubicBezTo>
                  <a:cubicBezTo>
                    <a:pt x="2925" y="715"/>
                    <a:pt x="3097" y="595"/>
                    <a:pt x="3244" y="476"/>
                  </a:cubicBezTo>
                  <a:cubicBezTo>
                    <a:pt x="3523" y="263"/>
                    <a:pt x="3682" y="104"/>
                    <a:pt x="3642" y="37"/>
                  </a:cubicBezTo>
                  <a:cubicBezTo>
                    <a:pt x="3630" y="12"/>
                    <a:pt x="3599" y="0"/>
                    <a:pt x="3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436506" y="4674362"/>
              <a:ext cx="61278" cy="53298"/>
            </a:xfrm>
            <a:custGeom>
              <a:avLst/>
              <a:gdLst/>
              <a:ahLst/>
              <a:cxnLst/>
              <a:rect l="l" t="t" r="r" b="b"/>
              <a:pathLst>
                <a:path w="599" h="521" extrusionOk="0">
                  <a:moveTo>
                    <a:pt x="354" y="0"/>
                  </a:moveTo>
                  <a:cubicBezTo>
                    <a:pt x="316" y="0"/>
                    <a:pt x="273" y="8"/>
                    <a:pt x="226" y="22"/>
                  </a:cubicBezTo>
                  <a:cubicBezTo>
                    <a:pt x="213" y="22"/>
                    <a:pt x="213" y="22"/>
                    <a:pt x="213" y="35"/>
                  </a:cubicBezTo>
                  <a:lnTo>
                    <a:pt x="186" y="35"/>
                  </a:lnTo>
                  <a:cubicBezTo>
                    <a:pt x="53" y="89"/>
                    <a:pt x="0" y="248"/>
                    <a:pt x="80" y="368"/>
                  </a:cubicBezTo>
                  <a:cubicBezTo>
                    <a:pt x="119" y="466"/>
                    <a:pt x="210" y="521"/>
                    <a:pt x="303" y="521"/>
                  </a:cubicBezTo>
                  <a:cubicBezTo>
                    <a:pt x="335" y="521"/>
                    <a:pt x="368" y="514"/>
                    <a:pt x="399" y="501"/>
                  </a:cubicBezTo>
                  <a:lnTo>
                    <a:pt x="439" y="501"/>
                  </a:lnTo>
                  <a:cubicBezTo>
                    <a:pt x="545" y="434"/>
                    <a:pt x="598" y="301"/>
                    <a:pt x="558" y="182"/>
                  </a:cubicBezTo>
                  <a:cubicBezTo>
                    <a:pt x="529" y="55"/>
                    <a:pt x="458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654094" y="4972662"/>
              <a:ext cx="228231" cy="230686"/>
            </a:xfrm>
            <a:custGeom>
              <a:avLst/>
              <a:gdLst/>
              <a:ahLst/>
              <a:cxnLst/>
              <a:rect l="l" t="t" r="r" b="b"/>
              <a:pathLst>
                <a:path w="2231" h="2255" extrusionOk="0">
                  <a:moveTo>
                    <a:pt x="2209" y="0"/>
                  </a:moveTo>
                  <a:cubicBezTo>
                    <a:pt x="2208" y="0"/>
                    <a:pt x="2207" y="2"/>
                    <a:pt x="2207" y="4"/>
                  </a:cubicBezTo>
                  <a:cubicBezTo>
                    <a:pt x="2200" y="11"/>
                    <a:pt x="2193" y="11"/>
                    <a:pt x="2187" y="11"/>
                  </a:cubicBezTo>
                  <a:cubicBezTo>
                    <a:pt x="2180" y="11"/>
                    <a:pt x="2174" y="11"/>
                    <a:pt x="2167" y="17"/>
                  </a:cubicBezTo>
                  <a:cubicBezTo>
                    <a:pt x="2140" y="31"/>
                    <a:pt x="2114" y="31"/>
                    <a:pt x="2100" y="57"/>
                  </a:cubicBezTo>
                  <a:cubicBezTo>
                    <a:pt x="2034" y="84"/>
                    <a:pt x="1954" y="137"/>
                    <a:pt x="1848" y="217"/>
                  </a:cubicBezTo>
                  <a:cubicBezTo>
                    <a:pt x="1741" y="296"/>
                    <a:pt x="1622" y="376"/>
                    <a:pt x="1462" y="483"/>
                  </a:cubicBezTo>
                  <a:cubicBezTo>
                    <a:pt x="1316" y="589"/>
                    <a:pt x="1183" y="735"/>
                    <a:pt x="1037" y="868"/>
                  </a:cubicBezTo>
                  <a:lnTo>
                    <a:pt x="957" y="961"/>
                  </a:lnTo>
                  <a:lnTo>
                    <a:pt x="877" y="1054"/>
                  </a:lnTo>
                  <a:cubicBezTo>
                    <a:pt x="731" y="1214"/>
                    <a:pt x="598" y="1360"/>
                    <a:pt x="505" y="1493"/>
                  </a:cubicBezTo>
                  <a:cubicBezTo>
                    <a:pt x="399" y="1626"/>
                    <a:pt x="293" y="1745"/>
                    <a:pt x="226" y="1852"/>
                  </a:cubicBezTo>
                  <a:cubicBezTo>
                    <a:pt x="80" y="2064"/>
                    <a:pt x="0" y="2211"/>
                    <a:pt x="40" y="2251"/>
                  </a:cubicBezTo>
                  <a:cubicBezTo>
                    <a:pt x="44" y="2253"/>
                    <a:pt x="50" y="2255"/>
                    <a:pt x="56" y="2255"/>
                  </a:cubicBezTo>
                  <a:cubicBezTo>
                    <a:pt x="108" y="2255"/>
                    <a:pt x="222" y="2163"/>
                    <a:pt x="399" y="1998"/>
                  </a:cubicBezTo>
                  <a:cubicBezTo>
                    <a:pt x="492" y="1918"/>
                    <a:pt x="598" y="1799"/>
                    <a:pt x="718" y="1666"/>
                  </a:cubicBezTo>
                  <a:cubicBezTo>
                    <a:pt x="838" y="1533"/>
                    <a:pt x="957" y="1400"/>
                    <a:pt x="1103" y="1267"/>
                  </a:cubicBezTo>
                  <a:lnTo>
                    <a:pt x="1183" y="1174"/>
                  </a:lnTo>
                  <a:lnTo>
                    <a:pt x="1263" y="1081"/>
                  </a:lnTo>
                  <a:cubicBezTo>
                    <a:pt x="1409" y="948"/>
                    <a:pt x="1529" y="815"/>
                    <a:pt x="1648" y="695"/>
                  </a:cubicBezTo>
                  <a:cubicBezTo>
                    <a:pt x="1768" y="562"/>
                    <a:pt x="1901" y="483"/>
                    <a:pt x="1981" y="389"/>
                  </a:cubicBezTo>
                  <a:cubicBezTo>
                    <a:pt x="2061" y="310"/>
                    <a:pt x="2127" y="230"/>
                    <a:pt x="2193" y="137"/>
                  </a:cubicBezTo>
                  <a:cubicBezTo>
                    <a:pt x="2207" y="110"/>
                    <a:pt x="2220" y="84"/>
                    <a:pt x="2220" y="44"/>
                  </a:cubicBezTo>
                  <a:cubicBezTo>
                    <a:pt x="2231" y="22"/>
                    <a:pt x="2215" y="0"/>
                    <a:pt x="2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1183078" y="5076392"/>
              <a:ext cx="149665" cy="384136"/>
            </a:xfrm>
            <a:custGeom>
              <a:avLst/>
              <a:gdLst/>
              <a:ahLst/>
              <a:cxnLst/>
              <a:rect l="l" t="t" r="r" b="b"/>
              <a:pathLst>
                <a:path w="1463" h="3755" extrusionOk="0">
                  <a:moveTo>
                    <a:pt x="1356" y="0"/>
                  </a:moveTo>
                  <a:cubicBezTo>
                    <a:pt x="1316" y="0"/>
                    <a:pt x="1276" y="40"/>
                    <a:pt x="1223" y="120"/>
                  </a:cubicBezTo>
                  <a:cubicBezTo>
                    <a:pt x="1197" y="173"/>
                    <a:pt x="1183" y="226"/>
                    <a:pt x="1157" y="279"/>
                  </a:cubicBezTo>
                  <a:cubicBezTo>
                    <a:pt x="1143" y="333"/>
                    <a:pt x="1117" y="399"/>
                    <a:pt x="1077" y="479"/>
                  </a:cubicBezTo>
                  <a:cubicBezTo>
                    <a:pt x="971" y="771"/>
                    <a:pt x="824" y="1197"/>
                    <a:pt x="625" y="1675"/>
                  </a:cubicBezTo>
                  <a:cubicBezTo>
                    <a:pt x="612" y="1715"/>
                    <a:pt x="598" y="1768"/>
                    <a:pt x="572" y="1808"/>
                  </a:cubicBezTo>
                  <a:cubicBezTo>
                    <a:pt x="558" y="1861"/>
                    <a:pt x="532" y="1914"/>
                    <a:pt x="519" y="1954"/>
                  </a:cubicBezTo>
                  <a:cubicBezTo>
                    <a:pt x="359" y="2353"/>
                    <a:pt x="213" y="2765"/>
                    <a:pt x="93" y="3191"/>
                  </a:cubicBezTo>
                  <a:cubicBezTo>
                    <a:pt x="0" y="3523"/>
                    <a:pt x="0" y="3722"/>
                    <a:pt x="80" y="3749"/>
                  </a:cubicBezTo>
                  <a:cubicBezTo>
                    <a:pt x="88" y="3753"/>
                    <a:pt x="96" y="3755"/>
                    <a:pt x="104" y="3755"/>
                  </a:cubicBezTo>
                  <a:cubicBezTo>
                    <a:pt x="183" y="3755"/>
                    <a:pt x="295" y="3588"/>
                    <a:pt x="439" y="3324"/>
                  </a:cubicBezTo>
                  <a:cubicBezTo>
                    <a:pt x="651" y="2951"/>
                    <a:pt x="838" y="2553"/>
                    <a:pt x="997" y="2140"/>
                  </a:cubicBezTo>
                  <a:cubicBezTo>
                    <a:pt x="1024" y="2101"/>
                    <a:pt x="1037" y="2047"/>
                    <a:pt x="1064" y="1994"/>
                  </a:cubicBezTo>
                  <a:cubicBezTo>
                    <a:pt x="1077" y="1954"/>
                    <a:pt x="1090" y="1901"/>
                    <a:pt x="1117" y="1848"/>
                  </a:cubicBezTo>
                  <a:cubicBezTo>
                    <a:pt x="1276" y="1436"/>
                    <a:pt x="1383" y="997"/>
                    <a:pt x="1449" y="559"/>
                  </a:cubicBezTo>
                  <a:cubicBezTo>
                    <a:pt x="1462" y="479"/>
                    <a:pt x="1462" y="399"/>
                    <a:pt x="1462" y="333"/>
                  </a:cubicBezTo>
                  <a:cubicBezTo>
                    <a:pt x="1462" y="266"/>
                    <a:pt x="1449" y="213"/>
                    <a:pt x="1436" y="146"/>
                  </a:cubicBezTo>
                  <a:cubicBezTo>
                    <a:pt x="1436" y="67"/>
                    <a:pt x="1396" y="14"/>
                    <a:pt x="1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1872465" y="5228714"/>
              <a:ext cx="65370" cy="315596"/>
            </a:xfrm>
            <a:custGeom>
              <a:avLst/>
              <a:gdLst/>
              <a:ahLst/>
              <a:cxnLst/>
              <a:rect l="l" t="t" r="r" b="b"/>
              <a:pathLst>
                <a:path w="639" h="3085" extrusionOk="0">
                  <a:moveTo>
                    <a:pt x="439" y="0"/>
                  </a:moveTo>
                  <a:cubicBezTo>
                    <a:pt x="346" y="0"/>
                    <a:pt x="293" y="173"/>
                    <a:pt x="240" y="425"/>
                  </a:cubicBezTo>
                  <a:cubicBezTo>
                    <a:pt x="213" y="558"/>
                    <a:pt x="200" y="705"/>
                    <a:pt x="160" y="877"/>
                  </a:cubicBezTo>
                  <a:cubicBezTo>
                    <a:pt x="134" y="1064"/>
                    <a:pt x="107" y="1250"/>
                    <a:pt x="94" y="1462"/>
                  </a:cubicBezTo>
                  <a:cubicBezTo>
                    <a:pt x="94" y="1502"/>
                    <a:pt x="94" y="1542"/>
                    <a:pt x="81" y="1582"/>
                  </a:cubicBezTo>
                  <a:cubicBezTo>
                    <a:pt x="67" y="1622"/>
                    <a:pt x="81" y="1662"/>
                    <a:pt x="67" y="1702"/>
                  </a:cubicBezTo>
                  <a:cubicBezTo>
                    <a:pt x="1" y="2340"/>
                    <a:pt x="54" y="2885"/>
                    <a:pt x="134" y="3084"/>
                  </a:cubicBezTo>
                  <a:lnTo>
                    <a:pt x="346" y="3084"/>
                  </a:lnTo>
                  <a:cubicBezTo>
                    <a:pt x="453" y="2885"/>
                    <a:pt x="506" y="2366"/>
                    <a:pt x="586" y="1728"/>
                  </a:cubicBezTo>
                  <a:cubicBezTo>
                    <a:pt x="586" y="1688"/>
                    <a:pt x="586" y="1648"/>
                    <a:pt x="599" y="1609"/>
                  </a:cubicBezTo>
                  <a:cubicBezTo>
                    <a:pt x="612" y="1569"/>
                    <a:pt x="599" y="1529"/>
                    <a:pt x="612" y="1489"/>
                  </a:cubicBezTo>
                  <a:cubicBezTo>
                    <a:pt x="626" y="1276"/>
                    <a:pt x="639" y="1077"/>
                    <a:pt x="639" y="904"/>
                  </a:cubicBezTo>
                  <a:cubicBezTo>
                    <a:pt x="639" y="744"/>
                    <a:pt x="639" y="585"/>
                    <a:pt x="612" y="425"/>
                  </a:cubicBezTo>
                  <a:cubicBezTo>
                    <a:pt x="586" y="160"/>
                    <a:pt x="532" y="0"/>
                    <a:pt x="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455871" y="5083963"/>
              <a:ext cx="219024" cy="377794"/>
            </a:xfrm>
            <a:custGeom>
              <a:avLst/>
              <a:gdLst/>
              <a:ahLst/>
              <a:cxnLst/>
              <a:rect l="l" t="t" r="r" b="b"/>
              <a:pathLst>
                <a:path w="2141" h="3693" extrusionOk="0">
                  <a:moveTo>
                    <a:pt x="108" y="0"/>
                  </a:moveTo>
                  <a:cubicBezTo>
                    <a:pt x="98" y="0"/>
                    <a:pt x="89" y="2"/>
                    <a:pt x="80" y="6"/>
                  </a:cubicBezTo>
                  <a:cubicBezTo>
                    <a:pt x="1" y="33"/>
                    <a:pt x="40" y="245"/>
                    <a:pt x="147" y="578"/>
                  </a:cubicBezTo>
                  <a:cubicBezTo>
                    <a:pt x="200" y="777"/>
                    <a:pt x="280" y="963"/>
                    <a:pt x="359" y="1163"/>
                  </a:cubicBezTo>
                  <a:cubicBezTo>
                    <a:pt x="452" y="1375"/>
                    <a:pt x="559" y="1601"/>
                    <a:pt x="692" y="1840"/>
                  </a:cubicBezTo>
                  <a:cubicBezTo>
                    <a:pt x="718" y="1894"/>
                    <a:pt x="745" y="1947"/>
                    <a:pt x="772" y="1987"/>
                  </a:cubicBezTo>
                  <a:lnTo>
                    <a:pt x="838" y="2133"/>
                  </a:lnTo>
                  <a:cubicBezTo>
                    <a:pt x="1358" y="3034"/>
                    <a:pt x="1794" y="3693"/>
                    <a:pt x="1959" y="3693"/>
                  </a:cubicBezTo>
                  <a:cubicBezTo>
                    <a:pt x="1967" y="3693"/>
                    <a:pt x="1975" y="3691"/>
                    <a:pt x="1981" y="3688"/>
                  </a:cubicBezTo>
                  <a:cubicBezTo>
                    <a:pt x="2141" y="3608"/>
                    <a:pt x="1808" y="2837"/>
                    <a:pt x="1303" y="1880"/>
                  </a:cubicBezTo>
                  <a:cubicBezTo>
                    <a:pt x="1277" y="1840"/>
                    <a:pt x="1250" y="1787"/>
                    <a:pt x="1224" y="1747"/>
                  </a:cubicBezTo>
                  <a:lnTo>
                    <a:pt x="1144" y="1601"/>
                  </a:lnTo>
                  <a:cubicBezTo>
                    <a:pt x="1024" y="1362"/>
                    <a:pt x="891" y="1149"/>
                    <a:pt x="785" y="950"/>
                  </a:cubicBezTo>
                  <a:cubicBezTo>
                    <a:pt x="665" y="750"/>
                    <a:pt x="572" y="564"/>
                    <a:pt x="492" y="431"/>
                  </a:cubicBezTo>
                  <a:cubicBezTo>
                    <a:pt x="324" y="167"/>
                    <a:pt x="199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54104" y="5051841"/>
              <a:ext cx="282962" cy="308844"/>
            </a:xfrm>
            <a:custGeom>
              <a:avLst/>
              <a:gdLst/>
              <a:ahLst/>
              <a:cxnLst/>
              <a:rect l="l" t="t" r="r" b="b"/>
              <a:pathLst>
                <a:path w="2766" h="3019" extrusionOk="0">
                  <a:moveTo>
                    <a:pt x="40" y="1"/>
                  </a:moveTo>
                  <a:cubicBezTo>
                    <a:pt x="27" y="1"/>
                    <a:pt x="18" y="5"/>
                    <a:pt x="14" y="14"/>
                  </a:cubicBezTo>
                  <a:cubicBezTo>
                    <a:pt x="1" y="28"/>
                    <a:pt x="27" y="81"/>
                    <a:pt x="80" y="147"/>
                  </a:cubicBezTo>
                  <a:cubicBezTo>
                    <a:pt x="134" y="227"/>
                    <a:pt x="227" y="320"/>
                    <a:pt x="346" y="440"/>
                  </a:cubicBezTo>
                  <a:cubicBezTo>
                    <a:pt x="572" y="679"/>
                    <a:pt x="865" y="1038"/>
                    <a:pt x="1210" y="1437"/>
                  </a:cubicBezTo>
                  <a:lnTo>
                    <a:pt x="1317" y="1556"/>
                  </a:lnTo>
                  <a:lnTo>
                    <a:pt x="1410" y="1676"/>
                  </a:lnTo>
                  <a:cubicBezTo>
                    <a:pt x="1583" y="1889"/>
                    <a:pt x="1755" y="2061"/>
                    <a:pt x="1915" y="2221"/>
                  </a:cubicBezTo>
                  <a:lnTo>
                    <a:pt x="2340" y="2633"/>
                  </a:lnTo>
                  <a:cubicBezTo>
                    <a:pt x="2460" y="2753"/>
                    <a:pt x="2553" y="2846"/>
                    <a:pt x="2606" y="2912"/>
                  </a:cubicBezTo>
                  <a:cubicBezTo>
                    <a:pt x="2673" y="2979"/>
                    <a:pt x="2699" y="3019"/>
                    <a:pt x="2726" y="3019"/>
                  </a:cubicBezTo>
                  <a:cubicBezTo>
                    <a:pt x="2752" y="3019"/>
                    <a:pt x="2766" y="2952"/>
                    <a:pt x="2726" y="2859"/>
                  </a:cubicBezTo>
                  <a:cubicBezTo>
                    <a:pt x="2673" y="2726"/>
                    <a:pt x="2606" y="2606"/>
                    <a:pt x="2513" y="2500"/>
                  </a:cubicBezTo>
                  <a:cubicBezTo>
                    <a:pt x="2420" y="2354"/>
                    <a:pt x="2274" y="2208"/>
                    <a:pt x="2128" y="2035"/>
                  </a:cubicBezTo>
                  <a:cubicBezTo>
                    <a:pt x="1981" y="1862"/>
                    <a:pt x="1822" y="1676"/>
                    <a:pt x="1649" y="1477"/>
                  </a:cubicBezTo>
                  <a:lnTo>
                    <a:pt x="1556" y="1357"/>
                  </a:lnTo>
                  <a:lnTo>
                    <a:pt x="1450" y="1237"/>
                  </a:lnTo>
                  <a:cubicBezTo>
                    <a:pt x="1157" y="892"/>
                    <a:pt x="838" y="573"/>
                    <a:pt x="492" y="280"/>
                  </a:cubicBezTo>
                  <a:cubicBezTo>
                    <a:pt x="399" y="187"/>
                    <a:pt x="280" y="107"/>
                    <a:pt x="160" y="54"/>
                  </a:cubicBezTo>
                  <a:cubicBezTo>
                    <a:pt x="107" y="19"/>
                    <a:pt x="66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755876" y="4791084"/>
              <a:ext cx="300660" cy="251760"/>
            </a:xfrm>
            <a:custGeom>
              <a:avLst/>
              <a:gdLst/>
              <a:ahLst/>
              <a:cxnLst/>
              <a:rect l="l" t="t" r="r" b="b"/>
              <a:pathLst>
                <a:path w="2939" h="2461" extrusionOk="0">
                  <a:moveTo>
                    <a:pt x="127" y="1"/>
                  </a:moveTo>
                  <a:cubicBezTo>
                    <a:pt x="100" y="1"/>
                    <a:pt x="80" y="8"/>
                    <a:pt x="67" y="24"/>
                  </a:cubicBezTo>
                  <a:cubicBezTo>
                    <a:pt x="1" y="91"/>
                    <a:pt x="107" y="250"/>
                    <a:pt x="307" y="490"/>
                  </a:cubicBezTo>
                  <a:cubicBezTo>
                    <a:pt x="572" y="809"/>
                    <a:pt x="865" y="1101"/>
                    <a:pt x="1184" y="1367"/>
                  </a:cubicBezTo>
                  <a:lnTo>
                    <a:pt x="1290" y="1460"/>
                  </a:lnTo>
                  <a:cubicBezTo>
                    <a:pt x="1330" y="1500"/>
                    <a:pt x="1370" y="1526"/>
                    <a:pt x="1410" y="1553"/>
                  </a:cubicBezTo>
                  <a:cubicBezTo>
                    <a:pt x="1609" y="1712"/>
                    <a:pt x="1795" y="1845"/>
                    <a:pt x="1981" y="1965"/>
                  </a:cubicBezTo>
                  <a:cubicBezTo>
                    <a:pt x="2168" y="2071"/>
                    <a:pt x="2314" y="2151"/>
                    <a:pt x="2447" y="2231"/>
                  </a:cubicBezTo>
                  <a:cubicBezTo>
                    <a:pt x="2580" y="2297"/>
                    <a:pt x="2659" y="2351"/>
                    <a:pt x="2726" y="2404"/>
                  </a:cubicBezTo>
                  <a:cubicBezTo>
                    <a:pt x="2770" y="2437"/>
                    <a:pt x="2813" y="2460"/>
                    <a:pt x="2850" y="2460"/>
                  </a:cubicBezTo>
                  <a:cubicBezTo>
                    <a:pt x="2858" y="2460"/>
                    <a:pt x="2865" y="2459"/>
                    <a:pt x="2872" y="2457"/>
                  </a:cubicBezTo>
                  <a:cubicBezTo>
                    <a:pt x="2912" y="2444"/>
                    <a:pt x="2939" y="2377"/>
                    <a:pt x="2912" y="2271"/>
                  </a:cubicBezTo>
                  <a:cubicBezTo>
                    <a:pt x="2859" y="2138"/>
                    <a:pt x="2779" y="2032"/>
                    <a:pt x="2686" y="1925"/>
                  </a:cubicBezTo>
                  <a:cubicBezTo>
                    <a:pt x="2540" y="1792"/>
                    <a:pt x="2407" y="1673"/>
                    <a:pt x="2247" y="1566"/>
                  </a:cubicBezTo>
                  <a:cubicBezTo>
                    <a:pt x="2101" y="1447"/>
                    <a:pt x="1915" y="1300"/>
                    <a:pt x="1729" y="1154"/>
                  </a:cubicBezTo>
                  <a:cubicBezTo>
                    <a:pt x="1702" y="1128"/>
                    <a:pt x="1662" y="1101"/>
                    <a:pt x="1623" y="1061"/>
                  </a:cubicBezTo>
                  <a:lnTo>
                    <a:pt x="1516" y="968"/>
                  </a:lnTo>
                  <a:cubicBezTo>
                    <a:pt x="1144" y="676"/>
                    <a:pt x="825" y="383"/>
                    <a:pt x="559" y="210"/>
                  </a:cubicBezTo>
                  <a:cubicBezTo>
                    <a:pt x="367" y="79"/>
                    <a:pt x="213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4049676" y="4395088"/>
              <a:ext cx="360403" cy="31406"/>
            </a:xfrm>
            <a:custGeom>
              <a:avLst/>
              <a:gdLst/>
              <a:ahLst/>
              <a:cxnLst/>
              <a:rect l="l" t="t" r="r" b="b"/>
              <a:pathLst>
                <a:path w="3523" h="307" extrusionOk="0">
                  <a:moveTo>
                    <a:pt x="1635" y="0"/>
                  </a:moveTo>
                  <a:cubicBezTo>
                    <a:pt x="705" y="14"/>
                    <a:pt x="0" y="67"/>
                    <a:pt x="0" y="160"/>
                  </a:cubicBezTo>
                  <a:cubicBezTo>
                    <a:pt x="0" y="266"/>
                    <a:pt x="705" y="306"/>
                    <a:pt x="1635" y="306"/>
                  </a:cubicBezTo>
                  <a:lnTo>
                    <a:pt x="1901" y="306"/>
                  </a:lnTo>
                  <a:cubicBezTo>
                    <a:pt x="2818" y="293"/>
                    <a:pt x="3523" y="240"/>
                    <a:pt x="3523" y="133"/>
                  </a:cubicBezTo>
                  <a:cubicBezTo>
                    <a:pt x="3523" y="27"/>
                    <a:pt x="2818" y="0"/>
                    <a:pt x="1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3852445" y="4035409"/>
              <a:ext cx="368689" cy="101379"/>
            </a:xfrm>
            <a:custGeom>
              <a:avLst/>
              <a:gdLst/>
              <a:ahLst/>
              <a:cxnLst/>
              <a:rect l="l" t="t" r="r" b="b"/>
              <a:pathLst>
                <a:path w="3604" h="991" extrusionOk="0">
                  <a:moveTo>
                    <a:pt x="3339" y="0"/>
                  </a:moveTo>
                  <a:cubicBezTo>
                    <a:pt x="3054" y="0"/>
                    <a:pt x="2510" y="123"/>
                    <a:pt x="1875" y="273"/>
                  </a:cubicBezTo>
                  <a:lnTo>
                    <a:pt x="1742" y="313"/>
                  </a:lnTo>
                  <a:lnTo>
                    <a:pt x="1596" y="339"/>
                  </a:lnTo>
                  <a:cubicBezTo>
                    <a:pt x="1144" y="446"/>
                    <a:pt x="745" y="539"/>
                    <a:pt x="453" y="618"/>
                  </a:cubicBezTo>
                  <a:cubicBezTo>
                    <a:pt x="173" y="698"/>
                    <a:pt x="1" y="751"/>
                    <a:pt x="1" y="844"/>
                  </a:cubicBezTo>
                  <a:cubicBezTo>
                    <a:pt x="1" y="938"/>
                    <a:pt x="187" y="977"/>
                    <a:pt x="492" y="991"/>
                  </a:cubicBezTo>
                  <a:cubicBezTo>
                    <a:pt x="905" y="991"/>
                    <a:pt x="1317" y="938"/>
                    <a:pt x="1715" y="844"/>
                  </a:cubicBezTo>
                  <a:lnTo>
                    <a:pt x="1848" y="818"/>
                  </a:lnTo>
                  <a:lnTo>
                    <a:pt x="1995" y="778"/>
                  </a:lnTo>
                  <a:cubicBezTo>
                    <a:pt x="2925" y="539"/>
                    <a:pt x="3603" y="220"/>
                    <a:pt x="3550" y="73"/>
                  </a:cubicBezTo>
                  <a:cubicBezTo>
                    <a:pt x="3534" y="22"/>
                    <a:pt x="3460" y="0"/>
                    <a:pt x="3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606423" y="5225952"/>
              <a:ext cx="39590" cy="34987"/>
            </a:xfrm>
            <a:custGeom>
              <a:avLst/>
              <a:gdLst/>
              <a:ahLst/>
              <a:cxnLst/>
              <a:rect l="l" t="t" r="r" b="b"/>
              <a:pathLst>
                <a:path w="387" h="342" extrusionOk="0">
                  <a:moveTo>
                    <a:pt x="214" y="0"/>
                  </a:moveTo>
                  <a:cubicBezTo>
                    <a:pt x="67" y="0"/>
                    <a:pt x="1" y="187"/>
                    <a:pt x="107" y="293"/>
                  </a:cubicBezTo>
                  <a:cubicBezTo>
                    <a:pt x="137" y="327"/>
                    <a:pt x="176" y="342"/>
                    <a:pt x="215" y="342"/>
                  </a:cubicBezTo>
                  <a:cubicBezTo>
                    <a:pt x="300" y="342"/>
                    <a:pt x="386" y="273"/>
                    <a:pt x="386" y="173"/>
                  </a:cubicBezTo>
                  <a:cubicBezTo>
                    <a:pt x="386" y="80"/>
                    <a:pt x="307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1901006" y="5156594"/>
              <a:ext cx="34168" cy="25984"/>
            </a:xfrm>
            <a:custGeom>
              <a:avLst/>
              <a:gdLst/>
              <a:ahLst/>
              <a:cxnLst/>
              <a:rect l="l" t="t" r="r" b="b"/>
              <a:pathLst>
                <a:path w="334" h="254" extrusionOk="0">
                  <a:moveTo>
                    <a:pt x="174" y="1"/>
                  </a:moveTo>
                  <a:cubicBezTo>
                    <a:pt x="81" y="1"/>
                    <a:pt x="1" y="54"/>
                    <a:pt x="1" y="120"/>
                  </a:cubicBezTo>
                  <a:cubicBezTo>
                    <a:pt x="1" y="187"/>
                    <a:pt x="81" y="253"/>
                    <a:pt x="174" y="253"/>
                  </a:cubicBezTo>
                  <a:cubicBezTo>
                    <a:pt x="253" y="253"/>
                    <a:pt x="333" y="187"/>
                    <a:pt x="333" y="120"/>
                  </a:cubicBezTo>
                  <a:cubicBezTo>
                    <a:pt x="333" y="54"/>
                    <a:pt x="253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2672130" y="5544201"/>
              <a:ext cx="58516" cy="50025"/>
            </a:xfrm>
            <a:custGeom>
              <a:avLst/>
              <a:gdLst/>
              <a:ahLst/>
              <a:cxnLst/>
              <a:rect l="l" t="t" r="r" b="b"/>
              <a:pathLst>
                <a:path w="572" h="489" extrusionOk="0">
                  <a:moveTo>
                    <a:pt x="332" y="0"/>
                  </a:moveTo>
                  <a:cubicBezTo>
                    <a:pt x="106" y="0"/>
                    <a:pt x="0" y="266"/>
                    <a:pt x="160" y="412"/>
                  </a:cubicBezTo>
                  <a:cubicBezTo>
                    <a:pt x="208" y="465"/>
                    <a:pt x="270" y="489"/>
                    <a:pt x="331" y="489"/>
                  </a:cubicBezTo>
                  <a:cubicBezTo>
                    <a:pt x="454" y="489"/>
                    <a:pt x="572" y="394"/>
                    <a:pt x="572" y="253"/>
                  </a:cubicBezTo>
                  <a:cubicBezTo>
                    <a:pt x="572" y="106"/>
                    <a:pt x="465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3976226" y="4400203"/>
              <a:ext cx="28644" cy="24859"/>
            </a:xfrm>
            <a:custGeom>
              <a:avLst/>
              <a:gdLst/>
              <a:ahLst/>
              <a:cxnLst/>
              <a:rect l="l" t="t" r="r" b="b"/>
              <a:pathLst>
                <a:path w="280" h="243" extrusionOk="0">
                  <a:moveTo>
                    <a:pt x="153" y="1"/>
                  </a:moveTo>
                  <a:cubicBezTo>
                    <a:pt x="126" y="1"/>
                    <a:pt x="100" y="10"/>
                    <a:pt x="80" y="30"/>
                  </a:cubicBezTo>
                  <a:cubicBezTo>
                    <a:pt x="0" y="110"/>
                    <a:pt x="53" y="243"/>
                    <a:pt x="160" y="243"/>
                  </a:cubicBezTo>
                  <a:cubicBezTo>
                    <a:pt x="226" y="243"/>
                    <a:pt x="279" y="190"/>
                    <a:pt x="279" y="123"/>
                  </a:cubicBezTo>
                  <a:cubicBezTo>
                    <a:pt x="279" y="49"/>
                    <a:pt x="215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3746362" y="3708362"/>
              <a:ext cx="28644" cy="25677"/>
            </a:xfrm>
            <a:custGeom>
              <a:avLst/>
              <a:gdLst/>
              <a:ahLst/>
              <a:cxnLst/>
              <a:rect l="l" t="t" r="r" b="b"/>
              <a:pathLst>
                <a:path w="280" h="251" extrusionOk="0">
                  <a:moveTo>
                    <a:pt x="160" y="0"/>
                  </a:moveTo>
                  <a:cubicBezTo>
                    <a:pt x="54" y="0"/>
                    <a:pt x="1" y="133"/>
                    <a:pt x="67" y="213"/>
                  </a:cubicBezTo>
                  <a:cubicBezTo>
                    <a:pt x="93" y="239"/>
                    <a:pt x="125" y="251"/>
                    <a:pt x="156" y="251"/>
                  </a:cubicBezTo>
                  <a:cubicBezTo>
                    <a:pt x="220" y="251"/>
                    <a:pt x="280" y="201"/>
                    <a:pt x="280" y="120"/>
                  </a:cubicBezTo>
                  <a:cubicBezTo>
                    <a:pt x="280" y="54"/>
                    <a:pt x="227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3157534" y="4952612"/>
              <a:ext cx="58618" cy="49206"/>
            </a:xfrm>
            <a:custGeom>
              <a:avLst/>
              <a:gdLst/>
              <a:ahLst/>
              <a:cxnLst/>
              <a:rect l="l" t="t" r="r" b="b"/>
              <a:pathLst>
                <a:path w="573" h="481" extrusionOk="0">
                  <a:moveTo>
                    <a:pt x="333" y="1"/>
                  </a:moveTo>
                  <a:cubicBezTo>
                    <a:pt x="120" y="1"/>
                    <a:pt x="1" y="253"/>
                    <a:pt x="160" y="413"/>
                  </a:cubicBezTo>
                  <a:cubicBezTo>
                    <a:pt x="207" y="459"/>
                    <a:pt x="266" y="480"/>
                    <a:pt x="324" y="480"/>
                  </a:cubicBezTo>
                  <a:cubicBezTo>
                    <a:pt x="449" y="480"/>
                    <a:pt x="572" y="385"/>
                    <a:pt x="572" y="240"/>
                  </a:cubicBezTo>
                  <a:cubicBezTo>
                    <a:pt x="572" y="107"/>
                    <a:pt x="4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251;p41">
            <a:extLst>
              <a:ext uri="{FF2B5EF4-FFF2-40B4-BE49-F238E27FC236}">
                <a16:creationId xmlns:a16="http://schemas.microsoft.com/office/drawing/2014/main" id="{963AA02A-D8E7-4D4B-9FFE-ED4FE7EF9E1A}"/>
              </a:ext>
            </a:extLst>
          </p:cNvPr>
          <p:cNvGrpSpPr/>
          <p:nvPr/>
        </p:nvGrpSpPr>
        <p:grpSpPr>
          <a:xfrm>
            <a:off x="372956" y="2452532"/>
            <a:ext cx="1768065" cy="1762581"/>
            <a:chOff x="1380325" y="456475"/>
            <a:chExt cx="4827625" cy="4811100"/>
          </a:xfrm>
        </p:grpSpPr>
        <p:sp>
          <p:nvSpPr>
            <p:cNvPr id="308" name="Google Shape;252;p41">
              <a:extLst>
                <a:ext uri="{FF2B5EF4-FFF2-40B4-BE49-F238E27FC236}">
                  <a16:creationId xmlns:a16="http://schemas.microsoft.com/office/drawing/2014/main" id="{9F55F1B7-9967-46EF-8DDD-74ECF8067526}"/>
                </a:ext>
              </a:extLst>
            </p:cNvPr>
            <p:cNvSpPr/>
            <p:nvPr/>
          </p:nvSpPr>
          <p:spPr>
            <a:xfrm>
              <a:off x="1380325" y="2480550"/>
              <a:ext cx="4827625" cy="2787025"/>
            </a:xfrm>
            <a:custGeom>
              <a:avLst/>
              <a:gdLst/>
              <a:ahLst/>
              <a:cxnLst/>
              <a:rect l="l" t="t" r="r" b="b"/>
              <a:pathLst>
                <a:path w="193105" h="111481" extrusionOk="0">
                  <a:moveTo>
                    <a:pt x="96569" y="1"/>
                  </a:moveTo>
                  <a:cubicBezTo>
                    <a:pt x="43231" y="1"/>
                    <a:pt x="0" y="24985"/>
                    <a:pt x="0" y="55740"/>
                  </a:cubicBezTo>
                  <a:cubicBezTo>
                    <a:pt x="0" y="86529"/>
                    <a:pt x="43231" y="111480"/>
                    <a:pt x="96569" y="111480"/>
                  </a:cubicBezTo>
                  <a:cubicBezTo>
                    <a:pt x="149874" y="111480"/>
                    <a:pt x="193105" y="86529"/>
                    <a:pt x="193105" y="55740"/>
                  </a:cubicBezTo>
                  <a:cubicBezTo>
                    <a:pt x="193105" y="24985"/>
                    <a:pt x="149874" y="1"/>
                    <a:pt x="9656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53;p41">
              <a:extLst>
                <a:ext uri="{FF2B5EF4-FFF2-40B4-BE49-F238E27FC236}">
                  <a16:creationId xmlns:a16="http://schemas.microsoft.com/office/drawing/2014/main" id="{2BAB6948-1EB0-4E60-BD18-EDD2FB50B25C}"/>
                </a:ext>
              </a:extLst>
            </p:cNvPr>
            <p:cNvSpPr/>
            <p:nvPr/>
          </p:nvSpPr>
          <p:spPr>
            <a:xfrm>
              <a:off x="2849700" y="4121425"/>
              <a:ext cx="1717100" cy="880950"/>
            </a:xfrm>
            <a:custGeom>
              <a:avLst/>
              <a:gdLst/>
              <a:ahLst/>
              <a:cxnLst/>
              <a:rect l="l" t="t" r="r" b="b"/>
              <a:pathLst>
                <a:path w="68684" h="35238" extrusionOk="0">
                  <a:moveTo>
                    <a:pt x="21349" y="13455"/>
                  </a:moveTo>
                  <a:cubicBezTo>
                    <a:pt x="26353" y="13455"/>
                    <a:pt x="31023" y="14556"/>
                    <a:pt x="34492" y="16558"/>
                  </a:cubicBezTo>
                  <a:cubicBezTo>
                    <a:pt x="37461" y="18292"/>
                    <a:pt x="39095" y="20394"/>
                    <a:pt x="39095" y="22529"/>
                  </a:cubicBezTo>
                  <a:cubicBezTo>
                    <a:pt x="39095" y="24630"/>
                    <a:pt x="37461" y="26765"/>
                    <a:pt x="34459" y="28466"/>
                  </a:cubicBezTo>
                  <a:lnTo>
                    <a:pt x="34492" y="28466"/>
                  </a:lnTo>
                  <a:cubicBezTo>
                    <a:pt x="31023" y="30468"/>
                    <a:pt x="26353" y="31568"/>
                    <a:pt x="21349" y="31568"/>
                  </a:cubicBezTo>
                  <a:cubicBezTo>
                    <a:pt x="16346" y="31568"/>
                    <a:pt x="11676" y="30468"/>
                    <a:pt x="8207" y="28466"/>
                  </a:cubicBezTo>
                  <a:cubicBezTo>
                    <a:pt x="5238" y="26765"/>
                    <a:pt x="3603" y="24630"/>
                    <a:pt x="3603" y="22529"/>
                  </a:cubicBezTo>
                  <a:cubicBezTo>
                    <a:pt x="3603" y="20394"/>
                    <a:pt x="5238" y="18292"/>
                    <a:pt x="8207" y="16558"/>
                  </a:cubicBezTo>
                  <a:cubicBezTo>
                    <a:pt x="11676" y="14556"/>
                    <a:pt x="16346" y="13455"/>
                    <a:pt x="21349" y="13455"/>
                  </a:cubicBezTo>
                  <a:close/>
                  <a:moveTo>
                    <a:pt x="65188" y="1"/>
                  </a:moveTo>
                  <a:cubicBezTo>
                    <a:pt x="64976" y="1"/>
                    <a:pt x="64759" y="44"/>
                    <a:pt x="64580" y="146"/>
                  </a:cubicBezTo>
                  <a:cubicBezTo>
                    <a:pt x="62379" y="1247"/>
                    <a:pt x="49670" y="9353"/>
                    <a:pt x="43799" y="12988"/>
                  </a:cubicBezTo>
                  <a:lnTo>
                    <a:pt x="40897" y="14756"/>
                  </a:lnTo>
                  <a:cubicBezTo>
                    <a:pt x="40830" y="14790"/>
                    <a:pt x="40763" y="14856"/>
                    <a:pt x="40696" y="14957"/>
                  </a:cubicBezTo>
                  <a:cubicBezTo>
                    <a:pt x="40696" y="14957"/>
                    <a:pt x="40696" y="14957"/>
                    <a:pt x="40663" y="14990"/>
                  </a:cubicBezTo>
                  <a:cubicBezTo>
                    <a:pt x="40663" y="15023"/>
                    <a:pt x="40630" y="15057"/>
                    <a:pt x="40596" y="15090"/>
                  </a:cubicBezTo>
                  <a:cubicBezTo>
                    <a:pt x="40596" y="15123"/>
                    <a:pt x="40596" y="15157"/>
                    <a:pt x="40563" y="15190"/>
                  </a:cubicBezTo>
                  <a:cubicBezTo>
                    <a:pt x="40563" y="15223"/>
                    <a:pt x="40563" y="15257"/>
                    <a:pt x="40530" y="15290"/>
                  </a:cubicBezTo>
                  <a:lnTo>
                    <a:pt x="40530" y="15390"/>
                  </a:lnTo>
                  <a:lnTo>
                    <a:pt x="40063" y="15657"/>
                  </a:lnTo>
                  <a:lnTo>
                    <a:pt x="39662" y="15891"/>
                  </a:lnTo>
                  <a:cubicBezTo>
                    <a:pt x="38662" y="14923"/>
                    <a:pt x="37561" y="14089"/>
                    <a:pt x="36360" y="13422"/>
                  </a:cubicBezTo>
                  <a:cubicBezTo>
                    <a:pt x="32324" y="11120"/>
                    <a:pt x="27020" y="9820"/>
                    <a:pt x="21383" y="9820"/>
                  </a:cubicBezTo>
                  <a:cubicBezTo>
                    <a:pt x="15745" y="9820"/>
                    <a:pt x="10442" y="11120"/>
                    <a:pt x="6439" y="13422"/>
                  </a:cubicBezTo>
                  <a:cubicBezTo>
                    <a:pt x="2269" y="15824"/>
                    <a:pt x="1" y="19060"/>
                    <a:pt x="1" y="22529"/>
                  </a:cubicBezTo>
                  <a:cubicBezTo>
                    <a:pt x="1" y="26031"/>
                    <a:pt x="2269" y="29267"/>
                    <a:pt x="6439" y="31669"/>
                  </a:cubicBezTo>
                  <a:cubicBezTo>
                    <a:pt x="10442" y="33970"/>
                    <a:pt x="15745" y="35238"/>
                    <a:pt x="21383" y="35238"/>
                  </a:cubicBezTo>
                  <a:cubicBezTo>
                    <a:pt x="27020" y="35238"/>
                    <a:pt x="32324" y="33970"/>
                    <a:pt x="36360" y="31669"/>
                  </a:cubicBezTo>
                  <a:cubicBezTo>
                    <a:pt x="40530" y="29267"/>
                    <a:pt x="42798" y="26031"/>
                    <a:pt x="42798" y="22529"/>
                  </a:cubicBezTo>
                  <a:cubicBezTo>
                    <a:pt x="42765" y="20928"/>
                    <a:pt x="42298" y="19360"/>
                    <a:pt x="41430" y="18025"/>
                  </a:cubicBezTo>
                  <a:lnTo>
                    <a:pt x="41797" y="17825"/>
                  </a:lnTo>
                  <a:cubicBezTo>
                    <a:pt x="41964" y="17930"/>
                    <a:pt x="42144" y="17982"/>
                    <a:pt x="42320" y="17982"/>
                  </a:cubicBezTo>
                  <a:cubicBezTo>
                    <a:pt x="42426" y="17982"/>
                    <a:pt x="42531" y="17963"/>
                    <a:pt x="42631" y="17925"/>
                  </a:cubicBezTo>
                  <a:cubicBezTo>
                    <a:pt x="44633" y="16825"/>
                    <a:pt x="63980" y="8585"/>
                    <a:pt x="67916" y="6450"/>
                  </a:cubicBezTo>
                  <a:cubicBezTo>
                    <a:pt x="68350" y="6184"/>
                    <a:pt x="68650" y="5617"/>
                    <a:pt x="68683" y="4816"/>
                  </a:cubicBezTo>
                  <a:cubicBezTo>
                    <a:pt x="68683" y="3849"/>
                    <a:pt x="68416" y="2915"/>
                    <a:pt x="67916" y="2114"/>
                  </a:cubicBezTo>
                  <a:cubicBezTo>
                    <a:pt x="67782" y="1914"/>
                    <a:pt x="67682" y="1747"/>
                    <a:pt x="67582" y="1614"/>
                  </a:cubicBezTo>
                  <a:lnTo>
                    <a:pt x="67549" y="1580"/>
                  </a:lnTo>
                  <a:cubicBezTo>
                    <a:pt x="67449" y="1414"/>
                    <a:pt x="67315" y="1280"/>
                    <a:pt x="67182" y="1147"/>
                  </a:cubicBezTo>
                  <a:lnTo>
                    <a:pt x="67149" y="1080"/>
                  </a:lnTo>
                  <a:cubicBezTo>
                    <a:pt x="67049" y="947"/>
                    <a:pt x="66915" y="846"/>
                    <a:pt x="66782" y="713"/>
                  </a:cubicBezTo>
                  <a:lnTo>
                    <a:pt x="66715" y="680"/>
                  </a:lnTo>
                  <a:cubicBezTo>
                    <a:pt x="66615" y="580"/>
                    <a:pt x="66448" y="446"/>
                    <a:pt x="66315" y="379"/>
                  </a:cubicBezTo>
                  <a:lnTo>
                    <a:pt x="66048" y="246"/>
                  </a:lnTo>
                  <a:lnTo>
                    <a:pt x="65948" y="179"/>
                  </a:lnTo>
                  <a:lnTo>
                    <a:pt x="65814" y="113"/>
                  </a:lnTo>
                  <a:cubicBezTo>
                    <a:pt x="65748" y="113"/>
                    <a:pt x="65714" y="79"/>
                    <a:pt x="65648" y="79"/>
                  </a:cubicBezTo>
                  <a:lnTo>
                    <a:pt x="65581" y="79"/>
                  </a:lnTo>
                  <a:cubicBezTo>
                    <a:pt x="65514" y="46"/>
                    <a:pt x="65447" y="13"/>
                    <a:pt x="65381" y="13"/>
                  </a:cubicBezTo>
                  <a:cubicBezTo>
                    <a:pt x="65318" y="5"/>
                    <a:pt x="65253" y="1"/>
                    <a:pt x="6518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54;p41">
              <a:extLst>
                <a:ext uri="{FF2B5EF4-FFF2-40B4-BE49-F238E27FC236}">
                  <a16:creationId xmlns:a16="http://schemas.microsoft.com/office/drawing/2014/main" id="{166C64D7-B1F4-4B85-913D-A1D73A1B51EB}"/>
                </a:ext>
              </a:extLst>
            </p:cNvPr>
            <p:cNvSpPr/>
            <p:nvPr/>
          </p:nvSpPr>
          <p:spPr>
            <a:xfrm>
              <a:off x="1542100" y="2722600"/>
              <a:ext cx="3123100" cy="1795900"/>
            </a:xfrm>
            <a:custGeom>
              <a:avLst/>
              <a:gdLst/>
              <a:ahLst/>
              <a:cxnLst/>
              <a:rect l="l" t="t" r="r" b="b"/>
              <a:pathLst>
                <a:path w="124924" h="71836" extrusionOk="0">
                  <a:moveTo>
                    <a:pt x="102507" y="0"/>
                  </a:moveTo>
                  <a:cubicBezTo>
                    <a:pt x="101890" y="0"/>
                    <a:pt x="101273" y="142"/>
                    <a:pt x="100706" y="426"/>
                  </a:cubicBezTo>
                  <a:lnTo>
                    <a:pt x="1001" y="57967"/>
                  </a:lnTo>
                  <a:cubicBezTo>
                    <a:pt x="1" y="58534"/>
                    <a:pt x="1" y="59468"/>
                    <a:pt x="1001" y="60068"/>
                  </a:cubicBezTo>
                  <a:lnTo>
                    <a:pt x="20649" y="71410"/>
                  </a:lnTo>
                  <a:cubicBezTo>
                    <a:pt x="21216" y="71693"/>
                    <a:pt x="21833" y="71835"/>
                    <a:pt x="22450" y="71835"/>
                  </a:cubicBezTo>
                  <a:cubicBezTo>
                    <a:pt x="23067" y="71835"/>
                    <a:pt x="23684" y="71693"/>
                    <a:pt x="24251" y="71410"/>
                  </a:cubicBezTo>
                  <a:lnTo>
                    <a:pt x="61611" y="49828"/>
                  </a:lnTo>
                  <a:lnTo>
                    <a:pt x="67349" y="53164"/>
                  </a:lnTo>
                  <a:cubicBezTo>
                    <a:pt x="68867" y="54048"/>
                    <a:pt x="70860" y="54489"/>
                    <a:pt x="72853" y="54489"/>
                  </a:cubicBezTo>
                  <a:cubicBezTo>
                    <a:pt x="74846" y="54489"/>
                    <a:pt x="76839" y="54048"/>
                    <a:pt x="78357" y="53164"/>
                  </a:cubicBezTo>
                  <a:lnTo>
                    <a:pt x="95469" y="43357"/>
                  </a:lnTo>
                  <a:cubicBezTo>
                    <a:pt x="98538" y="41622"/>
                    <a:pt x="98538" y="38787"/>
                    <a:pt x="95469" y="37019"/>
                  </a:cubicBezTo>
                  <a:lnTo>
                    <a:pt x="89731" y="33683"/>
                  </a:lnTo>
                  <a:lnTo>
                    <a:pt x="123923" y="13835"/>
                  </a:lnTo>
                  <a:cubicBezTo>
                    <a:pt x="124923" y="13302"/>
                    <a:pt x="124923" y="12368"/>
                    <a:pt x="123956" y="11801"/>
                  </a:cubicBezTo>
                  <a:lnTo>
                    <a:pt x="104309" y="426"/>
                  </a:lnTo>
                  <a:cubicBezTo>
                    <a:pt x="103741" y="142"/>
                    <a:pt x="103124" y="0"/>
                    <a:pt x="10250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55;p41">
              <a:extLst>
                <a:ext uri="{FF2B5EF4-FFF2-40B4-BE49-F238E27FC236}">
                  <a16:creationId xmlns:a16="http://schemas.microsoft.com/office/drawing/2014/main" id="{98D22CB0-354A-410D-858A-5B9F70686EF1}"/>
                </a:ext>
              </a:extLst>
            </p:cNvPr>
            <p:cNvSpPr/>
            <p:nvPr/>
          </p:nvSpPr>
          <p:spPr>
            <a:xfrm>
              <a:off x="4982050" y="3805675"/>
              <a:ext cx="962400" cy="555425"/>
            </a:xfrm>
            <a:custGeom>
              <a:avLst/>
              <a:gdLst/>
              <a:ahLst/>
              <a:cxnLst/>
              <a:rect l="l" t="t" r="r" b="b"/>
              <a:pathLst>
                <a:path w="38496" h="22217" extrusionOk="0">
                  <a:moveTo>
                    <a:pt x="19248" y="0"/>
                  </a:moveTo>
                  <a:cubicBezTo>
                    <a:pt x="8640" y="0"/>
                    <a:pt x="1" y="4970"/>
                    <a:pt x="1" y="11108"/>
                  </a:cubicBezTo>
                  <a:cubicBezTo>
                    <a:pt x="1" y="17246"/>
                    <a:pt x="8640" y="22216"/>
                    <a:pt x="19248" y="22216"/>
                  </a:cubicBezTo>
                  <a:cubicBezTo>
                    <a:pt x="29889" y="22216"/>
                    <a:pt x="38495" y="17246"/>
                    <a:pt x="38495" y="11108"/>
                  </a:cubicBezTo>
                  <a:cubicBezTo>
                    <a:pt x="38495" y="4970"/>
                    <a:pt x="29889" y="0"/>
                    <a:pt x="1924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56;p41">
              <a:extLst>
                <a:ext uri="{FF2B5EF4-FFF2-40B4-BE49-F238E27FC236}">
                  <a16:creationId xmlns:a16="http://schemas.microsoft.com/office/drawing/2014/main" id="{980B4624-DF58-49EB-82F7-AD680386F475}"/>
                </a:ext>
              </a:extLst>
            </p:cNvPr>
            <p:cNvSpPr/>
            <p:nvPr/>
          </p:nvSpPr>
          <p:spPr>
            <a:xfrm>
              <a:off x="5724250" y="3318150"/>
              <a:ext cx="299425" cy="574275"/>
            </a:xfrm>
            <a:custGeom>
              <a:avLst/>
              <a:gdLst/>
              <a:ahLst/>
              <a:cxnLst/>
              <a:rect l="l" t="t" r="r" b="b"/>
              <a:pathLst>
                <a:path w="11977" h="22971" extrusionOk="0">
                  <a:moveTo>
                    <a:pt x="8923" y="1"/>
                  </a:moveTo>
                  <a:cubicBezTo>
                    <a:pt x="6388" y="1"/>
                    <a:pt x="3699" y="3034"/>
                    <a:pt x="2169" y="6158"/>
                  </a:cubicBezTo>
                  <a:cubicBezTo>
                    <a:pt x="1" y="10661"/>
                    <a:pt x="501" y="15465"/>
                    <a:pt x="501" y="18067"/>
                  </a:cubicBezTo>
                  <a:lnTo>
                    <a:pt x="1869" y="22970"/>
                  </a:lnTo>
                  <a:lnTo>
                    <a:pt x="3570" y="18701"/>
                  </a:lnTo>
                  <a:cubicBezTo>
                    <a:pt x="4237" y="12930"/>
                    <a:pt x="7239" y="9327"/>
                    <a:pt x="9608" y="6725"/>
                  </a:cubicBezTo>
                  <a:cubicBezTo>
                    <a:pt x="11976" y="4123"/>
                    <a:pt x="11776" y="321"/>
                    <a:pt x="9274" y="21"/>
                  </a:cubicBezTo>
                  <a:cubicBezTo>
                    <a:pt x="9158" y="7"/>
                    <a:pt x="9041" y="1"/>
                    <a:pt x="892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57;p41">
              <a:extLst>
                <a:ext uri="{FF2B5EF4-FFF2-40B4-BE49-F238E27FC236}">
                  <a16:creationId xmlns:a16="http://schemas.microsoft.com/office/drawing/2014/main" id="{B5143038-891F-45C0-B23A-445E2E172BBA}"/>
                </a:ext>
              </a:extLst>
            </p:cNvPr>
            <p:cNvSpPr/>
            <p:nvPr/>
          </p:nvSpPr>
          <p:spPr>
            <a:xfrm>
              <a:off x="5724250" y="3318150"/>
              <a:ext cx="299425" cy="574275"/>
            </a:xfrm>
            <a:custGeom>
              <a:avLst/>
              <a:gdLst/>
              <a:ahLst/>
              <a:cxnLst/>
              <a:rect l="l" t="t" r="r" b="b"/>
              <a:pathLst>
                <a:path w="11977" h="22971" extrusionOk="0">
                  <a:moveTo>
                    <a:pt x="8923" y="1"/>
                  </a:moveTo>
                  <a:cubicBezTo>
                    <a:pt x="6388" y="1"/>
                    <a:pt x="3699" y="3034"/>
                    <a:pt x="2169" y="6158"/>
                  </a:cubicBezTo>
                  <a:cubicBezTo>
                    <a:pt x="1" y="10661"/>
                    <a:pt x="501" y="15465"/>
                    <a:pt x="501" y="18067"/>
                  </a:cubicBezTo>
                  <a:lnTo>
                    <a:pt x="1869" y="22970"/>
                  </a:lnTo>
                  <a:lnTo>
                    <a:pt x="3570" y="18701"/>
                  </a:lnTo>
                  <a:cubicBezTo>
                    <a:pt x="4237" y="12930"/>
                    <a:pt x="7239" y="9327"/>
                    <a:pt x="9608" y="6725"/>
                  </a:cubicBezTo>
                  <a:cubicBezTo>
                    <a:pt x="11976" y="4123"/>
                    <a:pt x="11776" y="321"/>
                    <a:pt x="9274" y="21"/>
                  </a:cubicBezTo>
                  <a:cubicBezTo>
                    <a:pt x="9158" y="7"/>
                    <a:pt x="9041" y="1"/>
                    <a:pt x="89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58;p41">
              <a:extLst>
                <a:ext uri="{FF2B5EF4-FFF2-40B4-BE49-F238E27FC236}">
                  <a16:creationId xmlns:a16="http://schemas.microsoft.com/office/drawing/2014/main" id="{BED57364-3B9B-4CC6-80FF-6F00F44FE949}"/>
                </a:ext>
              </a:extLst>
            </p:cNvPr>
            <p:cNvSpPr/>
            <p:nvPr/>
          </p:nvSpPr>
          <p:spPr>
            <a:xfrm>
              <a:off x="5745950" y="3358200"/>
              <a:ext cx="194225" cy="457500"/>
            </a:xfrm>
            <a:custGeom>
              <a:avLst/>
              <a:gdLst/>
              <a:ahLst/>
              <a:cxnLst/>
              <a:rect l="l" t="t" r="r" b="b"/>
              <a:pathLst>
                <a:path w="7769" h="18300" extrusionOk="0">
                  <a:moveTo>
                    <a:pt x="7522" y="0"/>
                  </a:moveTo>
                  <a:cubicBezTo>
                    <a:pt x="7483" y="0"/>
                    <a:pt x="7443" y="16"/>
                    <a:pt x="7405" y="53"/>
                  </a:cubicBezTo>
                  <a:cubicBezTo>
                    <a:pt x="2469" y="4356"/>
                    <a:pt x="0" y="10594"/>
                    <a:pt x="300" y="18099"/>
                  </a:cubicBezTo>
                  <a:cubicBezTo>
                    <a:pt x="334" y="18199"/>
                    <a:pt x="400" y="18299"/>
                    <a:pt x="500" y="18299"/>
                  </a:cubicBezTo>
                  <a:lnTo>
                    <a:pt x="534" y="18299"/>
                  </a:lnTo>
                  <a:cubicBezTo>
                    <a:pt x="601" y="18266"/>
                    <a:pt x="667" y="18199"/>
                    <a:pt x="667" y="18099"/>
                  </a:cubicBezTo>
                  <a:cubicBezTo>
                    <a:pt x="367" y="10694"/>
                    <a:pt x="2769" y="4556"/>
                    <a:pt x="7639" y="320"/>
                  </a:cubicBezTo>
                  <a:cubicBezTo>
                    <a:pt x="7769" y="190"/>
                    <a:pt x="7656" y="0"/>
                    <a:pt x="75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59;p41">
              <a:extLst>
                <a:ext uri="{FF2B5EF4-FFF2-40B4-BE49-F238E27FC236}">
                  <a16:creationId xmlns:a16="http://schemas.microsoft.com/office/drawing/2014/main" id="{CF485ABF-809C-48F5-932E-F5F7FDF0C6E9}"/>
                </a:ext>
              </a:extLst>
            </p:cNvPr>
            <p:cNvSpPr/>
            <p:nvPr/>
          </p:nvSpPr>
          <p:spPr>
            <a:xfrm>
              <a:off x="5659200" y="3669025"/>
              <a:ext cx="404500" cy="365225"/>
            </a:xfrm>
            <a:custGeom>
              <a:avLst/>
              <a:gdLst/>
              <a:ahLst/>
              <a:cxnLst/>
              <a:rect l="l" t="t" r="r" b="b"/>
              <a:pathLst>
                <a:path w="16180" h="14609" extrusionOk="0">
                  <a:moveTo>
                    <a:pt x="13652" y="0"/>
                  </a:moveTo>
                  <a:cubicBezTo>
                    <a:pt x="12007" y="0"/>
                    <a:pt x="8949" y="335"/>
                    <a:pt x="8407" y="963"/>
                  </a:cubicBezTo>
                  <a:cubicBezTo>
                    <a:pt x="7740" y="1730"/>
                    <a:pt x="7673" y="3998"/>
                    <a:pt x="7673" y="3998"/>
                  </a:cubicBezTo>
                  <a:cubicBezTo>
                    <a:pt x="7673" y="3998"/>
                    <a:pt x="6806" y="2831"/>
                    <a:pt x="6806" y="1697"/>
                  </a:cubicBezTo>
                  <a:cubicBezTo>
                    <a:pt x="6589" y="1663"/>
                    <a:pt x="6372" y="1647"/>
                    <a:pt x="6157" y="1647"/>
                  </a:cubicBezTo>
                  <a:cubicBezTo>
                    <a:pt x="5511" y="1647"/>
                    <a:pt x="4879" y="1797"/>
                    <a:pt x="4304" y="2097"/>
                  </a:cubicBezTo>
                  <a:cubicBezTo>
                    <a:pt x="3070" y="2731"/>
                    <a:pt x="2636" y="3265"/>
                    <a:pt x="2569" y="4232"/>
                  </a:cubicBezTo>
                  <a:cubicBezTo>
                    <a:pt x="2503" y="5199"/>
                    <a:pt x="2436" y="6667"/>
                    <a:pt x="2803" y="7801"/>
                  </a:cubicBezTo>
                  <a:cubicBezTo>
                    <a:pt x="2803" y="7801"/>
                    <a:pt x="1669" y="5933"/>
                    <a:pt x="1736" y="4299"/>
                  </a:cubicBezTo>
                  <a:lnTo>
                    <a:pt x="1736" y="4299"/>
                  </a:lnTo>
                  <a:cubicBezTo>
                    <a:pt x="1269" y="5099"/>
                    <a:pt x="868" y="5900"/>
                    <a:pt x="535" y="6734"/>
                  </a:cubicBezTo>
                  <a:cubicBezTo>
                    <a:pt x="1" y="8168"/>
                    <a:pt x="635" y="11604"/>
                    <a:pt x="2636" y="13338"/>
                  </a:cubicBezTo>
                  <a:cubicBezTo>
                    <a:pt x="4004" y="14139"/>
                    <a:pt x="5605" y="14606"/>
                    <a:pt x="7206" y="14606"/>
                  </a:cubicBezTo>
                  <a:cubicBezTo>
                    <a:pt x="7268" y="14608"/>
                    <a:pt x="7330" y="14608"/>
                    <a:pt x="7390" y="14608"/>
                  </a:cubicBezTo>
                  <a:cubicBezTo>
                    <a:pt x="10054" y="14608"/>
                    <a:pt x="11042" y="13205"/>
                    <a:pt x="11042" y="13205"/>
                  </a:cubicBezTo>
                  <a:cubicBezTo>
                    <a:pt x="11042" y="13205"/>
                    <a:pt x="9608" y="10803"/>
                    <a:pt x="7973" y="10303"/>
                  </a:cubicBezTo>
                  <a:lnTo>
                    <a:pt x="7973" y="10303"/>
                  </a:lnTo>
                  <a:cubicBezTo>
                    <a:pt x="9675" y="10436"/>
                    <a:pt x="11376" y="10870"/>
                    <a:pt x="12977" y="11604"/>
                  </a:cubicBezTo>
                  <a:cubicBezTo>
                    <a:pt x="12977" y="11604"/>
                    <a:pt x="14645" y="11404"/>
                    <a:pt x="14945" y="8769"/>
                  </a:cubicBezTo>
                  <a:cubicBezTo>
                    <a:pt x="14945" y="8769"/>
                    <a:pt x="13778" y="7368"/>
                    <a:pt x="10342" y="6967"/>
                  </a:cubicBezTo>
                  <a:cubicBezTo>
                    <a:pt x="11433" y="6626"/>
                    <a:pt x="12572" y="6456"/>
                    <a:pt x="13703" y="6456"/>
                  </a:cubicBezTo>
                  <a:cubicBezTo>
                    <a:pt x="14232" y="6456"/>
                    <a:pt x="14759" y="6493"/>
                    <a:pt x="15279" y="6567"/>
                  </a:cubicBezTo>
                  <a:cubicBezTo>
                    <a:pt x="15281" y="6568"/>
                    <a:pt x="15283" y="6568"/>
                    <a:pt x="15285" y="6568"/>
                  </a:cubicBezTo>
                  <a:cubicBezTo>
                    <a:pt x="15522" y="6568"/>
                    <a:pt x="16013" y="3216"/>
                    <a:pt x="16079" y="1663"/>
                  </a:cubicBezTo>
                  <a:cubicBezTo>
                    <a:pt x="16179" y="62"/>
                    <a:pt x="15545" y="196"/>
                    <a:pt x="14345" y="29"/>
                  </a:cubicBezTo>
                  <a:cubicBezTo>
                    <a:pt x="14166" y="10"/>
                    <a:pt x="13929" y="0"/>
                    <a:pt x="1365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60;p41">
              <a:extLst>
                <a:ext uri="{FF2B5EF4-FFF2-40B4-BE49-F238E27FC236}">
                  <a16:creationId xmlns:a16="http://schemas.microsoft.com/office/drawing/2014/main" id="{B3171ACA-6D23-40AE-B3B0-E03BDC9B2D6C}"/>
                </a:ext>
              </a:extLst>
            </p:cNvPr>
            <p:cNvSpPr/>
            <p:nvPr/>
          </p:nvSpPr>
          <p:spPr>
            <a:xfrm>
              <a:off x="5720100" y="3689075"/>
              <a:ext cx="310225" cy="317600"/>
            </a:xfrm>
            <a:custGeom>
              <a:avLst/>
              <a:gdLst/>
              <a:ahLst/>
              <a:cxnLst/>
              <a:rect l="l" t="t" r="r" b="b"/>
              <a:pathLst>
                <a:path w="12409" h="12704" extrusionOk="0">
                  <a:moveTo>
                    <a:pt x="12224" y="1"/>
                  </a:moveTo>
                  <a:cubicBezTo>
                    <a:pt x="12198" y="1"/>
                    <a:pt x="12170" y="9"/>
                    <a:pt x="12142" y="28"/>
                  </a:cubicBezTo>
                  <a:cubicBezTo>
                    <a:pt x="9240" y="995"/>
                    <a:pt x="1635" y="7533"/>
                    <a:pt x="33" y="12470"/>
                  </a:cubicBezTo>
                  <a:cubicBezTo>
                    <a:pt x="0" y="12570"/>
                    <a:pt x="33" y="12670"/>
                    <a:pt x="133" y="12703"/>
                  </a:cubicBezTo>
                  <a:lnTo>
                    <a:pt x="234" y="12703"/>
                  </a:lnTo>
                  <a:cubicBezTo>
                    <a:pt x="300" y="12703"/>
                    <a:pt x="334" y="12637"/>
                    <a:pt x="367" y="12603"/>
                  </a:cubicBezTo>
                  <a:cubicBezTo>
                    <a:pt x="1968" y="7733"/>
                    <a:pt x="9407" y="1328"/>
                    <a:pt x="12276" y="361"/>
                  </a:cubicBezTo>
                  <a:cubicBezTo>
                    <a:pt x="12376" y="328"/>
                    <a:pt x="12409" y="228"/>
                    <a:pt x="12376" y="128"/>
                  </a:cubicBezTo>
                  <a:cubicBezTo>
                    <a:pt x="12352" y="55"/>
                    <a:pt x="12293" y="1"/>
                    <a:pt x="122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61;p41">
              <a:extLst>
                <a:ext uri="{FF2B5EF4-FFF2-40B4-BE49-F238E27FC236}">
                  <a16:creationId xmlns:a16="http://schemas.microsoft.com/office/drawing/2014/main" id="{9FFD581A-68A5-4145-9043-C56C5B081B9B}"/>
                </a:ext>
              </a:extLst>
            </p:cNvPr>
            <p:cNvSpPr/>
            <p:nvPr/>
          </p:nvSpPr>
          <p:spPr>
            <a:xfrm>
              <a:off x="2899750" y="2951725"/>
              <a:ext cx="1027425" cy="1092475"/>
            </a:xfrm>
            <a:custGeom>
              <a:avLst/>
              <a:gdLst/>
              <a:ahLst/>
              <a:cxnLst/>
              <a:rect l="l" t="t" r="r" b="b"/>
              <a:pathLst>
                <a:path w="41097" h="43699" extrusionOk="0">
                  <a:moveTo>
                    <a:pt x="25719" y="0"/>
                  </a:moveTo>
                  <a:lnTo>
                    <a:pt x="0" y="14911"/>
                  </a:lnTo>
                  <a:lnTo>
                    <a:pt x="0" y="33091"/>
                  </a:lnTo>
                  <a:cubicBezTo>
                    <a:pt x="67" y="34125"/>
                    <a:pt x="601" y="35059"/>
                    <a:pt x="1468" y="35626"/>
                  </a:cubicBezTo>
                  <a:lnTo>
                    <a:pt x="13043" y="42397"/>
                  </a:lnTo>
                  <a:cubicBezTo>
                    <a:pt x="14561" y="43265"/>
                    <a:pt x="16554" y="43698"/>
                    <a:pt x="18547" y="43698"/>
                  </a:cubicBezTo>
                  <a:cubicBezTo>
                    <a:pt x="20540" y="43698"/>
                    <a:pt x="22533" y="43265"/>
                    <a:pt x="24051" y="42397"/>
                  </a:cubicBezTo>
                  <a:lnTo>
                    <a:pt x="38795" y="33858"/>
                  </a:lnTo>
                  <a:cubicBezTo>
                    <a:pt x="40329" y="32991"/>
                    <a:pt x="41096" y="31857"/>
                    <a:pt x="41096" y="30689"/>
                  </a:cubicBezTo>
                  <a:lnTo>
                    <a:pt x="41096" y="28654"/>
                  </a:lnTo>
                  <a:lnTo>
                    <a:pt x="27186" y="20749"/>
                  </a:lnTo>
                  <a:cubicBezTo>
                    <a:pt x="26319" y="20181"/>
                    <a:pt x="25785" y="19247"/>
                    <a:pt x="25719" y="18213"/>
                  </a:cubicBezTo>
                  <a:lnTo>
                    <a:pt x="25719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62;p41">
              <a:extLst>
                <a:ext uri="{FF2B5EF4-FFF2-40B4-BE49-F238E27FC236}">
                  <a16:creationId xmlns:a16="http://schemas.microsoft.com/office/drawing/2014/main" id="{063A26C3-FDF4-4B4C-AF90-7C4AC35F4FC3}"/>
                </a:ext>
              </a:extLst>
            </p:cNvPr>
            <p:cNvSpPr/>
            <p:nvPr/>
          </p:nvSpPr>
          <p:spPr>
            <a:xfrm>
              <a:off x="2898900" y="3253600"/>
              <a:ext cx="155150" cy="657175"/>
            </a:xfrm>
            <a:custGeom>
              <a:avLst/>
              <a:gdLst/>
              <a:ahLst/>
              <a:cxnLst/>
              <a:rect l="l" t="t" r="r" b="b"/>
              <a:pathLst>
                <a:path w="6206" h="26287" extrusionOk="0">
                  <a:moveTo>
                    <a:pt x="4904" y="1"/>
                  </a:moveTo>
                  <a:lnTo>
                    <a:pt x="1" y="2836"/>
                  </a:lnTo>
                  <a:lnTo>
                    <a:pt x="1" y="21016"/>
                  </a:lnTo>
                  <a:cubicBezTo>
                    <a:pt x="68" y="22050"/>
                    <a:pt x="601" y="22984"/>
                    <a:pt x="1469" y="23551"/>
                  </a:cubicBezTo>
                  <a:lnTo>
                    <a:pt x="6205" y="26286"/>
                  </a:lnTo>
                  <a:lnTo>
                    <a:pt x="6205" y="24218"/>
                  </a:lnTo>
                  <a:lnTo>
                    <a:pt x="3270" y="22517"/>
                  </a:lnTo>
                  <a:cubicBezTo>
                    <a:pt x="2403" y="21950"/>
                    <a:pt x="1835" y="21016"/>
                    <a:pt x="1802" y="19982"/>
                  </a:cubicBezTo>
                  <a:lnTo>
                    <a:pt x="1802" y="5771"/>
                  </a:lnTo>
                  <a:lnTo>
                    <a:pt x="5238" y="3770"/>
                  </a:lnTo>
                  <a:cubicBezTo>
                    <a:pt x="5138" y="2536"/>
                    <a:pt x="5004" y="1235"/>
                    <a:pt x="49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63;p41">
              <a:extLst>
                <a:ext uri="{FF2B5EF4-FFF2-40B4-BE49-F238E27FC236}">
                  <a16:creationId xmlns:a16="http://schemas.microsoft.com/office/drawing/2014/main" id="{2EDAE246-1F4C-4505-804B-829594819517}"/>
                </a:ext>
              </a:extLst>
            </p:cNvPr>
            <p:cNvSpPr/>
            <p:nvPr/>
          </p:nvSpPr>
          <p:spPr>
            <a:xfrm>
              <a:off x="2943950" y="3025950"/>
              <a:ext cx="1002400" cy="966550"/>
            </a:xfrm>
            <a:custGeom>
              <a:avLst/>
              <a:gdLst/>
              <a:ahLst/>
              <a:cxnLst/>
              <a:rect l="l" t="t" r="r" b="b"/>
              <a:pathLst>
                <a:path w="40096" h="38662" extrusionOk="0">
                  <a:moveTo>
                    <a:pt x="25752" y="0"/>
                  </a:moveTo>
                  <a:lnTo>
                    <a:pt x="0" y="14877"/>
                  </a:lnTo>
                  <a:lnTo>
                    <a:pt x="0" y="29088"/>
                  </a:lnTo>
                  <a:cubicBezTo>
                    <a:pt x="33" y="30122"/>
                    <a:pt x="601" y="31056"/>
                    <a:pt x="1468" y="31623"/>
                  </a:cubicBezTo>
                  <a:lnTo>
                    <a:pt x="11275" y="37360"/>
                  </a:lnTo>
                  <a:cubicBezTo>
                    <a:pt x="12793" y="38228"/>
                    <a:pt x="14786" y="38661"/>
                    <a:pt x="16779" y="38661"/>
                  </a:cubicBezTo>
                  <a:cubicBezTo>
                    <a:pt x="18772" y="38661"/>
                    <a:pt x="20765" y="38228"/>
                    <a:pt x="22283" y="37360"/>
                  </a:cubicBezTo>
                  <a:lnTo>
                    <a:pt x="37027" y="28821"/>
                  </a:lnTo>
                  <a:cubicBezTo>
                    <a:pt x="40095" y="27053"/>
                    <a:pt x="40095" y="24217"/>
                    <a:pt x="37027" y="22450"/>
                  </a:cubicBezTo>
                  <a:lnTo>
                    <a:pt x="27220" y="16745"/>
                  </a:lnTo>
                  <a:cubicBezTo>
                    <a:pt x="26352" y="16178"/>
                    <a:pt x="25819" y="15244"/>
                    <a:pt x="25752" y="14210"/>
                  </a:cubicBezTo>
                  <a:lnTo>
                    <a:pt x="2575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64;p41">
              <a:extLst>
                <a:ext uri="{FF2B5EF4-FFF2-40B4-BE49-F238E27FC236}">
                  <a16:creationId xmlns:a16="http://schemas.microsoft.com/office/drawing/2014/main" id="{88DC044C-172E-465B-BCFF-D01627522D5A}"/>
                </a:ext>
              </a:extLst>
            </p:cNvPr>
            <p:cNvSpPr/>
            <p:nvPr/>
          </p:nvSpPr>
          <p:spPr>
            <a:xfrm>
              <a:off x="2943950" y="3025950"/>
              <a:ext cx="755550" cy="833125"/>
            </a:xfrm>
            <a:custGeom>
              <a:avLst/>
              <a:gdLst/>
              <a:ahLst/>
              <a:cxnLst/>
              <a:rect l="l" t="t" r="r" b="b"/>
              <a:pathLst>
                <a:path w="30222" h="33325" extrusionOk="0">
                  <a:moveTo>
                    <a:pt x="25752" y="0"/>
                  </a:moveTo>
                  <a:lnTo>
                    <a:pt x="0" y="14877"/>
                  </a:lnTo>
                  <a:lnTo>
                    <a:pt x="0" y="29088"/>
                  </a:lnTo>
                  <a:cubicBezTo>
                    <a:pt x="33" y="30122"/>
                    <a:pt x="601" y="31056"/>
                    <a:pt x="1468" y="31623"/>
                  </a:cubicBezTo>
                  <a:lnTo>
                    <a:pt x="4403" y="33324"/>
                  </a:lnTo>
                  <a:lnTo>
                    <a:pt x="30222" y="18480"/>
                  </a:lnTo>
                  <a:lnTo>
                    <a:pt x="27220" y="16745"/>
                  </a:lnTo>
                  <a:cubicBezTo>
                    <a:pt x="26352" y="16178"/>
                    <a:pt x="25819" y="15244"/>
                    <a:pt x="25752" y="14210"/>
                  </a:cubicBezTo>
                  <a:lnTo>
                    <a:pt x="257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65;p41">
              <a:extLst>
                <a:ext uri="{FF2B5EF4-FFF2-40B4-BE49-F238E27FC236}">
                  <a16:creationId xmlns:a16="http://schemas.microsoft.com/office/drawing/2014/main" id="{C4CF07A4-3EE0-4A9B-8288-AF1CE830BEBB}"/>
                </a:ext>
              </a:extLst>
            </p:cNvPr>
            <p:cNvSpPr/>
            <p:nvPr/>
          </p:nvSpPr>
          <p:spPr>
            <a:xfrm>
              <a:off x="3369250" y="3668075"/>
              <a:ext cx="557925" cy="376125"/>
            </a:xfrm>
            <a:custGeom>
              <a:avLst/>
              <a:gdLst/>
              <a:ahLst/>
              <a:cxnLst/>
              <a:rect l="l" t="t" r="r" b="b"/>
              <a:pathLst>
                <a:path w="22317" h="15045" extrusionOk="0">
                  <a:moveTo>
                    <a:pt x="22316" y="0"/>
                  </a:moveTo>
                  <a:cubicBezTo>
                    <a:pt x="22316" y="1134"/>
                    <a:pt x="21549" y="2269"/>
                    <a:pt x="20015" y="3169"/>
                  </a:cubicBezTo>
                  <a:lnTo>
                    <a:pt x="5271" y="11709"/>
                  </a:lnTo>
                  <a:cubicBezTo>
                    <a:pt x="3670" y="12576"/>
                    <a:pt x="1835" y="13010"/>
                    <a:pt x="0" y="13010"/>
                  </a:cubicBezTo>
                  <a:lnTo>
                    <a:pt x="0" y="15044"/>
                  </a:lnTo>
                  <a:cubicBezTo>
                    <a:pt x="1835" y="15044"/>
                    <a:pt x="3670" y="14611"/>
                    <a:pt x="5271" y="13743"/>
                  </a:cubicBezTo>
                  <a:lnTo>
                    <a:pt x="20015" y="5204"/>
                  </a:lnTo>
                  <a:cubicBezTo>
                    <a:pt x="21549" y="4337"/>
                    <a:pt x="22316" y="3203"/>
                    <a:pt x="22316" y="2035"/>
                  </a:cubicBezTo>
                  <a:lnTo>
                    <a:pt x="22316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66;p41">
              <a:extLst>
                <a:ext uri="{FF2B5EF4-FFF2-40B4-BE49-F238E27FC236}">
                  <a16:creationId xmlns:a16="http://schemas.microsoft.com/office/drawing/2014/main" id="{6045848B-DB0E-4CF9-896E-5C722069FEDF}"/>
                </a:ext>
              </a:extLst>
            </p:cNvPr>
            <p:cNvSpPr/>
            <p:nvPr/>
          </p:nvSpPr>
          <p:spPr>
            <a:xfrm>
              <a:off x="1866500" y="456475"/>
              <a:ext cx="2669425" cy="3797150"/>
            </a:xfrm>
            <a:custGeom>
              <a:avLst/>
              <a:gdLst/>
              <a:ahLst/>
              <a:cxnLst/>
              <a:rect l="l" t="t" r="r" b="b"/>
              <a:pathLst>
                <a:path w="106777" h="151886" extrusionOk="0">
                  <a:moveTo>
                    <a:pt x="103336" y="1"/>
                  </a:moveTo>
                  <a:cubicBezTo>
                    <a:pt x="102701" y="1"/>
                    <a:pt x="102064" y="160"/>
                    <a:pt x="101473" y="473"/>
                  </a:cubicBezTo>
                  <a:lnTo>
                    <a:pt x="1835" y="58014"/>
                  </a:lnTo>
                  <a:cubicBezTo>
                    <a:pt x="735" y="58714"/>
                    <a:pt x="67" y="59882"/>
                    <a:pt x="1" y="61183"/>
                  </a:cubicBezTo>
                  <a:lnTo>
                    <a:pt x="1" y="148378"/>
                  </a:lnTo>
                  <a:cubicBezTo>
                    <a:pt x="34" y="149613"/>
                    <a:pt x="668" y="150780"/>
                    <a:pt x="1735" y="151481"/>
                  </a:cubicBezTo>
                  <a:cubicBezTo>
                    <a:pt x="2262" y="151752"/>
                    <a:pt x="2842" y="151886"/>
                    <a:pt x="3425" y="151886"/>
                  </a:cubicBezTo>
                  <a:cubicBezTo>
                    <a:pt x="4060" y="151886"/>
                    <a:pt x="4697" y="151727"/>
                    <a:pt x="5271" y="151414"/>
                  </a:cubicBezTo>
                  <a:lnTo>
                    <a:pt x="104942" y="93873"/>
                  </a:lnTo>
                  <a:cubicBezTo>
                    <a:pt x="106010" y="93172"/>
                    <a:pt x="106710" y="92005"/>
                    <a:pt x="106777" y="90704"/>
                  </a:cubicBezTo>
                  <a:lnTo>
                    <a:pt x="106777" y="3508"/>
                  </a:lnTo>
                  <a:cubicBezTo>
                    <a:pt x="106710" y="2274"/>
                    <a:pt x="106076" y="1106"/>
                    <a:pt x="105042" y="406"/>
                  </a:cubicBezTo>
                  <a:cubicBezTo>
                    <a:pt x="104500" y="134"/>
                    <a:pt x="103919" y="1"/>
                    <a:pt x="10333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67;p41">
              <a:extLst>
                <a:ext uri="{FF2B5EF4-FFF2-40B4-BE49-F238E27FC236}">
                  <a16:creationId xmlns:a16="http://schemas.microsoft.com/office/drawing/2014/main" id="{5BF54037-C468-43DA-B37D-AE65FD6651E4}"/>
                </a:ext>
              </a:extLst>
            </p:cNvPr>
            <p:cNvSpPr/>
            <p:nvPr/>
          </p:nvSpPr>
          <p:spPr>
            <a:xfrm>
              <a:off x="1952650" y="511475"/>
              <a:ext cx="2583275" cy="3736900"/>
            </a:xfrm>
            <a:custGeom>
              <a:avLst/>
              <a:gdLst/>
              <a:ahLst/>
              <a:cxnLst/>
              <a:rect l="l" t="t" r="r" b="b"/>
              <a:pathLst>
                <a:path w="103331" h="149476" extrusionOk="0">
                  <a:moveTo>
                    <a:pt x="102302" y="0"/>
                  </a:moveTo>
                  <a:cubicBezTo>
                    <a:pt x="102058" y="0"/>
                    <a:pt x="101784" y="78"/>
                    <a:pt x="101496" y="241"/>
                  </a:cubicBezTo>
                  <a:lnTo>
                    <a:pt x="1858" y="57782"/>
                  </a:lnTo>
                  <a:cubicBezTo>
                    <a:pt x="758" y="58516"/>
                    <a:pt x="91" y="59683"/>
                    <a:pt x="24" y="60984"/>
                  </a:cubicBezTo>
                  <a:lnTo>
                    <a:pt x="24" y="148147"/>
                  </a:lnTo>
                  <a:cubicBezTo>
                    <a:pt x="0" y="148993"/>
                    <a:pt x="408" y="149475"/>
                    <a:pt x="1001" y="149475"/>
                  </a:cubicBezTo>
                  <a:cubicBezTo>
                    <a:pt x="1249" y="149475"/>
                    <a:pt x="1530" y="149391"/>
                    <a:pt x="1825" y="149214"/>
                  </a:cubicBezTo>
                  <a:lnTo>
                    <a:pt x="101496" y="91706"/>
                  </a:lnTo>
                  <a:cubicBezTo>
                    <a:pt x="102564" y="91006"/>
                    <a:pt x="103264" y="89805"/>
                    <a:pt x="103331" y="88537"/>
                  </a:cubicBezTo>
                  <a:lnTo>
                    <a:pt x="103331" y="1308"/>
                  </a:lnTo>
                  <a:cubicBezTo>
                    <a:pt x="103331" y="476"/>
                    <a:pt x="102908" y="0"/>
                    <a:pt x="102302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68;p41">
              <a:extLst>
                <a:ext uri="{FF2B5EF4-FFF2-40B4-BE49-F238E27FC236}">
                  <a16:creationId xmlns:a16="http://schemas.microsoft.com/office/drawing/2014/main" id="{91DB66FD-A32C-458E-9CAA-21D479BB6C15}"/>
                </a:ext>
              </a:extLst>
            </p:cNvPr>
            <p:cNvSpPr/>
            <p:nvPr/>
          </p:nvSpPr>
          <p:spPr>
            <a:xfrm>
              <a:off x="2038300" y="652500"/>
              <a:ext cx="2410900" cy="3294725"/>
            </a:xfrm>
            <a:custGeom>
              <a:avLst/>
              <a:gdLst/>
              <a:ahLst/>
              <a:cxnLst/>
              <a:rect l="l" t="t" r="r" b="b"/>
              <a:pathLst>
                <a:path w="96436" h="131789" extrusionOk="0">
                  <a:moveTo>
                    <a:pt x="95803" y="1"/>
                  </a:moveTo>
                  <a:cubicBezTo>
                    <a:pt x="95660" y="1"/>
                    <a:pt x="95501" y="44"/>
                    <a:pt x="95335" y="137"/>
                  </a:cubicBezTo>
                  <a:lnTo>
                    <a:pt x="1101" y="54543"/>
                  </a:lnTo>
                  <a:cubicBezTo>
                    <a:pt x="467" y="54976"/>
                    <a:pt x="67" y="55677"/>
                    <a:pt x="0" y="56444"/>
                  </a:cubicBezTo>
                  <a:lnTo>
                    <a:pt x="0" y="130997"/>
                  </a:lnTo>
                  <a:cubicBezTo>
                    <a:pt x="0" y="131493"/>
                    <a:pt x="251" y="131789"/>
                    <a:pt x="611" y="131789"/>
                  </a:cubicBezTo>
                  <a:cubicBezTo>
                    <a:pt x="759" y="131789"/>
                    <a:pt x="926" y="131738"/>
                    <a:pt x="1101" y="131631"/>
                  </a:cubicBezTo>
                  <a:lnTo>
                    <a:pt x="95335" y="77259"/>
                  </a:lnTo>
                  <a:cubicBezTo>
                    <a:pt x="96002" y="76825"/>
                    <a:pt x="96402" y="76125"/>
                    <a:pt x="96436" y="75324"/>
                  </a:cubicBezTo>
                  <a:lnTo>
                    <a:pt x="96436" y="804"/>
                  </a:lnTo>
                  <a:cubicBezTo>
                    <a:pt x="96436" y="298"/>
                    <a:pt x="96174" y="1"/>
                    <a:pt x="9580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69;p41">
              <a:extLst>
                <a:ext uri="{FF2B5EF4-FFF2-40B4-BE49-F238E27FC236}">
                  <a16:creationId xmlns:a16="http://schemas.microsoft.com/office/drawing/2014/main" id="{BCB40A28-8CB0-4C74-A9AB-DC91DD4A24FD}"/>
                </a:ext>
              </a:extLst>
            </p:cNvPr>
            <p:cNvSpPr/>
            <p:nvPr/>
          </p:nvSpPr>
          <p:spPr>
            <a:xfrm>
              <a:off x="2038300" y="652500"/>
              <a:ext cx="2410900" cy="3294725"/>
            </a:xfrm>
            <a:custGeom>
              <a:avLst/>
              <a:gdLst/>
              <a:ahLst/>
              <a:cxnLst/>
              <a:rect l="l" t="t" r="r" b="b"/>
              <a:pathLst>
                <a:path w="96436" h="131789" extrusionOk="0">
                  <a:moveTo>
                    <a:pt x="95803" y="1"/>
                  </a:moveTo>
                  <a:cubicBezTo>
                    <a:pt x="95660" y="1"/>
                    <a:pt x="95501" y="44"/>
                    <a:pt x="95335" y="137"/>
                  </a:cubicBezTo>
                  <a:lnTo>
                    <a:pt x="1101" y="54543"/>
                  </a:lnTo>
                  <a:cubicBezTo>
                    <a:pt x="467" y="54976"/>
                    <a:pt x="67" y="55677"/>
                    <a:pt x="0" y="56444"/>
                  </a:cubicBezTo>
                  <a:lnTo>
                    <a:pt x="0" y="130997"/>
                  </a:lnTo>
                  <a:cubicBezTo>
                    <a:pt x="0" y="131493"/>
                    <a:pt x="251" y="131789"/>
                    <a:pt x="611" y="131789"/>
                  </a:cubicBezTo>
                  <a:cubicBezTo>
                    <a:pt x="759" y="131789"/>
                    <a:pt x="926" y="131738"/>
                    <a:pt x="1101" y="131631"/>
                  </a:cubicBezTo>
                  <a:lnTo>
                    <a:pt x="95335" y="77259"/>
                  </a:lnTo>
                  <a:cubicBezTo>
                    <a:pt x="96002" y="76825"/>
                    <a:pt x="96402" y="76125"/>
                    <a:pt x="96436" y="75324"/>
                  </a:cubicBezTo>
                  <a:lnTo>
                    <a:pt x="96436" y="804"/>
                  </a:lnTo>
                  <a:cubicBezTo>
                    <a:pt x="96436" y="298"/>
                    <a:pt x="96174" y="1"/>
                    <a:pt x="95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70;p41">
              <a:extLst>
                <a:ext uri="{FF2B5EF4-FFF2-40B4-BE49-F238E27FC236}">
                  <a16:creationId xmlns:a16="http://schemas.microsoft.com/office/drawing/2014/main" id="{A36AFD44-8AC8-41C9-8CF9-AD3F4D970FF9}"/>
                </a:ext>
              </a:extLst>
            </p:cNvPr>
            <p:cNvSpPr/>
            <p:nvPr/>
          </p:nvSpPr>
          <p:spPr>
            <a:xfrm>
              <a:off x="3209125" y="3312275"/>
              <a:ext cx="101250" cy="122325"/>
            </a:xfrm>
            <a:custGeom>
              <a:avLst/>
              <a:gdLst/>
              <a:ahLst/>
              <a:cxnLst/>
              <a:rect l="l" t="t" r="r" b="b"/>
              <a:pathLst>
                <a:path w="4050" h="4893" extrusionOk="0">
                  <a:moveTo>
                    <a:pt x="2736" y="456"/>
                  </a:moveTo>
                  <a:cubicBezTo>
                    <a:pt x="2836" y="456"/>
                    <a:pt x="2969" y="489"/>
                    <a:pt x="3070" y="556"/>
                  </a:cubicBezTo>
                  <a:cubicBezTo>
                    <a:pt x="3370" y="756"/>
                    <a:pt x="3537" y="1123"/>
                    <a:pt x="3470" y="1490"/>
                  </a:cubicBezTo>
                  <a:cubicBezTo>
                    <a:pt x="3436" y="2624"/>
                    <a:pt x="2836" y="3658"/>
                    <a:pt x="1869" y="4292"/>
                  </a:cubicBezTo>
                  <a:cubicBezTo>
                    <a:pt x="1695" y="4475"/>
                    <a:pt x="1482" y="4555"/>
                    <a:pt x="1273" y="4555"/>
                  </a:cubicBezTo>
                  <a:cubicBezTo>
                    <a:pt x="762" y="4555"/>
                    <a:pt x="278" y="4074"/>
                    <a:pt x="468" y="3458"/>
                  </a:cubicBezTo>
                  <a:cubicBezTo>
                    <a:pt x="534" y="2324"/>
                    <a:pt x="1135" y="1290"/>
                    <a:pt x="2069" y="656"/>
                  </a:cubicBezTo>
                  <a:cubicBezTo>
                    <a:pt x="2269" y="522"/>
                    <a:pt x="2502" y="456"/>
                    <a:pt x="2736" y="456"/>
                  </a:cubicBezTo>
                  <a:close/>
                  <a:moveTo>
                    <a:pt x="2662" y="0"/>
                  </a:moveTo>
                  <a:cubicBezTo>
                    <a:pt x="2392" y="0"/>
                    <a:pt x="2114" y="89"/>
                    <a:pt x="1869" y="289"/>
                  </a:cubicBezTo>
                  <a:cubicBezTo>
                    <a:pt x="768" y="989"/>
                    <a:pt x="101" y="2157"/>
                    <a:pt x="34" y="3458"/>
                  </a:cubicBezTo>
                  <a:cubicBezTo>
                    <a:pt x="1" y="3958"/>
                    <a:pt x="234" y="4459"/>
                    <a:pt x="634" y="4759"/>
                  </a:cubicBezTo>
                  <a:cubicBezTo>
                    <a:pt x="801" y="4859"/>
                    <a:pt x="1001" y="4892"/>
                    <a:pt x="1202" y="4892"/>
                  </a:cubicBezTo>
                  <a:cubicBezTo>
                    <a:pt x="1502" y="4892"/>
                    <a:pt x="1802" y="4792"/>
                    <a:pt x="2069" y="4625"/>
                  </a:cubicBezTo>
                  <a:cubicBezTo>
                    <a:pt x="3170" y="3925"/>
                    <a:pt x="3837" y="2757"/>
                    <a:pt x="3903" y="1456"/>
                  </a:cubicBezTo>
                  <a:cubicBezTo>
                    <a:pt x="4049" y="631"/>
                    <a:pt x="3383" y="0"/>
                    <a:pt x="26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71;p41">
              <a:extLst>
                <a:ext uri="{FF2B5EF4-FFF2-40B4-BE49-F238E27FC236}">
                  <a16:creationId xmlns:a16="http://schemas.microsoft.com/office/drawing/2014/main" id="{4BE0E2D2-F7AF-412B-91E1-1CBA56CD71DB}"/>
                </a:ext>
              </a:extLst>
            </p:cNvPr>
            <p:cNvSpPr/>
            <p:nvPr/>
          </p:nvSpPr>
          <p:spPr>
            <a:xfrm>
              <a:off x="2432750" y="1007000"/>
              <a:ext cx="2425075" cy="3217675"/>
            </a:xfrm>
            <a:custGeom>
              <a:avLst/>
              <a:gdLst/>
              <a:ahLst/>
              <a:cxnLst/>
              <a:rect l="l" t="t" r="r" b="b"/>
              <a:pathLst>
                <a:path w="97003" h="128707" extrusionOk="0">
                  <a:moveTo>
                    <a:pt x="97003" y="0"/>
                  </a:moveTo>
                  <a:lnTo>
                    <a:pt x="0" y="55974"/>
                  </a:lnTo>
                  <a:lnTo>
                    <a:pt x="0" y="127458"/>
                  </a:lnTo>
                  <a:cubicBezTo>
                    <a:pt x="0" y="128200"/>
                    <a:pt x="589" y="128707"/>
                    <a:pt x="1240" y="128707"/>
                  </a:cubicBezTo>
                  <a:cubicBezTo>
                    <a:pt x="1437" y="128707"/>
                    <a:pt x="1641" y="128660"/>
                    <a:pt x="1835" y="128559"/>
                  </a:cubicBezTo>
                  <a:lnTo>
                    <a:pt x="3569" y="127558"/>
                  </a:lnTo>
                  <a:lnTo>
                    <a:pt x="95201" y="74721"/>
                  </a:lnTo>
                  <a:cubicBezTo>
                    <a:pt x="96269" y="74020"/>
                    <a:pt x="96936" y="72853"/>
                    <a:pt x="97003" y="71585"/>
                  </a:cubicBezTo>
                  <a:lnTo>
                    <a:pt x="97003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72;p41">
              <a:extLst>
                <a:ext uri="{FF2B5EF4-FFF2-40B4-BE49-F238E27FC236}">
                  <a16:creationId xmlns:a16="http://schemas.microsoft.com/office/drawing/2014/main" id="{7C4C5517-FFCB-4EE3-9530-1D37E512075E}"/>
                </a:ext>
              </a:extLst>
            </p:cNvPr>
            <p:cNvSpPr/>
            <p:nvPr/>
          </p:nvSpPr>
          <p:spPr>
            <a:xfrm>
              <a:off x="2432750" y="1007825"/>
              <a:ext cx="2425075" cy="3217325"/>
            </a:xfrm>
            <a:custGeom>
              <a:avLst/>
              <a:gdLst/>
              <a:ahLst/>
              <a:cxnLst/>
              <a:rect l="l" t="t" r="r" b="b"/>
              <a:pathLst>
                <a:path w="97003" h="128693" extrusionOk="0">
                  <a:moveTo>
                    <a:pt x="96602" y="701"/>
                  </a:moveTo>
                  <a:lnTo>
                    <a:pt x="96602" y="71552"/>
                  </a:lnTo>
                  <a:cubicBezTo>
                    <a:pt x="96536" y="72653"/>
                    <a:pt x="95935" y="73687"/>
                    <a:pt x="95001" y="74321"/>
                  </a:cubicBezTo>
                  <a:lnTo>
                    <a:pt x="3369" y="127158"/>
                  </a:lnTo>
                  <a:lnTo>
                    <a:pt x="1635" y="128159"/>
                  </a:lnTo>
                  <a:cubicBezTo>
                    <a:pt x="1501" y="128226"/>
                    <a:pt x="1368" y="128259"/>
                    <a:pt x="1201" y="128259"/>
                  </a:cubicBezTo>
                  <a:cubicBezTo>
                    <a:pt x="1001" y="128259"/>
                    <a:pt x="801" y="128192"/>
                    <a:pt x="634" y="128026"/>
                  </a:cubicBezTo>
                  <a:cubicBezTo>
                    <a:pt x="467" y="127892"/>
                    <a:pt x="400" y="127659"/>
                    <a:pt x="400" y="127425"/>
                  </a:cubicBezTo>
                  <a:lnTo>
                    <a:pt x="400" y="56174"/>
                  </a:lnTo>
                  <a:lnTo>
                    <a:pt x="96602" y="701"/>
                  </a:lnTo>
                  <a:close/>
                  <a:moveTo>
                    <a:pt x="97003" y="1"/>
                  </a:moveTo>
                  <a:lnTo>
                    <a:pt x="0" y="55941"/>
                  </a:lnTo>
                  <a:lnTo>
                    <a:pt x="0" y="127425"/>
                  </a:lnTo>
                  <a:cubicBezTo>
                    <a:pt x="0" y="128126"/>
                    <a:pt x="534" y="128693"/>
                    <a:pt x="1234" y="128693"/>
                  </a:cubicBezTo>
                  <a:cubicBezTo>
                    <a:pt x="1468" y="128693"/>
                    <a:pt x="1668" y="128626"/>
                    <a:pt x="1868" y="128526"/>
                  </a:cubicBezTo>
                  <a:lnTo>
                    <a:pt x="3569" y="127525"/>
                  </a:lnTo>
                  <a:lnTo>
                    <a:pt x="95201" y="74688"/>
                  </a:lnTo>
                  <a:cubicBezTo>
                    <a:pt x="96269" y="73987"/>
                    <a:pt x="96936" y="72820"/>
                    <a:pt x="97003" y="71552"/>
                  </a:cubicBezTo>
                  <a:lnTo>
                    <a:pt x="97003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73;p41">
              <a:extLst>
                <a:ext uri="{FF2B5EF4-FFF2-40B4-BE49-F238E27FC236}">
                  <a16:creationId xmlns:a16="http://schemas.microsoft.com/office/drawing/2014/main" id="{379D9BAF-6E87-435F-95B9-CE50CDDB020D}"/>
                </a:ext>
              </a:extLst>
            </p:cNvPr>
            <p:cNvSpPr/>
            <p:nvPr/>
          </p:nvSpPr>
          <p:spPr>
            <a:xfrm>
              <a:off x="2374375" y="973650"/>
              <a:ext cx="2483450" cy="1432700"/>
            </a:xfrm>
            <a:custGeom>
              <a:avLst/>
              <a:gdLst/>
              <a:ahLst/>
              <a:cxnLst/>
              <a:rect l="l" t="t" r="r" b="b"/>
              <a:pathLst>
                <a:path w="99338" h="57308" extrusionOk="0">
                  <a:moveTo>
                    <a:pt x="97036" y="0"/>
                  </a:moveTo>
                  <a:lnTo>
                    <a:pt x="0" y="55973"/>
                  </a:lnTo>
                  <a:lnTo>
                    <a:pt x="2335" y="57308"/>
                  </a:lnTo>
                  <a:lnTo>
                    <a:pt x="99338" y="1334"/>
                  </a:lnTo>
                  <a:lnTo>
                    <a:pt x="97036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74;p41">
              <a:extLst>
                <a:ext uri="{FF2B5EF4-FFF2-40B4-BE49-F238E27FC236}">
                  <a16:creationId xmlns:a16="http://schemas.microsoft.com/office/drawing/2014/main" id="{1845C115-DC78-4E06-B4C4-6411A9D8D8C1}"/>
                </a:ext>
              </a:extLst>
            </p:cNvPr>
            <p:cNvSpPr/>
            <p:nvPr/>
          </p:nvSpPr>
          <p:spPr>
            <a:xfrm>
              <a:off x="2374375" y="2372975"/>
              <a:ext cx="74225" cy="1848025"/>
            </a:xfrm>
            <a:custGeom>
              <a:avLst/>
              <a:gdLst/>
              <a:ahLst/>
              <a:cxnLst/>
              <a:rect l="l" t="t" r="r" b="b"/>
              <a:pathLst>
                <a:path w="2969" h="73921" extrusionOk="0">
                  <a:moveTo>
                    <a:pt x="0" y="0"/>
                  </a:moveTo>
                  <a:lnTo>
                    <a:pt x="0" y="71118"/>
                  </a:lnTo>
                  <a:cubicBezTo>
                    <a:pt x="0" y="71185"/>
                    <a:pt x="0" y="71285"/>
                    <a:pt x="0" y="71385"/>
                  </a:cubicBezTo>
                  <a:cubicBezTo>
                    <a:pt x="100" y="71952"/>
                    <a:pt x="434" y="72486"/>
                    <a:pt x="968" y="72786"/>
                  </a:cubicBezTo>
                  <a:lnTo>
                    <a:pt x="2869" y="73887"/>
                  </a:lnTo>
                  <a:lnTo>
                    <a:pt x="2969" y="73920"/>
                  </a:lnTo>
                  <a:cubicBezTo>
                    <a:pt x="2569" y="73720"/>
                    <a:pt x="2335" y="73286"/>
                    <a:pt x="2335" y="72819"/>
                  </a:cubicBezTo>
                  <a:lnTo>
                    <a:pt x="2335" y="1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75;p41">
              <a:extLst>
                <a:ext uri="{FF2B5EF4-FFF2-40B4-BE49-F238E27FC236}">
                  <a16:creationId xmlns:a16="http://schemas.microsoft.com/office/drawing/2014/main" id="{62ABD772-537C-476C-B15D-201EB9867660}"/>
                </a:ext>
              </a:extLst>
            </p:cNvPr>
            <p:cNvSpPr/>
            <p:nvPr/>
          </p:nvSpPr>
          <p:spPr>
            <a:xfrm>
              <a:off x="2374375" y="835425"/>
              <a:ext cx="2483450" cy="1570925"/>
            </a:xfrm>
            <a:custGeom>
              <a:avLst/>
              <a:gdLst/>
              <a:ahLst/>
              <a:cxnLst/>
              <a:rect l="l" t="t" r="r" b="b"/>
              <a:pathLst>
                <a:path w="99338" h="62837" extrusionOk="0">
                  <a:moveTo>
                    <a:pt x="97036" y="0"/>
                  </a:moveTo>
                  <a:cubicBezTo>
                    <a:pt x="96728" y="0"/>
                    <a:pt x="96419" y="75"/>
                    <a:pt x="96135" y="225"/>
                  </a:cubicBezTo>
                  <a:lnTo>
                    <a:pt x="901" y="55131"/>
                  </a:lnTo>
                  <a:cubicBezTo>
                    <a:pt x="367" y="55465"/>
                    <a:pt x="34" y="56065"/>
                    <a:pt x="0" y="56699"/>
                  </a:cubicBezTo>
                  <a:lnTo>
                    <a:pt x="0" y="61536"/>
                  </a:lnTo>
                  <a:lnTo>
                    <a:pt x="2335" y="62837"/>
                  </a:lnTo>
                  <a:lnTo>
                    <a:pt x="99338" y="6897"/>
                  </a:lnTo>
                  <a:lnTo>
                    <a:pt x="99338" y="2060"/>
                  </a:lnTo>
                  <a:cubicBezTo>
                    <a:pt x="99304" y="1426"/>
                    <a:pt x="98971" y="859"/>
                    <a:pt x="98437" y="525"/>
                  </a:cubicBezTo>
                  <a:lnTo>
                    <a:pt x="97937" y="225"/>
                  </a:lnTo>
                  <a:cubicBezTo>
                    <a:pt x="97653" y="75"/>
                    <a:pt x="97345" y="0"/>
                    <a:pt x="9703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76;p41">
              <a:extLst>
                <a:ext uri="{FF2B5EF4-FFF2-40B4-BE49-F238E27FC236}">
                  <a16:creationId xmlns:a16="http://schemas.microsoft.com/office/drawing/2014/main" id="{678750DD-222B-40E9-A679-76EEE4CF6BFE}"/>
                </a:ext>
              </a:extLst>
            </p:cNvPr>
            <p:cNvSpPr/>
            <p:nvPr/>
          </p:nvSpPr>
          <p:spPr>
            <a:xfrm>
              <a:off x="2374375" y="835425"/>
              <a:ext cx="2483450" cy="1570925"/>
            </a:xfrm>
            <a:custGeom>
              <a:avLst/>
              <a:gdLst/>
              <a:ahLst/>
              <a:cxnLst/>
              <a:rect l="l" t="t" r="r" b="b"/>
              <a:pathLst>
                <a:path w="99338" h="62837" extrusionOk="0">
                  <a:moveTo>
                    <a:pt x="97036" y="0"/>
                  </a:moveTo>
                  <a:cubicBezTo>
                    <a:pt x="96728" y="0"/>
                    <a:pt x="96419" y="75"/>
                    <a:pt x="96135" y="225"/>
                  </a:cubicBezTo>
                  <a:lnTo>
                    <a:pt x="901" y="55131"/>
                  </a:lnTo>
                  <a:cubicBezTo>
                    <a:pt x="367" y="55465"/>
                    <a:pt x="34" y="56065"/>
                    <a:pt x="0" y="56699"/>
                  </a:cubicBezTo>
                  <a:lnTo>
                    <a:pt x="0" y="61536"/>
                  </a:lnTo>
                  <a:lnTo>
                    <a:pt x="2335" y="62837"/>
                  </a:lnTo>
                  <a:lnTo>
                    <a:pt x="99338" y="6897"/>
                  </a:lnTo>
                  <a:lnTo>
                    <a:pt x="99338" y="2060"/>
                  </a:lnTo>
                  <a:cubicBezTo>
                    <a:pt x="99304" y="1426"/>
                    <a:pt x="98971" y="859"/>
                    <a:pt x="98437" y="525"/>
                  </a:cubicBezTo>
                  <a:lnTo>
                    <a:pt x="97937" y="225"/>
                  </a:lnTo>
                  <a:cubicBezTo>
                    <a:pt x="97653" y="75"/>
                    <a:pt x="97345" y="0"/>
                    <a:pt x="97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77;p41">
              <a:extLst>
                <a:ext uri="{FF2B5EF4-FFF2-40B4-BE49-F238E27FC236}">
                  <a16:creationId xmlns:a16="http://schemas.microsoft.com/office/drawing/2014/main" id="{27180492-8F6B-44DE-AEC4-8297D346881F}"/>
                </a:ext>
              </a:extLst>
            </p:cNvPr>
            <p:cNvSpPr/>
            <p:nvPr/>
          </p:nvSpPr>
          <p:spPr>
            <a:xfrm>
              <a:off x="2432750" y="871125"/>
              <a:ext cx="2425075" cy="1535225"/>
            </a:xfrm>
            <a:custGeom>
              <a:avLst/>
              <a:gdLst/>
              <a:ahLst/>
              <a:cxnLst/>
              <a:rect l="l" t="t" r="r" b="b"/>
              <a:pathLst>
                <a:path w="97003" h="61409" extrusionOk="0">
                  <a:moveTo>
                    <a:pt x="96515" y="0"/>
                  </a:moveTo>
                  <a:cubicBezTo>
                    <a:pt x="96391" y="0"/>
                    <a:pt x="96251" y="42"/>
                    <a:pt x="96102" y="132"/>
                  </a:cubicBezTo>
                  <a:lnTo>
                    <a:pt x="901" y="55038"/>
                  </a:lnTo>
                  <a:cubicBezTo>
                    <a:pt x="367" y="55371"/>
                    <a:pt x="34" y="55972"/>
                    <a:pt x="0" y="56605"/>
                  </a:cubicBezTo>
                  <a:lnTo>
                    <a:pt x="0" y="61409"/>
                  </a:lnTo>
                  <a:lnTo>
                    <a:pt x="97003" y="5469"/>
                  </a:lnTo>
                  <a:lnTo>
                    <a:pt x="97003" y="632"/>
                  </a:lnTo>
                  <a:cubicBezTo>
                    <a:pt x="97003" y="234"/>
                    <a:pt x="96805" y="0"/>
                    <a:pt x="9651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78;p41">
              <a:extLst>
                <a:ext uri="{FF2B5EF4-FFF2-40B4-BE49-F238E27FC236}">
                  <a16:creationId xmlns:a16="http://schemas.microsoft.com/office/drawing/2014/main" id="{7812B78E-FE5F-45A0-8DD3-A226E9D37171}"/>
                </a:ext>
              </a:extLst>
            </p:cNvPr>
            <p:cNvSpPr/>
            <p:nvPr/>
          </p:nvSpPr>
          <p:spPr>
            <a:xfrm>
              <a:off x="2432750" y="871125"/>
              <a:ext cx="2425075" cy="1535225"/>
            </a:xfrm>
            <a:custGeom>
              <a:avLst/>
              <a:gdLst/>
              <a:ahLst/>
              <a:cxnLst/>
              <a:rect l="l" t="t" r="r" b="b"/>
              <a:pathLst>
                <a:path w="97003" h="61409" extrusionOk="0">
                  <a:moveTo>
                    <a:pt x="96515" y="0"/>
                  </a:moveTo>
                  <a:cubicBezTo>
                    <a:pt x="96391" y="0"/>
                    <a:pt x="96251" y="42"/>
                    <a:pt x="96102" y="132"/>
                  </a:cubicBezTo>
                  <a:lnTo>
                    <a:pt x="901" y="55038"/>
                  </a:lnTo>
                  <a:cubicBezTo>
                    <a:pt x="367" y="55371"/>
                    <a:pt x="34" y="55972"/>
                    <a:pt x="0" y="56605"/>
                  </a:cubicBezTo>
                  <a:lnTo>
                    <a:pt x="0" y="61409"/>
                  </a:lnTo>
                  <a:lnTo>
                    <a:pt x="97003" y="5469"/>
                  </a:lnTo>
                  <a:lnTo>
                    <a:pt x="97003" y="632"/>
                  </a:lnTo>
                  <a:cubicBezTo>
                    <a:pt x="97003" y="234"/>
                    <a:pt x="96805" y="0"/>
                    <a:pt x="96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79;p41">
              <a:extLst>
                <a:ext uri="{FF2B5EF4-FFF2-40B4-BE49-F238E27FC236}">
                  <a16:creationId xmlns:a16="http://schemas.microsoft.com/office/drawing/2014/main" id="{25A91BBE-12D3-4771-BF49-0FD214B0C027}"/>
                </a:ext>
              </a:extLst>
            </p:cNvPr>
            <p:cNvSpPr/>
            <p:nvPr/>
          </p:nvSpPr>
          <p:spPr>
            <a:xfrm>
              <a:off x="2374375" y="2230375"/>
              <a:ext cx="64225" cy="175975"/>
            </a:xfrm>
            <a:custGeom>
              <a:avLst/>
              <a:gdLst/>
              <a:ahLst/>
              <a:cxnLst/>
              <a:rect l="l" t="t" r="r" b="b"/>
              <a:pathLst>
                <a:path w="2569" h="7039" extrusionOk="0">
                  <a:moveTo>
                    <a:pt x="267" y="0"/>
                  </a:moveTo>
                  <a:cubicBezTo>
                    <a:pt x="100" y="267"/>
                    <a:pt x="34" y="567"/>
                    <a:pt x="0" y="901"/>
                  </a:cubicBezTo>
                  <a:lnTo>
                    <a:pt x="0" y="5704"/>
                  </a:lnTo>
                  <a:lnTo>
                    <a:pt x="2335" y="7039"/>
                  </a:lnTo>
                  <a:lnTo>
                    <a:pt x="2335" y="2235"/>
                  </a:lnTo>
                  <a:cubicBezTo>
                    <a:pt x="2335" y="1902"/>
                    <a:pt x="2435" y="1602"/>
                    <a:pt x="2569" y="1335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80;p41">
              <a:extLst>
                <a:ext uri="{FF2B5EF4-FFF2-40B4-BE49-F238E27FC236}">
                  <a16:creationId xmlns:a16="http://schemas.microsoft.com/office/drawing/2014/main" id="{75F027BA-9D8B-4B23-A82A-F5236C3E1637}"/>
                </a:ext>
              </a:extLst>
            </p:cNvPr>
            <p:cNvSpPr/>
            <p:nvPr/>
          </p:nvSpPr>
          <p:spPr>
            <a:xfrm>
              <a:off x="2374375" y="2230375"/>
              <a:ext cx="64225" cy="175975"/>
            </a:xfrm>
            <a:custGeom>
              <a:avLst/>
              <a:gdLst/>
              <a:ahLst/>
              <a:cxnLst/>
              <a:rect l="l" t="t" r="r" b="b"/>
              <a:pathLst>
                <a:path w="2569" h="7039" extrusionOk="0">
                  <a:moveTo>
                    <a:pt x="267" y="0"/>
                  </a:moveTo>
                  <a:cubicBezTo>
                    <a:pt x="100" y="267"/>
                    <a:pt x="34" y="567"/>
                    <a:pt x="0" y="901"/>
                  </a:cubicBezTo>
                  <a:lnTo>
                    <a:pt x="0" y="5704"/>
                  </a:lnTo>
                  <a:lnTo>
                    <a:pt x="2335" y="7039"/>
                  </a:lnTo>
                  <a:lnTo>
                    <a:pt x="2335" y="2235"/>
                  </a:lnTo>
                  <a:cubicBezTo>
                    <a:pt x="2335" y="1902"/>
                    <a:pt x="2435" y="1602"/>
                    <a:pt x="2569" y="1335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81;p41">
              <a:extLst>
                <a:ext uri="{FF2B5EF4-FFF2-40B4-BE49-F238E27FC236}">
                  <a16:creationId xmlns:a16="http://schemas.microsoft.com/office/drawing/2014/main" id="{5B3FAFF2-FE6C-444A-ACFA-FF8979DEEFFA}"/>
                </a:ext>
              </a:extLst>
            </p:cNvPr>
            <p:cNvSpPr/>
            <p:nvPr/>
          </p:nvSpPr>
          <p:spPr>
            <a:xfrm>
              <a:off x="4751900" y="963200"/>
              <a:ext cx="41725" cy="54275"/>
            </a:xfrm>
            <a:custGeom>
              <a:avLst/>
              <a:gdLst/>
              <a:ahLst/>
              <a:cxnLst/>
              <a:rect l="l" t="t" r="r" b="b"/>
              <a:pathLst>
                <a:path w="1669" h="2171" extrusionOk="0">
                  <a:moveTo>
                    <a:pt x="1219" y="0"/>
                  </a:moveTo>
                  <a:cubicBezTo>
                    <a:pt x="1104" y="0"/>
                    <a:pt x="974" y="38"/>
                    <a:pt x="834" y="118"/>
                  </a:cubicBezTo>
                  <a:cubicBezTo>
                    <a:pt x="367" y="418"/>
                    <a:pt x="34" y="985"/>
                    <a:pt x="0" y="1586"/>
                  </a:cubicBezTo>
                  <a:cubicBezTo>
                    <a:pt x="0" y="1960"/>
                    <a:pt x="197" y="2170"/>
                    <a:pt x="465" y="2170"/>
                  </a:cubicBezTo>
                  <a:cubicBezTo>
                    <a:pt x="578" y="2170"/>
                    <a:pt x="705" y="2132"/>
                    <a:pt x="834" y="2053"/>
                  </a:cubicBezTo>
                  <a:cubicBezTo>
                    <a:pt x="1335" y="1719"/>
                    <a:pt x="1668" y="1185"/>
                    <a:pt x="1668" y="585"/>
                  </a:cubicBezTo>
                  <a:cubicBezTo>
                    <a:pt x="1668" y="210"/>
                    <a:pt x="1488" y="0"/>
                    <a:pt x="121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82;p41">
              <a:extLst>
                <a:ext uri="{FF2B5EF4-FFF2-40B4-BE49-F238E27FC236}">
                  <a16:creationId xmlns:a16="http://schemas.microsoft.com/office/drawing/2014/main" id="{548EB20C-6647-48B3-BD08-034B31864341}"/>
                </a:ext>
              </a:extLst>
            </p:cNvPr>
            <p:cNvSpPr/>
            <p:nvPr/>
          </p:nvSpPr>
          <p:spPr>
            <a:xfrm>
              <a:off x="4667675" y="1011725"/>
              <a:ext cx="41725" cy="54775"/>
            </a:xfrm>
            <a:custGeom>
              <a:avLst/>
              <a:gdLst/>
              <a:ahLst/>
              <a:cxnLst/>
              <a:rect l="l" t="t" r="r" b="b"/>
              <a:pathLst>
                <a:path w="1669" h="2191" extrusionOk="0">
                  <a:moveTo>
                    <a:pt x="1186" y="1"/>
                  </a:moveTo>
                  <a:cubicBezTo>
                    <a:pt x="1077" y="1"/>
                    <a:pt x="957" y="36"/>
                    <a:pt x="834" y="112"/>
                  </a:cubicBezTo>
                  <a:cubicBezTo>
                    <a:pt x="334" y="445"/>
                    <a:pt x="34" y="979"/>
                    <a:pt x="0" y="1579"/>
                  </a:cubicBezTo>
                  <a:cubicBezTo>
                    <a:pt x="0" y="1962"/>
                    <a:pt x="189" y="2191"/>
                    <a:pt x="468" y="2191"/>
                  </a:cubicBezTo>
                  <a:cubicBezTo>
                    <a:pt x="578" y="2191"/>
                    <a:pt x="702" y="2155"/>
                    <a:pt x="834" y="2080"/>
                  </a:cubicBezTo>
                  <a:cubicBezTo>
                    <a:pt x="1335" y="1746"/>
                    <a:pt x="1635" y="1179"/>
                    <a:pt x="1668" y="612"/>
                  </a:cubicBezTo>
                  <a:cubicBezTo>
                    <a:pt x="1668" y="229"/>
                    <a:pt x="1462" y="1"/>
                    <a:pt x="118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83;p41">
              <a:extLst>
                <a:ext uri="{FF2B5EF4-FFF2-40B4-BE49-F238E27FC236}">
                  <a16:creationId xmlns:a16="http://schemas.microsoft.com/office/drawing/2014/main" id="{F92885C9-BF0D-46BA-8430-5F423C0D1D8E}"/>
                </a:ext>
              </a:extLst>
            </p:cNvPr>
            <p:cNvSpPr/>
            <p:nvPr/>
          </p:nvSpPr>
          <p:spPr>
            <a:xfrm>
              <a:off x="4582600" y="1060775"/>
              <a:ext cx="41725" cy="54925"/>
            </a:xfrm>
            <a:custGeom>
              <a:avLst/>
              <a:gdLst/>
              <a:ahLst/>
              <a:cxnLst/>
              <a:rect l="l" t="t" r="r" b="b"/>
              <a:pathLst>
                <a:path w="1669" h="2197" extrusionOk="0">
                  <a:moveTo>
                    <a:pt x="1215" y="1"/>
                  </a:moveTo>
                  <a:cubicBezTo>
                    <a:pt x="1102" y="1"/>
                    <a:pt x="973" y="39"/>
                    <a:pt x="835" y="118"/>
                  </a:cubicBezTo>
                  <a:cubicBezTo>
                    <a:pt x="334" y="451"/>
                    <a:pt x="34" y="985"/>
                    <a:pt x="1" y="1585"/>
                  </a:cubicBezTo>
                  <a:cubicBezTo>
                    <a:pt x="1" y="1968"/>
                    <a:pt x="207" y="2197"/>
                    <a:pt x="483" y="2197"/>
                  </a:cubicBezTo>
                  <a:cubicBezTo>
                    <a:pt x="592" y="2197"/>
                    <a:pt x="712" y="2161"/>
                    <a:pt x="835" y="2086"/>
                  </a:cubicBezTo>
                  <a:cubicBezTo>
                    <a:pt x="1335" y="1752"/>
                    <a:pt x="1635" y="1185"/>
                    <a:pt x="1669" y="618"/>
                  </a:cubicBezTo>
                  <a:cubicBezTo>
                    <a:pt x="1669" y="218"/>
                    <a:pt x="1486" y="1"/>
                    <a:pt x="121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84;p41">
              <a:extLst>
                <a:ext uri="{FF2B5EF4-FFF2-40B4-BE49-F238E27FC236}">
                  <a16:creationId xmlns:a16="http://schemas.microsoft.com/office/drawing/2014/main" id="{938DD4FB-CA6A-472B-9233-56755AD43F04}"/>
                </a:ext>
              </a:extLst>
            </p:cNvPr>
            <p:cNvSpPr/>
            <p:nvPr/>
          </p:nvSpPr>
          <p:spPr>
            <a:xfrm>
              <a:off x="2432750" y="2049400"/>
              <a:ext cx="619625" cy="2175275"/>
            </a:xfrm>
            <a:custGeom>
              <a:avLst/>
              <a:gdLst/>
              <a:ahLst/>
              <a:cxnLst/>
              <a:rect l="l" t="t" r="r" b="b"/>
              <a:pathLst>
                <a:path w="24785" h="87011" extrusionOk="0">
                  <a:moveTo>
                    <a:pt x="24785" y="1"/>
                  </a:moveTo>
                  <a:lnTo>
                    <a:pt x="0" y="14278"/>
                  </a:lnTo>
                  <a:lnTo>
                    <a:pt x="0" y="85762"/>
                  </a:lnTo>
                  <a:cubicBezTo>
                    <a:pt x="0" y="86504"/>
                    <a:pt x="589" y="87011"/>
                    <a:pt x="1240" y="87011"/>
                  </a:cubicBezTo>
                  <a:cubicBezTo>
                    <a:pt x="1437" y="87011"/>
                    <a:pt x="1641" y="86964"/>
                    <a:pt x="1835" y="86863"/>
                  </a:cubicBezTo>
                  <a:lnTo>
                    <a:pt x="3569" y="85862"/>
                  </a:lnTo>
                  <a:lnTo>
                    <a:pt x="24785" y="73620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85;p41">
              <a:extLst>
                <a:ext uri="{FF2B5EF4-FFF2-40B4-BE49-F238E27FC236}">
                  <a16:creationId xmlns:a16="http://schemas.microsoft.com/office/drawing/2014/main" id="{5E669128-4F76-4C53-9A2A-9C6541DC9F4A}"/>
                </a:ext>
              </a:extLst>
            </p:cNvPr>
            <p:cNvSpPr/>
            <p:nvPr/>
          </p:nvSpPr>
          <p:spPr>
            <a:xfrm>
              <a:off x="3094050" y="1090400"/>
              <a:ext cx="1712900" cy="2725300"/>
            </a:xfrm>
            <a:custGeom>
              <a:avLst/>
              <a:gdLst/>
              <a:ahLst/>
              <a:cxnLst/>
              <a:rect l="l" t="t" r="r" b="b"/>
              <a:pathLst>
                <a:path w="68516" h="109012" extrusionOk="0">
                  <a:moveTo>
                    <a:pt x="68516" y="0"/>
                  </a:moveTo>
                  <a:lnTo>
                    <a:pt x="0" y="39562"/>
                  </a:lnTo>
                  <a:lnTo>
                    <a:pt x="0" y="109011"/>
                  </a:lnTo>
                  <a:lnTo>
                    <a:pt x="68516" y="69450"/>
                  </a:lnTo>
                  <a:lnTo>
                    <a:pt x="6851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86;p41">
              <a:extLst>
                <a:ext uri="{FF2B5EF4-FFF2-40B4-BE49-F238E27FC236}">
                  <a16:creationId xmlns:a16="http://schemas.microsoft.com/office/drawing/2014/main" id="{1BA55924-D4F3-4927-BF2B-D8B1730BECA8}"/>
                </a:ext>
              </a:extLst>
            </p:cNvPr>
            <p:cNvSpPr/>
            <p:nvPr/>
          </p:nvSpPr>
          <p:spPr>
            <a:xfrm>
              <a:off x="2501950" y="2257100"/>
              <a:ext cx="421175" cy="303650"/>
            </a:xfrm>
            <a:custGeom>
              <a:avLst/>
              <a:gdLst/>
              <a:ahLst/>
              <a:cxnLst/>
              <a:rect l="l" t="t" r="r" b="b"/>
              <a:pathLst>
                <a:path w="16847" h="12146" extrusionOk="0">
                  <a:moveTo>
                    <a:pt x="16549" y="0"/>
                  </a:moveTo>
                  <a:cubicBezTo>
                    <a:pt x="16486" y="0"/>
                    <a:pt x="16417" y="21"/>
                    <a:pt x="16346" y="66"/>
                  </a:cubicBezTo>
                  <a:lnTo>
                    <a:pt x="501" y="9205"/>
                  </a:lnTo>
                  <a:cubicBezTo>
                    <a:pt x="201" y="9406"/>
                    <a:pt x="1" y="9772"/>
                    <a:pt x="1" y="10139"/>
                  </a:cubicBezTo>
                  <a:lnTo>
                    <a:pt x="1" y="11774"/>
                  </a:lnTo>
                  <a:cubicBezTo>
                    <a:pt x="1" y="12010"/>
                    <a:pt x="118" y="12146"/>
                    <a:pt x="281" y="12146"/>
                  </a:cubicBezTo>
                  <a:cubicBezTo>
                    <a:pt x="348" y="12146"/>
                    <a:pt x="423" y="12123"/>
                    <a:pt x="501" y="12074"/>
                  </a:cubicBezTo>
                  <a:lnTo>
                    <a:pt x="16346" y="2934"/>
                  </a:lnTo>
                  <a:cubicBezTo>
                    <a:pt x="16646" y="2734"/>
                    <a:pt x="16846" y="2401"/>
                    <a:pt x="16846" y="2034"/>
                  </a:cubicBezTo>
                  <a:lnTo>
                    <a:pt x="16846" y="399"/>
                  </a:lnTo>
                  <a:cubicBezTo>
                    <a:pt x="16846" y="155"/>
                    <a:pt x="16721" y="0"/>
                    <a:pt x="1654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287;p41">
              <a:extLst>
                <a:ext uri="{FF2B5EF4-FFF2-40B4-BE49-F238E27FC236}">
                  <a16:creationId xmlns:a16="http://schemas.microsoft.com/office/drawing/2014/main" id="{7A40F702-A6F9-4747-82FB-62E430873EEA}"/>
                </a:ext>
              </a:extLst>
            </p:cNvPr>
            <p:cNvSpPr/>
            <p:nvPr/>
          </p:nvSpPr>
          <p:spPr>
            <a:xfrm>
              <a:off x="2501950" y="2257100"/>
              <a:ext cx="421175" cy="303650"/>
            </a:xfrm>
            <a:custGeom>
              <a:avLst/>
              <a:gdLst/>
              <a:ahLst/>
              <a:cxnLst/>
              <a:rect l="l" t="t" r="r" b="b"/>
              <a:pathLst>
                <a:path w="16847" h="12146" extrusionOk="0">
                  <a:moveTo>
                    <a:pt x="16549" y="0"/>
                  </a:moveTo>
                  <a:cubicBezTo>
                    <a:pt x="16486" y="0"/>
                    <a:pt x="16417" y="21"/>
                    <a:pt x="16346" y="66"/>
                  </a:cubicBezTo>
                  <a:lnTo>
                    <a:pt x="501" y="9205"/>
                  </a:lnTo>
                  <a:cubicBezTo>
                    <a:pt x="201" y="9406"/>
                    <a:pt x="1" y="9772"/>
                    <a:pt x="1" y="10139"/>
                  </a:cubicBezTo>
                  <a:lnTo>
                    <a:pt x="1" y="11774"/>
                  </a:lnTo>
                  <a:cubicBezTo>
                    <a:pt x="1" y="12010"/>
                    <a:pt x="118" y="12146"/>
                    <a:pt x="281" y="12146"/>
                  </a:cubicBezTo>
                  <a:cubicBezTo>
                    <a:pt x="348" y="12146"/>
                    <a:pt x="423" y="12123"/>
                    <a:pt x="501" y="12074"/>
                  </a:cubicBezTo>
                  <a:lnTo>
                    <a:pt x="16346" y="2934"/>
                  </a:lnTo>
                  <a:cubicBezTo>
                    <a:pt x="16646" y="2734"/>
                    <a:pt x="16846" y="2401"/>
                    <a:pt x="16846" y="2034"/>
                  </a:cubicBezTo>
                  <a:lnTo>
                    <a:pt x="16846" y="399"/>
                  </a:lnTo>
                  <a:cubicBezTo>
                    <a:pt x="16846" y="155"/>
                    <a:pt x="16721" y="0"/>
                    <a:pt x="1654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288;p41">
              <a:extLst>
                <a:ext uri="{FF2B5EF4-FFF2-40B4-BE49-F238E27FC236}">
                  <a16:creationId xmlns:a16="http://schemas.microsoft.com/office/drawing/2014/main" id="{FC05B52D-8ABF-4FCC-936D-004506925B93}"/>
                </a:ext>
              </a:extLst>
            </p:cNvPr>
            <p:cNvSpPr/>
            <p:nvPr/>
          </p:nvSpPr>
          <p:spPr>
            <a:xfrm>
              <a:off x="2948100" y="2223850"/>
              <a:ext cx="52575" cy="61575"/>
            </a:xfrm>
            <a:custGeom>
              <a:avLst/>
              <a:gdLst/>
              <a:ahLst/>
              <a:cxnLst/>
              <a:rect l="l" t="t" r="r" b="b"/>
              <a:pathLst>
                <a:path w="2103" h="2463" extrusionOk="0">
                  <a:moveTo>
                    <a:pt x="1168" y="361"/>
                  </a:moveTo>
                  <a:cubicBezTo>
                    <a:pt x="1235" y="428"/>
                    <a:pt x="1335" y="562"/>
                    <a:pt x="1335" y="862"/>
                  </a:cubicBezTo>
                  <a:cubicBezTo>
                    <a:pt x="1335" y="1329"/>
                    <a:pt x="1135" y="1762"/>
                    <a:pt x="768" y="2063"/>
                  </a:cubicBezTo>
                  <a:cubicBezTo>
                    <a:pt x="721" y="2086"/>
                    <a:pt x="674" y="2110"/>
                    <a:pt x="627" y="2110"/>
                  </a:cubicBezTo>
                  <a:cubicBezTo>
                    <a:pt x="607" y="2110"/>
                    <a:pt x="587" y="2106"/>
                    <a:pt x="568" y="2096"/>
                  </a:cubicBezTo>
                  <a:cubicBezTo>
                    <a:pt x="501" y="2029"/>
                    <a:pt x="401" y="1896"/>
                    <a:pt x="401" y="1596"/>
                  </a:cubicBezTo>
                  <a:cubicBezTo>
                    <a:pt x="401" y="1129"/>
                    <a:pt x="601" y="695"/>
                    <a:pt x="968" y="395"/>
                  </a:cubicBezTo>
                  <a:cubicBezTo>
                    <a:pt x="1002" y="395"/>
                    <a:pt x="1035" y="361"/>
                    <a:pt x="1102" y="361"/>
                  </a:cubicBezTo>
                  <a:close/>
                  <a:moveTo>
                    <a:pt x="1100" y="1"/>
                  </a:moveTo>
                  <a:cubicBezTo>
                    <a:pt x="984" y="1"/>
                    <a:pt x="865" y="36"/>
                    <a:pt x="768" y="95"/>
                  </a:cubicBezTo>
                  <a:cubicBezTo>
                    <a:pt x="301" y="462"/>
                    <a:pt x="34" y="1029"/>
                    <a:pt x="34" y="1596"/>
                  </a:cubicBezTo>
                  <a:cubicBezTo>
                    <a:pt x="1" y="1929"/>
                    <a:pt x="134" y="2229"/>
                    <a:pt x="401" y="2396"/>
                  </a:cubicBezTo>
                  <a:cubicBezTo>
                    <a:pt x="468" y="2463"/>
                    <a:pt x="535" y="2463"/>
                    <a:pt x="635" y="2463"/>
                  </a:cubicBezTo>
                  <a:cubicBezTo>
                    <a:pt x="735" y="2463"/>
                    <a:pt x="868" y="2430"/>
                    <a:pt x="968" y="2396"/>
                  </a:cubicBezTo>
                  <a:cubicBezTo>
                    <a:pt x="1135" y="2263"/>
                    <a:pt x="1268" y="2129"/>
                    <a:pt x="1369" y="1963"/>
                  </a:cubicBezTo>
                  <a:lnTo>
                    <a:pt x="1769" y="2330"/>
                  </a:lnTo>
                  <a:cubicBezTo>
                    <a:pt x="1802" y="2363"/>
                    <a:pt x="1836" y="2396"/>
                    <a:pt x="1869" y="2396"/>
                  </a:cubicBezTo>
                  <a:cubicBezTo>
                    <a:pt x="1936" y="2396"/>
                    <a:pt x="1969" y="2363"/>
                    <a:pt x="2002" y="2330"/>
                  </a:cubicBezTo>
                  <a:cubicBezTo>
                    <a:pt x="2102" y="2263"/>
                    <a:pt x="2069" y="2129"/>
                    <a:pt x="2002" y="2063"/>
                  </a:cubicBezTo>
                  <a:lnTo>
                    <a:pt x="1535" y="1629"/>
                  </a:lnTo>
                  <a:cubicBezTo>
                    <a:pt x="1635" y="1362"/>
                    <a:pt x="1669" y="1129"/>
                    <a:pt x="1669" y="862"/>
                  </a:cubicBezTo>
                  <a:cubicBezTo>
                    <a:pt x="1735" y="562"/>
                    <a:pt x="1602" y="261"/>
                    <a:pt x="1335" y="61"/>
                  </a:cubicBezTo>
                  <a:cubicBezTo>
                    <a:pt x="1265" y="19"/>
                    <a:pt x="1184" y="1"/>
                    <a:pt x="110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289;p41">
              <a:extLst>
                <a:ext uri="{FF2B5EF4-FFF2-40B4-BE49-F238E27FC236}">
                  <a16:creationId xmlns:a16="http://schemas.microsoft.com/office/drawing/2014/main" id="{787A2307-B9E4-4CA7-AE3C-A04034C91854}"/>
                </a:ext>
              </a:extLst>
            </p:cNvPr>
            <p:cNvSpPr/>
            <p:nvPr/>
          </p:nvSpPr>
          <p:spPr>
            <a:xfrm>
              <a:off x="2501125" y="2653175"/>
              <a:ext cx="10875" cy="31725"/>
            </a:xfrm>
            <a:custGeom>
              <a:avLst/>
              <a:gdLst/>
              <a:ahLst/>
              <a:cxnLst/>
              <a:rect l="l" t="t" r="r" b="b"/>
              <a:pathLst>
                <a:path w="435" h="1269" extrusionOk="0">
                  <a:moveTo>
                    <a:pt x="401" y="0"/>
                  </a:moveTo>
                  <a:lnTo>
                    <a:pt x="67" y="234"/>
                  </a:lnTo>
                  <a:cubicBezTo>
                    <a:pt x="34" y="234"/>
                    <a:pt x="0" y="267"/>
                    <a:pt x="0" y="301"/>
                  </a:cubicBezTo>
                  <a:lnTo>
                    <a:pt x="0" y="1268"/>
                  </a:lnTo>
                  <a:lnTo>
                    <a:pt x="67" y="1268"/>
                  </a:lnTo>
                  <a:lnTo>
                    <a:pt x="401" y="1068"/>
                  </a:lnTo>
                  <a:cubicBezTo>
                    <a:pt x="434" y="1068"/>
                    <a:pt x="434" y="1035"/>
                    <a:pt x="434" y="1001"/>
                  </a:cubicBezTo>
                  <a:lnTo>
                    <a:pt x="434" y="34"/>
                  </a:lnTo>
                  <a:cubicBezTo>
                    <a:pt x="434" y="0"/>
                    <a:pt x="401" y="0"/>
                    <a:pt x="4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290;p41">
              <a:extLst>
                <a:ext uri="{FF2B5EF4-FFF2-40B4-BE49-F238E27FC236}">
                  <a16:creationId xmlns:a16="http://schemas.microsoft.com/office/drawing/2014/main" id="{AAA894E2-2989-4559-9156-0FC47A73B65A}"/>
                </a:ext>
              </a:extLst>
            </p:cNvPr>
            <p:cNvSpPr/>
            <p:nvPr/>
          </p:nvSpPr>
          <p:spPr>
            <a:xfrm>
              <a:off x="2514475" y="2646500"/>
              <a:ext cx="10850" cy="30875"/>
            </a:xfrm>
            <a:custGeom>
              <a:avLst/>
              <a:gdLst/>
              <a:ahLst/>
              <a:cxnLst/>
              <a:rect l="l" t="t" r="r" b="b"/>
              <a:pathLst>
                <a:path w="434" h="1235" extrusionOk="0">
                  <a:moveTo>
                    <a:pt x="400" y="1"/>
                  </a:moveTo>
                  <a:lnTo>
                    <a:pt x="34" y="167"/>
                  </a:lnTo>
                  <a:cubicBezTo>
                    <a:pt x="34" y="201"/>
                    <a:pt x="0" y="234"/>
                    <a:pt x="0" y="267"/>
                  </a:cubicBezTo>
                  <a:lnTo>
                    <a:pt x="0" y="1201"/>
                  </a:lnTo>
                  <a:cubicBezTo>
                    <a:pt x="0" y="1235"/>
                    <a:pt x="34" y="1235"/>
                    <a:pt x="34" y="1235"/>
                  </a:cubicBezTo>
                  <a:lnTo>
                    <a:pt x="400" y="1035"/>
                  </a:lnTo>
                  <a:cubicBezTo>
                    <a:pt x="434" y="1035"/>
                    <a:pt x="434" y="1001"/>
                    <a:pt x="434" y="968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291;p41">
              <a:extLst>
                <a:ext uri="{FF2B5EF4-FFF2-40B4-BE49-F238E27FC236}">
                  <a16:creationId xmlns:a16="http://schemas.microsoft.com/office/drawing/2014/main" id="{5E0566D1-BC48-4267-BF47-5FA01D875B9E}"/>
                </a:ext>
              </a:extLst>
            </p:cNvPr>
            <p:cNvSpPr/>
            <p:nvPr/>
          </p:nvSpPr>
          <p:spPr>
            <a:xfrm>
              <a:off x="2527800" y="2638175"/>
              <a:ext cx="10875" cy="31700"/>
            </a:xfrm>
            <a:custGeom>
              <a:avLst/>
              <a:gdLst/>
              <a:ahLst/>
              <a:cxnLst/>
              <a:rect l="l" t="t" r="r" b="b"/>
              <a:pathLst>
                <a:path w="435" h="1268" extrusionOk="0">
                  <a:moveTo>
                    <a:pt x="401" y="0"/>
                  </a:moveTo>
                  <a:lnTo>
                    <a:pt x="34" y="200"/>
                  </a:lnTo>
                  <a:cubicBezTo>
                    <a:pt x="34" y="234"/>
                    <a:pt x="1" y="234"/>
                    <a:pt x="1" y="267"/>
                  </a:cubicBezTo>
                  <a:lnTo>
                    <a:pt x="1" y="1234"/>
                  </a:lnTo>
                  <a:cubicBezTo>
                    <a:pt x="1" y="1268"/>
                    <a:pt x="34" y="1268"/>
                    <a:pt x="34" y="1268"/>
                  </a:cubicBezTo>
                  <a:lnTo>
                    <a:pt x="401" y="1067"/>
                  </a:lnTo>
                  <a:cubicBezTo>
                    <a:pt x="435" y="1034"/>
                    <a:pt x="435" y="1001"/>
                    <a:pt x="435" y="1001"/>
                  </a:cubicBezTo>
                  <a:lnTo>
                    <a:pt x="435" y="33"/>
                  </a:lnTo>
                  <a:cubicBezTo>
                    <a:pt x="435" y="0"/>
                    <a:pt x="435" y="0"/>
                    <a:pt x="4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292;p41">
              <a:extLst>
                <a:ext uri="{FF2B5EF4-FFF2-40B4-BE49-F238E27FC236}">
                  <a16:creationId xmlns:a16="http://schemas.microsoft.com/office/drawing/2014/main" id="{791D85F1-2F5A-459D-BA44-2198014FA6E8}"/>
                </a:ext>
              </a:extLst>
            </p:cNvPr>
            <p:cNvSpPr/>
            <p:nvPr/>
          </p:nvSpPr>
          <p:spPr>
            <a:xfrm>
              <a:off x="2501125" y="2684025"/>
              <a:ext cx="10875" cy="32550"/>
            </a:xfrm>
            <a:custGeom>
              <a:avLst/>
              <a:gdLst/>
              <a:ahLst/>
              <a:cxnLst/>
              <a:rect l="l" t="t" r="r" b="b"/>
              <a:pathLst>
                <a:path w="435" h="1302" extrusionOk="0">
                  <a:moveTo>
                    <a:pt x="401" y="1"/>
                  </a:moveTo>
                  <a:lnTo>
                    <a:pt x="67" y="234"/>
                  </a:lnTo>
                  <a:cubicBezTo>
                    <a:pt x="34" y="234"/>
                    <a:pt x="0" y="268"/>
                    <a:pt x="0" y="301"/>
                  </a:cubicBezTo>
                  <a:lnTo>
                    <a:pt x="0" y="1268"/>
                  </a:lnTo>
                  <a:cubicBezTo>
                    <a:pt x="0" y="1302"/>
                    <a:pt x="67" y="1302"/>
                    <a:pt x="67" y="1302"/>
                  </a:cubicBezTo>
                  <a:lnTo>
                    <a:pt x="401" y="1068"/>
                  </a:lnTo>
                  <a:cubicBezTo>
                    <a:pt x="434" y="1068"/>
                    <a:pt x="434" y="1035"/>
                    <a:pt x="434" y="1001"/>
                  </a:cubicBezTo>
                  <a:lnTo>
                    <a:pt x="434" y="34"/>
                  </a:lnTo>
                  <a:cubicBezTo>
                    <a:pt x="434" y="1"/>
                    <a:pt x="401" y="1"/>
                    <a:pt x="4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293;p41">
              <a:extLst>
                <a:ext uri="{FF2B5EF4-FFF2-40B4-BE49-F238E27FC236}">
                  <a16:creationId xmlns:a16="http://schemas.microsoft.com/office/drawing/2014/main" id="{1CEEC798-2B3D-4B4B-AE73-09F217B7B136}"/>
                </a:ext>
              </a:extLst>
            </p:cNvPr>
            <p:cNvSpPr/>
            <p:nvPr/>
          </p:nvSpPr>
          <p:spPr>
            <a:xfrm>
              <a:off x="2514475" y="2677350"/>
              <a:ext cx="10850" cy="30900"/>
            </a:xfrm>
            <a:custGeom>
              <a:avLst/>
              <a:gdLst/>
              <a:ahLst/>
              <a:cxnLst/>
              <a:rect l="l" t="t" r="r" b="b"/>
              <a:pathLst>
                <a:path w="434" h="1236" extrusionOk="0">
                  <a:moveTo>
                    <a:pt x="400" y="1"/>
                  </a:moveTo>
                  <a:lnTo>
                    <a:pt x="34" y="201"/>
                  </a:lnTo>
                  <a:cubicBezTo>
                    <a:pt x="34" y="201"/>
                    <a:pt x="0" y="234"/>
                    <a:pt x="0" y="268"/>
                  </a:cubicBezTo>
                  <a:lnTo>
                    <a:pt x="0" y="1202"/>
                  </a:lnTo>
                  <a:cubicBezTo>
                    <a:pt x="0" y="1235"/>
                    <a:pt x="34" y="1235"/>
                    <a:pt x="34" y="1235"/>
                  </a:cubicBezTo>
                  <a:lnTo>
                    <a:pt x="400" y="1035"/>
                  </a:lnTo>
                  <a:cubicBezTo>
                    <a:pt x="434" y="1035"/>
                    <a:pt x="434" y="1002"/>
                    <a:pt x="434" y="1002"/>
                  </a:cubicBezTo>
                  <a:lnTo>
                    <a:pt x="434" y="34"/>
                  </a:lnTo>
                  <a:cubicBezTo>
                    <a:pt x="434" y="1"/>
                    <a:pt x="434" y="1"/>
                    <a:pt x="40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294;p41">
              <a:extLst>
                <a:ext uri="{FF2B5EF4-FFF2-40B4-BE49-F238E27FC236}">
                  <a16:creationId xmlns:a16="http://schemas.microsoft.com/office/drawing/2014/main" id="{BABCA898-DA8A-4BE7-A571-B62F07356E53}"/>
                </a:ext>
              </a:extLst>
            </p:cNvPr>
            <p:cNvSpPr/>
            <p:nvPr/>
          </p:nvSpPr>
          <p:spPr>
            <a:xfrm>
              <a:off x="2527800" y="2669025"/>
              <a:ext cx="10875" cy="31700"/>
            </a:xfrm>
            <a:custGeom>
              <a:avLst/>
              <a:gdLst/>
              <a:ahLst/>
              <a:cxnLst/>
              <a:rect l="l" t="t" r="r" b="b"/>
              <a:pathLst>
                <a:path w="435" h="1268" extrusionOk="0">
                  <a:moveTo>
                    <a:pt x="401" y="0"/>
                  </a:moveTo>
                  <a:lnTo>
                    <a:pt x="34" y="200"/>
                  </a:lnTo>
                  <a:cubicBezTo>
                    <a:pt x="34" y="234"/>
                    <a:pt x="1" y="267"/>
                    <a:pt x="1" y="267"/>
                  </a:cubicBezTo>
                  <a:lnTo>
                    <a:pt x="1" y="1234"/>
                  </a:lnTo>
                  <a:cubicBezTo>
                    <a:pt x="1" y="1268"/>
                    <a:pt x="34" y="1268"/>
                    <a:pt x="34" y="1268"/>
                  </a:cubicBezTo>
                  <a:lnTo>
                    <a:pt x="401" y="1068"/>
                  </a:lnTo>
                  <a:cubicBezTo>
                    <a:pt x="435" y="1034"/>
                    <a:pt x="435" y="1034"/>
                    <a:pt x="435" y="1001"/>
                  </a:cubicBezTo>
                  <a:lnTo>
                    <a:pt x="435" y="34"/>
                  </a:lnTo>
                  <a:cubicBezTo>
                    <a:pt x="435" y="0"/>
                    <a:pt x="435" y="0"/>
                    <a:pt x="4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295;p41">
              <a:extLst>
                <a:ext uri="{FF2B5EF4-FFF2-40B4-BE49-F238E27FC236}">
                  <a16:creationId xmlns:a16="http://schemas.microsoft.com/office/drawing/2014/main" id="{982B4069-1F1E-4AC3-808B-E25222090328}"/>
                </a:ext>
              </a:extLst>
            </p:cNvPr>
            <p:cNvSpPr/>
            <p:nvPr/>
          </p:nvSpPr>
          <p:spPr>
            <a:xfrm>
              <a:off x="2501950" y="2764300"/>
              <a:ext cx="12325" cy="28500"/>
            </a:xfrm>
            <a:custGeom>
              <a:avLst/>
              <a:gdLst/>
              <a:ahLst/>
              <a:cxnLst/>
              <a:rect l="l" t="t" r="r" b="b"/>
              <a:pathLst>
                <a:path w="493" h="1140" extrusionOk="0">
                  <a:moveTo>
                    <a:pt x="451" y="0"/>
                  </a:moveTo>
                  <a:cubicBezTo>
                    <a:pt x="443" y="0"/>
                    <a:pt x="434" y="9"/>
                    <a:pt x="434" y="25"/>
                  </a:cubicBezTo>
                  <a:lnTo>
                    <a:pt x="1" y="793"/>
                  </a:lnTo>
                  <a:lnTo>
                    <a:pt x="1" y="893"/>
                  </a:lnTo>
                  <a:lnTo>
                    <a:pt x="434" y="1126"/>
                  </a:lnTo>
                  <a:cubicBezTo>
                    <a:pt x="434" y="1135"/>
                    <a:pt x="439" y="1139"/>
                    <a:pt x="446" y="1139"/>
                  </a:cubicBezTo>
                  <a:cubicBezTo>
                    <a:pt x="463" y="1139"/>
                    <a:pt x="492" y="1108"/>
                    <a:pt x="468" y="1059"/>
                  </a:cubicBezTo>
                  <a:lnTo>
                    <a:pt x="468" y="25"/>
                  </a:lnTo>
                  <a:cubicBezTo>
                    <a:pt x="468" y="9"/>
                    <a:pt x="459" y="0"/>
                    <a:pt x="45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296;p41">
              <a:extLst>
                <a:ext uri="{FF2B5EF4-FFF2-40B4-BE49-F238E27FC236}">
                  <a16:creationId xmlns:a16="http://schemas.microsoft.com/office/drawing/2014/main" id="{460A1669-8A48-4851-B482-1D48E9774455}"/>
                </a:ext>
              </a:extLst>
            </p:cNvPr>
            <p:cNvSpPr/>
            <p:nvPr/>
          </p:nvSpPr>
          <p:spPr>
            <a:xfrm>
              <a:off x="2506125" y="2769925"/>
              <a:ext cx="16700" cy="15350"/>
            </a:xfrm>
            <a:custGeom>
              <a:avLst/>
              <a:gdLst/>
              <a:ahLst/>
              <a:cxnLst/>
              <a:rect l="l" t="t" r="r" b="b"/>
              <a:pathLst>
                <a:path w="668" h="614" extrusionOk="0">
                  <a:moveTo>
                    <a:pt x="668" y="0"/>
                  </a:moveTo>
                  <a:lnTo>
                    <a:pt x="67" y="334"/>
                  </a:lnTo>
                  <a:cubicBezTo>
                    <a:pt x="34" y="367"/>
                    <a:pt x="1" y="434"/>
                    <a:pt x="1" y="501"/>
                  </a:cubicBezTo>
                  <a:cubicBezTo>
                    <a:pt x="1" y="576"/>
                    <a:pt x="19" y="613"/>
                    <a:pt x="43" y="613"/>
                  </a:cubicBezTo>
                  <a:cubicBezTo>
                    <a:pt x="51" y="613"/>
                    <a:pt x="59" y="609"/>
                    <a:pt x="67" y="601"/>
                  </a:cubicBezTo>
                  <a:lnTo>
                    <a:pt x="668" y="26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297;p41">
              <a:extLst>
                <a:ext uri="{FF2B5EF4-FFF2-40B4-BE49-F238E27FC236}">
                  <a16:creationId xmlns:a16="http://schemas.microsoft.com/office/drawing/2014/main" id="{13C3D3C3-E354-478F-A3E2-83170CE24ECE}"/>
                </a:ext>
              </a:extLst>
            </p:cNvPr>
            <p:cNvSpPr/>
            <p:nvPr/>
          </p:nvSpPr>
          <p:spPr>
            <a:xfrm>
              <a:off x="2525300" y="2765750"/>
              <a:ext cx="5025" cy="9200"/>
            </a:xfrm>
            <a:custGeom>
              <a:avLst/>
              <a:gdLst/>
              <a:ahLst/>
              <a:cxnLst/>
              <a:rect l="l" t="t" r="r" b="b"/>
              <a:pathLst>
                <a:path w="201" h="368" extrusionOk="0">
                  <a:moveTo>
                    <a:pt x="201" y="1"/>
                  </a:moveTo>
                  <a:lnTo>
                    <a:pt x="1" y="101"/>
                  </a:lnTo>
                  <a:lnTo>
                    <a:pt x="1" y="368"/>
                  </a:lnTo>
                  <a:lnTo>
                    <a:pt x="201" y="2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298;p41">
              <a:extLst>
                <a:ext uri="{FF2B5EF4-FFF2-40B4-BE49-F238E27FC236}">
                  <a16:creationId xmlns:a16="http://schemas.microsoft.com/office/drawing/2014/main" id="{BA06B486-56DC-4A4C-8A2A-42EDDAB316F1}"/>
                </a:ext>
              </a:extLst>
            </p:cNvPr>
            <p:cNvSpPr/>
            <p:nvPr/>
          </p:nvSpPr>
          <p:spPr>
            <a:xfrm>
              <a:off x="2532825" y="2758750"/>
              <a:ext cx="10850" cy="32350"/>
            </a:xfrm>
            <a:custGeom>
              <a:avLst/>
              <a:gdLst/>
              <a:ahLst/>
              <a:cxnLst/>
              <a:rect l="l" t="t" r="r" b="b"/>
              <a:pathLst>
                <a:path w="434" h="1294" extrusionOk="0">
                  <a:moveTo>
                    <a:pt x="366" y="1"/>
                  </a:moveTo>
                  <a:cubicBezTo>
                    <a:pt x="354" y="1"/>
                    <a:pt x="343" y="5"/>
                    <a:pt x="334" y="14"/>
                  </a:cubicBezTo>
                  <a:lnTo>
                    <a:pt x="0" y="181"/>
                  </a:lnTo>
                  <a:lnTo>
                    <a:pt x="0" y="447"/>
                  </a:lnTo>
                  <a:lnTo>
                    <a:pt x="234" y="314"/>
                  </a:lnTo>
                  <a:lnTo>
                    <a:pt x="234" y="1181"/>
                  </a:lnTo>
                  <a:cubicBezTo>
                    <a:pt x="234" y="1256"/>
                    <a:pt x="252" y="1294"/>
                    <a:pt x="290" y="1294"/>
                  </a:cubicBezTo>
                  <a:cubicBezTo>
                    <a:pt x="302" y="1294"/>
                    <a:pt x="317" y="1290"/>
                    <a:pt x="334" y="1281"/>
                  </a:cubicBezTo>
                  <a:cubicBezTo>
                    <a:pt x="400" y="1215"/>
                    <a:pt x="434" y="1148"/>
                    <a:pt x="434" y="1081"/>
                  </a:cubicBezTo>
                  <a:lnTo>
                    <a:pt x="434" y="81"/>
                  </a:lnTo>
                  <a:cubicBezTo>
                    <a:pt x="434" y="32"/>
                    <a:pt x="398" y="1"/>
                    <a:pt x="36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299;p41">
              <a:extLst>
                <a:ext uri="{FF2B5EF4-FFF2-40B4-BE49-F238E27FC236}">
                  <a16:creationId xmlns:a16="http://schemas.microsoft.com/office/drawing/2014/main" id="{4C88EC26-3547-4D06-BDB6-76DB308C265D}"/>
                </a:ext>
              </a:extLst>
            </p:cNvPr>
            <p:cNvSpPr/>
            <p:nvPr/>
          </p:nvSpPr>
          <p:spPr>
            <a:xfrm>
              <a:off x="2500300" y="2846675"/>
              <a:ext cx="34825" cy="62550"/>
            </a:xfrm>
            <a:custGeom>
              <a:avLst/>
              <a:gdLst/>
              <a:ahLst/>
              <a:cxnLst/>
              <a:rect l="l" t="t" r="r" b="b"/>
              <a:pathLst>
                <a:path w="1393" h="2502" extrusionOk="0">
                  <a:moveTo>
                    <a:pt x="952" y="1"/>
                  </a:moveTo>
                  <a:cubicBezTo>
                    <a:pt x="865" y="1"/>
                    <a:pt x="768" y="32"/>
                    <a:pt x="667" y="99"/>
                  </a:cubicBezTo>
                  <a:cubicBezTo>
                    <a:pt x="200" y="500"/>
                    <a:pt x="0" y="1134"/>
                    <a:pt x="67" y="1734"/>
                  </a:cubicBezTo>
                  <a:cubicBezTo>
                    <a:pt x="134" y="2234"/>
                    <a:pt x="434" y="2234"/>
                    <a:pt x="467" y="2468"/>
                  </a:cubicBezTo>
                  <a:cubicBezTo>
                    <a:pt x="467" y="2501"/>
                    <a:pt x="500" y="2501"/>
                    <a:pt x="500" y="2501"/>
                  </a:cubicBezTo>
                  <a:lnTo>
                    <a:pt x="901" y="2268"/>
                  </a:lnTo>
                  <a:cubicBezTo>
                    <a:pt x="934" y="2268"/>
                    <a:pt x="934" y="2234"/>
                    <a:pt x="934" y="2201"/>
                  </a:cubicBezTo>
                  <a:cubicBezTo>
                    <a:pt x="1001" y="1867"/>
                    <a:pt x="1368" y="1500"/>
                    <a:pt x="1368" y="700"/>
                  </a:cubicBezTo>
                  <a:cubicBezTo>
                    <a:pt x="1393" y="276"/>
                    <a:pt x="1212" y="1"/>
                    <a:pt x="9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00;p41">
              <a:extLst>
                <a:ext uri="{FF2B5EF4-FFF2-40B4-BE49-F238E27FC236}">
                  <a16:creationId xmlns:a16="http://schemas.microsoft.com/office/drawing/2014/main" id="{4E333C67-5A8E-40EB-A507-46F03FABEDE6}"/>
                </a:ext>
              </a:extLst>
            </p:cNvPr>
            <p:cNvSpPr/>
            <p:nvPr/>
          </p:nvSpPr>
          <p:spPr>
            <a:xfrm>
              <a:off x="2511975" y="2907525"/>
              <a:ext cx="11700" cy="16700"/>
            </a:xfrm>
            <a:custGeom>
              <a:avLst/>
              <a:gdLst/>
              <a:ahLst/>
              <a:cxnLst/>
              <a:rect l="l" t="t" r="r" b="b"/>
              <a:pathLst>
                <a:path w="468" h="668" extrusionOk="0">
                  <a:moveTo>
                    <a:pt x="434" y="0"/>
                  </a:moveTo>
                  <a:lnTo>
                    <a:pt x="67" y="201"/>
                  </a:lnTo>
                  <a:cubicBezTo>
                    <a:pt x="33" y="234"/>
                    <a:pt x="0" y="267"/>
                    <a:pt x="0" y="301"/>
                  </a:cubicBezTo>
                  <a:lnTo>
                    <a:pt x="0" y="634"/>
                  </a:lnTo>
                  <a:cubicBezTo>
                    <a:pt x="0" y="668"/>
                    <a:pt x="33" y="668"/>
                    <a:pt x="67" y="668"/>
                  </a:cubicBezTo>
                  <a:lnTo>
                    <a:pt x="434" y="467"/>
                  </a:lnTo>
                  <a:cubicBezTo>
                    <a:pt x="467" y="434"/>
                    <a:pt x="467" y="401"/>
                    <a:pt x="467" y="401"/>
                  </a:cubicBezTo>
                  <a:lnTo>
                    <a:pt x="467" y="34"/>
                  </a:lnTo>
                  <a:cubicBezTo>
                    <a:pt x="467" y="0"/>
                    <a:pt x="467" y="0"/>
                    <a:pt x="4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01;p41">
              <a:extLst>
                <a:ext uri="{FF2B5EF4-FFF2-40B4-BE49-F238E27FC236}">
                  <a16:creationId xmlns:a16="http://schemas.microsoft.com/office/drawing/2014/main" id="{6B3480BB-E8CA-42F3-ABC0-BF6D2C011E15}"/>
                </a:ext>
              </a:extLst>
            </p:cNvPr>
            <p:cNvSpPr/>
            <p:nvPr/>
          </p:nvSpPr>
          <p:spPr>
            <a:xfrm>
              <a:off x="2501125" y="2641900"/>
              <a:ext cx="43550" cy="77725"/>
            </a:xfrm>
            <a:custGeom>
              <a:avLst/>
              <a:gdLst/>
              <a:ahLst/>
              <a:cxnLst/>
              <a:rect l="l" t="t" r="r" b="b"/>
              <a:pathLst>
                <a:path w="1742" h="3109" extrusionOk="0">
                  <a:moveTo>
                    <a:pt x="1085" y="318"/>
                  </a:moveTo>
                  <a:cubicBezTo>
                    <a:pt x="1321" y="318"/>
                    <a:pt x="1502" y="572"/>
                    <a:pt x="1502" y="985"/>
                  </a:cubicBezTo>
                  <a:cubicBezTo>
                    <a:pt x="1502" y="1519"/>
                    <a:pt x="1268" y="2019"/>
                    <a:pt x="868" y="2319"/>
                  </a:cubicBezTo>
                  <a:cubicBezTo>
                    <a:pt x="785" y="2365"/>
                    <a:pt x="708" y="2386"/>
                    <a:pt x="637" y="2386"/>
                  </a:cubicBezTo>
                  <a:cubicBezTo>
                    <a:pt x="394" y="2386"/>
                    <a:pt x="234" y="2133"/>
                    <a:pt x="234" y="1719"/>
                  </a:cubicBezTo>
                  <a:cubicBezTo>
                    <a:pt x="201" y="1185"/>
                    <a:pt x="434" y="685"/>
                    <a:pt x="868" y="385"/>
                  </a:cubicBezTo>
                  <a:cubicBezTo>
                    <a:pt x="943" y="340"/>
                    <a:pt x="1016" y="318"/>
                    <a:pt x="1085" y="318"/>
                  </a:cubicBezTo>
                  <a:close/>
                  <a:moveTo>
                    <a:pt x="1162" y="1"/>
                  </a:moveTo>
                  <a:cubicBezTo>
                    <a:pt x="1033" y="1"/>
                    <a:pt x="887" y="59"/>
                    <a:pt x="734" y="185"/>
                  </a:cubicBezTo>
                  <a:cubicBezTo>
                    <a:pt x="334" y="552"/>
                    <a:pt x="101" y="1052"/>
                    <a:pt x="34" y="1619"/>
                  </a:cubicBezTo>
                  <a:cubicBezTo>
                    <a:pt x="0" y="1886"/>
                    <a:pt x="34" y="2153"/>
                    <a:pt x="134" y="2386"/>
                  </a:cubicBezTo>
                  <a:lnTo>
                    <a:pt x="0" y="3053"/>
                  </a:lnTo>
                  <a:cubicBezTo>
                    <a:pt x="0" y="3092"/>
                    <a:pt x="0" y="3109"/>
                    <a:pt x="14" y="3109"/>
                  </a:cubicBezTo>
                  <a:cubicBezTo>
                    <a:pt x="23" y="3109"/>
                    <a:pt x="40" y="3101"/>
                    <a:pt x="67" y="3087"/>
                  </a:cubicBezTo>
                  <a:lnTo>
                    <a:pt x="434" y="2686"/>
                  </a:lnTo>
                  <a:cubicBezTo>
                    <a:pt x="468" y="2692"/>
                    <a:pt x="503" y="2695"/>
                    <a:pt x="537" y="2695"/>
                  </a:cubicBezTo>
                  <a:cubicBezTo>
                    <a:pt x="702" y="2695"/>
                    <a:pt x="863" y="2630"/>
                    <a:pt x="1001" y="2520"/>
                  </a:cubicBezTo>
                  <a:cubicBezTo>
                    <a:pt x="1401" y="2153"/>
                    <a:pt x="1635" y="1619"/>
                    <a:pt x="1668" y="1085"/>
                  </a:cubicBezTo>
                  <a:cubicBezTo>
                    <a:pt x="1741" y="427"/>
                    <a:pt x="1512" y="1"/>
                    <a:pt x="116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02;p41">
              <a:extLst>
                <a:ext uri="{FF2B5EF4-FFF2-40B4-BE49-F238E27FC236}">
                  <a16:creationId xmlns:a16="http://schemas.microsoft.com/office/drawing/2014/main" id="{BF11D88F-1A99-4E48-B71E-E2ED4FFE0370}"/>
                </a:ext>
              </a:extLst>
            </p:cNvPr>
            <p:cNvSpPr/>
            <p:nvPr/>
          </p:nvSpPr>
          <p:spPr>
            <a:xfrm>
              <a:off x="2501125" y="2957975"/>
              <a:ext cx="43550" cy="78325"/>
            </a:xfrm>
            <a:custGeom>
              <a:avLst/>
              <a:gdLst/>
              <a:ahLst/>
              <a:cxnLst/>
              <a:rect l="l" t="t" r="r" b="b"/>
              <a:pathLst>
                <a:path w="1742" h="3133" extrusionOk="0">
                  <a:moveTo>
                    <a:pt x="1073" y="322"/>
                  </a:moveTo>
                  <a:cubicBezTo>
                    <a:pt x="1315" y="322"/>
                    <a:pt x="1502" y="597"/>
                    <a:pt x="1502" y="1018"/>
                  </a:cubicBezTo>
                  <a:cubicBezTo>
                    <a:pt x="1502" y="1518"/>
                    <a:pt x="1268" y="2019"/>
                    <a:pt x="868" y="2352"/>
                  </a:cubicBezTo>
                  <a:cubicBezTo>
                    <a:pt x="786" y="2397"/>
                    <a:pt x="709" y="2418"/>
                    <a:pt x="639" y="2418"/>
                  </a:cubicBezTo>
                  <a:cubicBezTo>
                    <a:pt x="395" y="2418"/>
                    <a:pt x="234" y="2159"/>
                    <a:pt x="234" y="1718"/>
                  </a:cubicBezTo>
                  <a:cubicBezTo>
                    <a:pt x="201" y="1218"/>
                    <a:pt x="434" y="718"/>
                    <a:pt x="868" y="384"/>
                  </a:cubicBezTo>
                  <a:cubicBezTo>
                    <a:pt x="938" y="342"/>
                    <a:pt x="1008" y="322"/>
                    <a:pt x="1073" y="322"/>
                  </a:cubicBezTo>
                  <a:close/>
                  <a:moveTo>
                    <a:pt x="1160" y="1"/>
                  </a:moveTo>
                  <a:cubicBezTo>
                    <a:pt x="1031" y="1"/>
                    <a:pt x="886" y="59"/>
                    <a:pt x="734" y="184"/>
                  </a:cubicBezTo>
                  <a:cubicBezTo>
                    <a:pt x="334" y="584"/>
                    <a:pt x="101" y="1085"/>
                    <a:pt x="34" y="1618"/>
                  </a:cubicBezTo>
                  <a:cubicBezTo>
                    <a:pt x="0" y="1885"/>
                    <a:pt x="34" y="2152"/>
                    <a:pt x="134" y="2419"/>
                  </a:cubicBezTo>
                  <a:lnTo>
                    <a:pt x="0" y="3053"/>
                  </a:lnTo>
                  <a:cubicBezTo>
                    <a:pt x="0" y="3102"/>
                    <a:pt x="0" y="3133"/>
                    <a:pt x="27" y="3133"/>
                  </a:cubicBezTo>
                  <a:cubicBezTo>
                    <a:pt x="36" y="3133"/>
                    <a:pt x="49" y="3128"/>
                    <a:pt x="67" y="3119"/>
                  </a:cubicBezTo>
                  <a:lnTo>
                    <a:pt x="434" y="2686"/>
                  </a:lnTo>
                  <a:cubicBezTo>
                    <a:pt x="488" y="2704"/>
                    <a:pt x="541" y="2712"/>
                    <a:pt x="594" y="2712"/>
                  </a:cubicBezTo>
                  <a:cubicBezTo>
                    <a:pt x="739" y="2712"/>
                    <a:pt x="879" y="2650"/>
                    <a:pt x="1001" y="2552"/>
                  </a:cubicBezTo>
                  <a:cubicBezTo>
                    <a:pt x="1401" y="2152"/>
                    <a:pt x="1635" y="1652"/>
                    <a:pt x="1668" y="1118"/>
                  </a:cubicBezTo>
                  <a:cubicBezTo>
                    <a:pt x="1742" y="434"/>
                    <a:pt x="1511" y="1"/>
                    <a:pt x="116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03;p41">
              <a:extLst>
                <a:ext uri="{FF2B5EF4-FFF2-40B4-BE49-F238E27FC236}">
                  <a16:creationId xmlns:a16="http://schemas.microsoft.com/office/drawing/2014/main" id="{77F5DBE4-0503-46A2-8969-C00DD48C5D2E}"/>
                </a:ext>
              </a:extLst>
            </p:cNvPr>
            <p:cNvSpPr/>
            <p:nvPr/>
          </p:nvSpPr>
          <p:spPr>
            <a:xfrm>
              <a:off x="2516125" y="3069800"/>
              <a:ext cx="16725" cy="27400"/>
            </a:xfrm>
            <a:custGeom>
              <a:avLst/>
              <a:gdLst/>
              <a:ahLst/>
              <a:cxnLst/>
              <a:rect l="l" t="t" r="r" b="b"/>
              <a:pathLst>
                <a:path w="669" h="1096" extrusionOk="0">
                  <a:moveTo>
                    <a:pt x="453" y="0"/>
                  </a:moveTo>
                  <a:cubicBezTo>
                    <a:pt x="415" y="0"/>
                    <a:pt x="375" y="15"/>
                    <a:pt x="334" y="47"/>
                  </a:cubicBezTo>
                  <a:cubicBezTo>
                    <a:pt x="101" y="214"/>
                    <a:pt x="1" y="448"/>
                    <a:pt x="1" y="748"/>
                  </a:cubicBezTo>
                  <a:cubicBezTo>
                    <a:pt x="1" y="950"/>
                    <a:pt x="78" y="1095"/>
                    <a:pt x="202" y="1095"/>
                  </a:cubicBezTo>
                  <a:cubicBezTo>
                    <a:pt x="242" y="1095"/>
                    <a:pt x="286" y="1080"/>
                    <a:pt x="334" y="1048"/>
                  </a:cubicBezTo>
                  <a:cubicBezTo>
                    <a:pt x="535" y="881"/>
                    <a:pt x="668" y="615"/>
                    <a:pt x="668" y="348"/>
                  </a:cubicBezTo>
                  <a:cubicBezTo>
                    <a:pt x="668" y="145"/>
                    <a:pt x="572" y="0"/>
                    <a:pt x="45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04;p41">
              <a:extLst>
                <a:ext uri="{FF2B5EF4-FFF2-40B4-BE49-F238E27FC236}">
                  <a16:creationId xmlns:a16="http://schemas.microsoft.com/office/drawing/2014/main" id="{3E1DBD68-D53B-4358-9FF5-313D6878AA14}"/>
                </a:ext>
              </a:extLst>
            </p:cNvPr>
            <p:cNvSpPr/>
            <p:nvPr/>
          </p:nvSpPr>
          <p:spPr>
            <a:xfrm>
              <a:off x="2535325" y="3075350"/>
              <a:ext cx="11700" cy="17950"/>
            </a:xfrm>
            <a:custGeom>
              <a:avLst/>
              <a:gdLst/>
              <a:ahLst/>
              <a:cxnLst/>
              <a:rect l="l" t="t" r="r" b="b"/>
              <a:pathLst>
                <a:path w="468" h="718" extrusionOk="0">
                  <a:moveTo>
                    <a:pt x="326" y="1"/>
                  </a:moveTo>
                  <a:cubicBezTo>
                    <a:pt x="298" y="1"/>
                    <a:pt x="267" y="9"/>
                    <a:pt x="234" y="26"/>
                  </a:cubicBezTo>
                  <a:cubicBezTo>
                    <a:pt x="100" y="126"/>
                    <a:pt x="0" y="292"/>
                    <a:pt x="0" y="493"/>
                  </a:cubicBezTo>
                  <a:cubicBezTo>
                    <a:pt x="0" y="643"/>
                    <a:pt x="56" y="718"/>
                    <a:pt x="141" y="718"/>
                  </a:cubicBezTo>
                  <a:cubicBezTo>
                    <a:pt x="169" y="718"/>
                    <a:pt x="200" y="709"/>
                    <a:pt x="234" y="693"/>
                  </a:cubicBezTo>
                  <a:cubicBezTo>
                    <a:pt x="367" y="593"/>
                    <a:pt x="467" y="426"/>
                    <a:pt x="467" y="226"/>
                  </a:cubicBezTo>
                  <a:cubicBezTo>
                    <a:pt x="467" y="76"/>
                    <a:pt x="411" y="1"/>
                    <a:pt x="32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05;p41">
              <a:extLst>
                <a:ext uri="{FF2B5EF4-FFF2-40B4-BE49-F238E27FC236}">
                  <a16:creationId xmlns:a16="http://schemas.microsoft.com/office/drawing/2014/main" id="{2FB36CE3-165C-4D72-90E7-DE8881EBF7DB}"/>
                </a:ext>
              </a:extLst>
            </p:cNvPr>
            <p:cNvSpPr/>
            <p:nvPr/>
          </p:nvSpPr>
          <p:spPr>
            <a:xfrm>
              <a:off x="2514475" y="3097500"/>
              <a:ext cx="19200" cy="42725"/>
            </a:xfrm>
            <a:custGeom>
              <a:avLst/>
              <a:gdLst/>
              <a:ahLst/>
              <a:cxnLst/>
              <a:rect l="l" t="t" r="r" b="b"/>
              <a:pathLst>
                <a:path w="768" h="1709" extrusionOk="0">
                  <a:moveTo>
                    <a:pt x="605" y="1"/>
                  </a:moveTo>
                  <a:cubicBezTo>
                    <a:pt x="572" y="1"/>
                    <a:pt x="536" y="13"/>
                    <a:pt x="501" y="40"/>
                  </a:cubicBezTo>
                  <a:lnTo>
                    <a:pt x="267" y="174"/>
                  </a:lnTo>
                  <a:cubicBezTo>
                    <a:pt x="100" y="274"/>
                    <a:pt x="0" y="474"/>
                    <a:pt x="0" y="707"/>
                  </a:cubicBezTo>
                  <a:lnTo>
                    <a:pt x="0" y="1708"/>
                  </a:lnTo>
                  <a:lnTo>
                    <a:pt x="767" y="1274"/>
                  </a:lnTo>
                  <a:lnTo>
                    <a:pt x="767" y="240"/>
                  </a:lnTo>
                  <a:cubicBezTo>
                    <a:pt x="767" y="94"/>
                    <a:pt x="696" y="1"/>
                    <a:pt x="6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06;p41">
              <a:extLst>
                <a:ext uri="{FF2B5EF4-FFF2-40B4-BE49-F238E27FC236}">
                  <a16:creationId xmlns:a16="http://schemas.microsoft.com/office/drawing/2014/main" id="{1A35EE62-935A-445A-8DB8-497C48222655}"/>
                </a:ext>
              </a:extLst>
            </p:cNvPr>
            <p:cNvSpPr/>
            <p:nvPr/>
          </p:nvSpPr>
          <p:spPr>
            <a:xfrm>
              <a:off x="2536975" y="3095325"/>
              <a:ext cx="10050" cy="32375"/>
            </a:xfrm>
            <a:custGeom>
              <a:avLst/>
              <a:gdLst/>
              <a:ahLst/>
              <a:cxnLst/>
              <a:rect l="l" t="t" r="r" b="b"/>
              <a:pathLst>
                <a:path w="402" h="1295" extrusionOk="0">
                  <a:moveTo>
                    <a:pt x="279" y="1"/>
                  </a:moveTo>
                  <a:cubicBezTo>
                    <a:pt x="255" y="1"/>
                    <a:pt x="228" y="9"/>
                    <a:pt x="201" y="27"/>
                  </a:cubicBezTo>
                  <a:lnTo>
                    <a:pt x="1" y="161"/>
                  </a:lnTo>
                  <a:lnTo>
                    <a:pt x="1" y="1295"/>
                  </a:lnTo>
                  <a:lnTo>
                    <a:pt x="401" y="1061"/>
                  </a:lnTo>
                  <a:lnTo>
                    <a:pt x="401" y="161"/>
                  </a:lnTo>
                  <a:cubicBezTo>
                    <a:pt x="401" y="63"/>
                    <a:pt x="347" y="1"/>
                    <a:pt x="27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07;p41">
              <a:extLst>
                <a:ext uri="{FF2B5EF4-FFF2-40B4-BE49-F238E27FC236}">
                  <a16:creationId xmlns:a16="http://schemas.microsoft.com/office/drawing/2014/main" id="{D97ABE68-A572-4E36-8B67-2CDBF87B0BA9}"/>
                </a:ext>
              </a:extLst>
            </p:cNvPr>
            <p:cNvSpPr/>
            <p:nvPr/>
          </p:nvSpPr>
          <p:spPr>
            <a:xfrm>
              <a:off x="2501125" y="3094650"/>
              <a:ext cx="11700" cy="18575"/>
            </a:xfrm>
            <a:custGeom>
              <a:avLst/>
              <a:gdLst/>
              <a:ahLst/>
              <a:cxnLst/>
              <a:rect l="l" t="t" r="r" b="b"/>
              <a:pathLst>
                <a:path w="468" h="743" extrusionOk="0">
                  <a:moveTo>
                    <a:pt x="313" y="0"/>
                  </a:moveTo>
                  <a:cubicBezTo>
                    <a:pt x="288" y="0"/>
                    <a:pt x="262" y="7"/>
                    <a:pt x="234" y="21"/>
                  </a:cubicBezTo>
                  <a:cubicBezTo>
                    <a:pt x="101" y="154"/>
                    <a:pt x="0" y="321"/>
                    <a:pt x="34" y="521"/>
                  </a:cubicBezTo>
                  <a:cubicBezTo>
                    <a:pt x="34" y="652"/>
                    <a:pt x="96" y="742"/>
                    <a:pt x="171" y="742"/>
                  </a:cubicBezTo>
                  <a:cubicBezTo>
                    <a:pt x="191" y="742"/>
                    <a:pt x="213" y="736"/>
                    <a:pt x="234" y="721"/>
                  </a:cubicBezTo>
                  <a:cubicBezTo>
                    <a:pt x="367" y="588"/>
                    <a:pt x="467" y="421"/>
                    <a:pt x="467" y="254"/>
                  </a:cubicBezTo>
                  <a:cubicBezTo>
                    <a:pt x="467" y="96"/>
                    <a:pt x="405" y="0"/>
                    <a:pt x="31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08;p41">
              <a:extLst>
                <a:ext uri="{FF2B5EF4-FFF2-40B4-BE49-F238E27FC236}">
                  <a16:creationId xmlns:a16="http://schemas.microsoft.com/office/drawing/2014/main" id="{1D5C5749-0051-4524-9674-C2F6D199AC6A}"/>
                </a:ext>
              </a:extLst>
            </p:cNvPr>
            <p:cNvSpPr/>
            <p:nvPr/>
          </p:nvSpPr>
          <p:spPr>
            <a:xfrm>
              <a:off x="2501125" y="3113500"/>
              <a:ext cx="10875" cy="34225"/>
            </a:xfrm>
            <a:custGeom>
              <a:avLst/>
              <a:gdLst/>
              <a:ahLst/>
              <a:cxnLst/>
              <a:rect l="l" t="t" r="r" b="b"/>
              <a:pathLst>
                <a:path w="435" h="1369" extrusionOk="0">
                  <a:moveTo>
                    <a:pt x="434" y="1"/>
                  </a:moveTo>
                  <a:lnTo>
                    <a:pt x="201" y="134"/>
                  </a:lnTo>
                  <a:cubicBezTo>
                    <a:pt x="67" y="201"/>
                    <a:pt x="0" y="334"/>
                    <a:pt x="0" y="501"/>
                  </a:cubicBezTo>
                  <a:lnTo>
                    <a:pt x="0" y="1368"/>
                  </a:lnTo>
                  <a:lnTo>
                    <a:pt x="434" y="1135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09;p41">
              <a:extLst>
                <a:ext uri="{FF2B5EF4-FFF2-40B4-BE49-F238E27FC236}">
                  <a16:creationId xmlns:a16="http://schemas.microsoft.com/office/drawing/2014/main" id="{6C4B481D-D467-4691-A27D-A52D4075F1FF}"/>
                </a:ext>
              </a:extLst>
            </p:cNvPr>
            <p:cNvSpPr/>
            <p:nvPr/>
          </p:nvSpPr>
          <p:spPr>
            <a:xfrm>
              <a:off x="2586175" y="2488250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1"/>
                  </a:moveTo>
                  <a:cubicBezTo>
                    <a:pt x="9861" y="1"/>
                    <a:pt x="9787" y="20"/>
                    <a:pt x="9708" y="59"/>
                  </a:cubicBezTo>
                  <a:lnTo>
                    <a:pt x="468" y="5430"/>
                  </a:lnTo>
                  <a:cubicBezTo>
                    <a:pt x="201" y="5597"/>
                    <a:pt x="34" y="5864"/>
                    <a:pt x="1" y="6164"/>
                  </a:cubicBezTo>
                  <a:cubicBezTo>
                    <a:pt x="1" y="6351"/>
                    <a:pt x="99" y="6456"/>
                    <a:pt x="250" y="6456"/>
                  </a:cubicBezTo>
                  <a:cubicBezTo>
                    <a:pt x="315" y="6456"/>
                    <a:pt x="388" y="6437"/>
                    <a:pt x="468" y="6397"/>
                  </a:cubicBezTo>
                  <a:lnTo>
                    <a:pt x="9708" y="1027"/>
                  </a:lnTo>
                  <a:cubicBezTo>
                    <a:pt x="9975" y="860"/>
                    <a:pt x="10141" y="593"/>
                    <a:pt x="10175" y="293"/>
                  </a:cubicBezTo>
                  <a:cubicBezTo>
                    <a:pt x="10175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10;p41">
              <a:extLst>
                <a:ext uri="{FF2B5EF4-FFF2-40B4-BE49-F238E27FC236}">
                  <a16:creationId xmlns:a16="http://schemas.microsoft.com/office/drawing/2014/main" id="{702B8CAE-48F4-451B-B1B9-4B901BAF3FE5}"/>
                </a:ext>
              </a:extLst>
            </p:cNvPr>
            <p:cNvSpPr/>
            <p:nvPr/>
          </p:nvSpPr>
          <p:spPr>
            <a:xfrm>
              <a:off x="2586175" y="2597500"/>
              <a:ext cx="254375" cy="161400"/>
            </a:xfrm>
            <a:custGeom>
              <a:avLst/>
              <a:gdLst/>
              <a:ahLst/>
              <a:cxnLst/>
              <a:rect l="l" t="t" r="r" b="b"/>
              <a:pathLst>
                <a:path w="10175" h="6456" extrusionOk="0">
                  <a:moveTo>
                    <a:pt x="9925" y="0"/>
                  </a:moveTo>
                  <a:cubicBezTo>
                    <a:pt x="9861" y="0"/>
                    <a:pt x="9787" y="19"/>
                    <a:pt x="9708" y="59"/>
                  </a:cubicBezTo>
                  <a:lnTo>
                    <a:pt x="468" y="5396"/>
                  </a:lnTo>
                  <a:cubicBezTo>
                    <a:pt x="201" y="5563"/>
                    <a:pt x="34" y="5863"/>
                    <a:pt x="1" y="6164"/>
                  </a:cubicBezTo>
                  <a:cubicBezTo>
                    <a:pt x="1" y="6351"/>
                    <a:pt x="99" y="6456"/>
                    <a:pt x="250" y="6456"/>
                  </a:cubicBezTo>
                  <a:cubicBezTo>
                    <a:pt x="315" y="6456"/>
                    <a:pt x="388" y="6437"/>
                    <a:pt x="468" y="6397"/>
                  </a:cubicBezTo>
                  <a:lnTo>
                    <a:pt x="9708" y="1060"/>
                  </a:lnTo>
                  <a:cubicBezTo>
                    <a:pt x="9975" y="893"/>
                    <a:pt x="10141" y="593"/>
                    <a:pt x="10175" y="293"/>
                  </a:cubicBezTo>
                  <a:cubicBezTo>
                    <a:pt x="10175" y="106"/>
                    <a:pt x="10076" y="0"/>
                    <a:pt x="99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11;p41">
              <a:extLst>
                <a:ext uri="{FF2B5EF4-FFF2-40B4-BE49-F238E27FC236}">
                  <a16:creationId xmlns:a16="http://schemas.microsoft.com/office/drawing/2014/main" id="{EA4CA62E-0E98-421B-882A-4D1921A24B33}"/>
                </a:ext>
              </a:extLst>
            </p:cNvPr>
            <p:cNvSpPr/>
            <p:nvPr/>
          </p:nvSpPr>
          <p:spPr>
            <a:xfrm>
              <a:off x="2586175" y="2707000"/>
              <a:ext cx="254375" cy="160900"/>
            </a:xfrm>
            <a:custGeom>
              <a:avLst/>
              <a:gdLst/>
              <a:ahLst/>
              <a:cxnLst/>
              <a:rect l="l" t="t" r="r" b="b"/>
              <a:pathLst>
                <a:path w="10175" h="6436" extrusionOk="0">
                  <a:moveTo>
                    <a:pt x="9947" y="1"/>
                  </a:moveTo>
                  <a:cubicBezTo>
                    <a:pt x="9878" y="1"/>
                    <a:pt x="9797" y="27"/>
                    <a:pt x="9708" y="82"/>
                  </a:cubicBezTo>
                  <a:lnTo>
                    <a:pt x="468" y="5386"/>
                  </a:lnTo>
                  <a:cubicBezTo>
                    <a:pt x="201" y="5553"/>
                    <a:pt x="34" y="5820"/>
                    <a:pt x="1" y="6153"/>
                  </a:cubicBezTo>
                  <a:cubicBezTo>
                    <a:pt x="1" y="6331"/>
                    <a:pt x="90" y="6435"/>
                    <a:pt x="228" y="6435"/>
                  </a:cubicBezTo>
                  <a:cubicBezTo>
                    <a:pt x="297" y="6435"/>
                    <a:pt x="379" y="6409"/>
                    <a:pt x="468" y="6354"/>
                  </a:cubicBezTo>
                  <a:lnTo>
                    <a:pt x="9708" y="1050"/>
                  </a:lnTo>
                  <a:cubicBezTo>
                    <a:pt x="9975" y="883"/>
                    <a:pt x="10141" y="583"/>
                    <a:pt x="10175" y="283"/>
                  </a:cubicBezTo>
                  <a:cubicBezTo>
                    <a:pt x="10175" y="105"/>
                    <a:pt x="10086" y="1"/>
                    <a:pt x="994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12;p41">
              <a:extLst>
                <a:ext uri="{FF2B5EF4-FFF2-40B4-BE49-F238E27FC236}">
                  <a16:creationId xmlns:a16="http://schemas.microsoft.com/office/drawing/2014/main" id="{8C95AAF1-5D87-4C19-B2C5-E025F8C4617A}"/>
                </a:ext>
              </a:extLst>
            </p:cNvPr>
            <p:cNvSpPr/>
            <p:nvPr/>
          </p:nvSpPr>
          <p:spPr>
            <a:xfrm>
              <a:off x="2586175" y="2815425"/>
              <a:ext cx="254375" cy="161150"/>
            </a:xfrm>
            <a:custGeom>
              <a:avLst/>
              <a:gdLst/>
              <a:ahLst/>
              <a:cxnLst/>
              <a:rect l="l" t="t" r="r" b="b"/>
              <a:pathLst>
                <a:path w="10175" h="6446" extrusionOk="0">
                  <a:moveTo>
                    <a:pt x="9947" y="0"/>
                  </a:moveTo>
                  <a:cubicBezTo>
                    <a:pt x="9878" y="0"/>
                    <a:pt x="9797" y="26"/>
                    <a:pt x="9708" y="82"/>
                  </a:cubicBezTo>
                  <a:lnTo>
                    <a:pt x="468" y="5419"/>
                  </a:lnTo>
                  <a:cubicBezTo>
                    <a:pt x="201" y="5586"/>
                    <a:pt x="34" y="5853"/>
                    <a:pt x="1" y="6153"/>
                  </a:cubicBezTo>
                  <a:cubicBezTo>
                    <a:pt x="1" y="6340"/>
                    <a:pt x="99" y="6445"/>
                    <a:pt x="250" y="6445"/>
                  </a:cubicBezTo>
                  <a:cubicBezTo>
                    <a:pt x="315" y="6445"/>
                    <a:pt x="388" y="6426"/>
                    <a:pt x="468" y="6386"/>
                  </a:cubicBezTo>
                  <a:lnTo>
                    <a:pt x="9708" y="1049"/>
                  </a:lnTo>
                  <a:cubicBezTo>
                    <a:pt x="9975" y="882"/>
                    <a:pt x="10141" y="616"/>
                    <a:pt x="10175" y="282"/>
                  </a:cubicBezTo>
                  <a:cubicBezTo>
                    <a:pt x="10175" y="104"/>
                    <a:pt x="10086" y="0"/>
                    <a:pt x="994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13;p41">
              <a:extLst>
                <a:ext uri="{FF2B5EF4-FFF2-40B4-BE49-F238E27FC236}">
                  <a16:creationId xmlns:a16="http://schemas.microsoft.com/office/drawing/2014/main" id="{B22562AC-AC3D-4919-BD99-4DB6E79014B3}"/>
                </a:ext>
              </a:extLst>
            </p:cNvPr>
            <p:cNvSpPr/>
            <p:nvPr/>
          </p:nvSpPr>
          <p:spPr>
            <a:xfrm>
              <a:off x="2586175" y="2924400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0"/>
                  </a:moveTo>
                  <a:cubicBezTo>
                    <a:pt x="9861" y="0"/>
                    <a:pt x="9787" y="19"/>
                    <a:pt x="9708" y="59"/>
                  </a:cubicBezTo>
                  <a:lnTo>
                    <a:pt x="468" y="5396"/>
                  </a:lnTo>
                  <a:cubicBezTo>
                    <a:pt x="201" y="5563"/>
                    <a:pt x="34" y="5830"/>
                    <a:pt x="1" y="6164"/>
                  </a:cubicBezTo>
                  <a:cubicBezTo>
                    <a:pt x="1" y="6351"/>
                    <a:pt x="99" y="6456"/>
                    <a:pt x="250" y="6456"/>
                  </a:cubicBezTo>
                  <a:cubicBezTo>
                    <a:pt x="315" y="6456"/>
                    <a:pt x="388" y="6437"/>
                    <a:pt x="468" y="6397"/>
                  </a:cubicBezTo>
                  <a:lnTo>
                    <a:pt x="9708" y="1060"/>
                  </a:lnTo>
                  <a:cubicBezTo>
                    <a:pt x="9975" y="893"/>
                    <a:pt x="10141" y="593"/>
                    <a:pt x="10175" y="293"/>
                  </a:cubicBezTo>
                  <a:cubicBezTo>
                    <a:pt x="10175" y="106"/>
                    <a:pt x="10076" y="0"/>
                    <a:pt x="99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14;p41">
              <a:extLst>
                <a:ext uri="{FF2B5EF4-FFF2-40B4-BE49-F238E27FC236}">
                  <a16:creationId xmlns:a16="http://schemas.microsoft.com/office/drawing/2014/main" id="{37DC0168-9B52-4973-90F0-B3B3D516365E}"/>
                </a:ext>
              </a:extLst>
            </p:cNvPr>
            <p:cNvSpPr/>
            <p:nvPr/>
          </p:nvSpPr>
          <p:spPr>
            <a:xfrm>
              <a:off x="2628725" y="3013250"/>
              <a:ext cx="254375" cy="161525"/>
            </a:xfrm>
            <a:custGeom>
              <a:avLst/>
              <a:gdLst/>
              <a:ahLst/>
              <a:cxnLst/>
              <a:rect l="l" t="t" r="r" b="b"/>
              <a:pathLst>
                <a:path w="10175" h="6461" extrusionOk="0">
                  <a:moveTo>
                    <a:pt x="9928" y="1"/>
                  </a:moveTo>
                  <a:cubicBezTo>
                    <a:pt x="9863" y="1"/>
                    <a:pt x="9788" y="24"/>
                    <a:pt x="9707" y="75"/>
                  </a:cubicBezTo>
                  <a:lnTo>
                    <a:pt x="434" y="5412"/>
                  </a:lnTo>
                  <a:cubicBezTo>
                    <a:pt x="200" y="5578"/>
                    <a:pt x="33" y="5845"/>
                    <a:pt x="0" y="6179"/>
                  </a:cubicBezTo>
                  <a:cubicBezTo>
                    <a:pt x="0" y="6357"/>
                    <a:pt x="89" y="6461"/>
                    <a:pt x="218" y="6461"/>
                  </a:cubicBezTo>
                  <a:cubicBezTo>
                    <a:pt x="282" y="6461"/>
                    <a:pt x="356" y="6435"/>
                    <a:pt x="434" y="6379"/>
                  </a:cubicBezTo>
                  <a:lnTo>
                    <a:pt x="9707" y="1042"/>
                  </a:lnTo>
                  <a:cubicBezTo>
                    <a:pt x="9974" y="875"/>
                    <a:pt x="10141" y="608"/>
                    <a:pt x="10174" y="308"/>
                  </a:cubicBezTo>
                  <a:cubicBezTo>
                    <a:pt x="10174" y="122"/>
                    <a:pt x="10077" y="1"/>
                    <a:pt x="992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15;p41">
              <a:extLst>
                <a:ext uri="{FF2B5EF4-FFF2-40B4-BE49-F238E27FC236}">
                  <a16:creationId xmlns:a16="http://schemas.microsoft.com/office/drawing/2014/main" id="{0D8F9994-3054-4D97-A214-34820C9CAFBC}"/>
                </a:ext>
              </a:extLst>
            </p:cNvPr>
            <p:cNvSpPr/>
            <p:nvPr/>
          </p:nvSpPr>
          <p:spPr>
            <a:xfrm>
              <a:off x="2628725" y="3087025"/>
              <a:ext cx="254375" cy="161400"/>
            </a:xfrm>
            <a:custGeom>
              <a:avLst/>
              <a:gdLst/>
              <a:ahLst/>
              <a:cxnLst/>
              <a:rect l="l" t="t" r="r" b="b"/>
              <a:pathLst>
                <a:path w="10175" h="6456" extrusionOk="0">
                  <a:moveTo>
                    <a:pt x="9925" y="0"/>
                  </a:moveTo>
                  <a:cubicBezTo>
                    <a:pt x="9860" y="0"/>
                    <a:pt x="9787" y="19"/>
                    <a:pt x="9707" y="59"/>
                  </a:cubicBezTo>
                  <a:lnTo>
                    <a:pt x="434" y="5396"/>
                  </a:lnTo>
                  <a:cubicBezTo>
                    <a:pt x="200" y="5563"/>
                    <a:pt x="33" y="5863"/>
                    <a:pt x="0" y="6163"/>
                  </a:cubicBezTo>
                  <a:cubicBezTo>
                    <a:pt x="0" y="6351"/>
                    <a:pt x="99" y="6456"/>
                    <a:pt x="238" y="6456"/>
                  </a:cubicBezTo>
                  <a:cubicBezTo>
                    <a:pt x="297" y="6456"/>
                    <a:pt x="364" y="6437"/>
                    <a:pt x="434" y="6397"/>
                  </a:cubicBezTo>
                  <a:lnTo>
                    <a:pt x="9707" y="1026"/>
                  </a:lnTo>
                  <a:cubicBezTo>
                    <a:pt x="9974" y="893"/>
                    <a:pt x="10141" y="593"/>
                    <a:pt x="10174" y="292"/>
                  </a:cubicBezTo>
                  <a:cubicBezTo>
                    <a:pt x="10174" y="105"/>
                    <a:pt x="10076" y="0"/>
                    <a:pt x="99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16;p41">
              <a:extLst>
                <a:ext uri="{FF2B5EF4-FFF2-40B4-BE49-F238E27FC236}">
                  <a16:creationId xmlns:a16="http://schemas.microsoft.com/office/drawing/2014/main" id="{7FBCA757-CD2C-4CD9-80C5-B8C360900B1A}"/>
                </a:ext>
              </a:extLst>
            </p:cNvPr>
            <p:cNvSpPr/>
            <p:nvPr/>
          </p:nvSpPr>
          <p:spPr>
            <a:xfrm>
              <a:off x="2628725" y="3160400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1"/>
                  </a:moveTo>
                  <a:cubicBezTo>
                    <a:pt x="9860" y="1"/>
                    <a:pt x="9787" y="20"/>
                    <a:pt x="9707" y="59"/>
                  </a:cubicBezTo>
                  <a:lnTo>
                    <a:pt x="434" y="5430"/>
                  </a:lnTo>
                  <a:cubicBezTo>
                    <a:pt x="200" y="5597"/>
                    <a:pt x="33" y="5864"/>
                    <a:pt x="0" y="6164"/>
                  </a:cubicBezTo>
                  <a:cubicBezTo>
                    <a:pt x="0" y="6351"/>
                    <a:pt x="99" y="6456"/>
                    <a:pt x="238" y="6456"/>
                  </a:cubicBezTo>
                  <a:cubicBezTo>
                    <a:pt x="297" y="6456"/>
                    <a:pt x="364" y="6437"/>
                    <a:pt x="434" y="6397"/>
                  </a:cubicBezTo>
                  <a:lnTo>
                    <a:pt x="9707" y="1060"/>
                  </a:lnTo>
                  <a:cubicBezTo>
                    <a:pt x="9974" y="893"/>
                    <a:pt x="10141" y="593"/>
                    <a:pt x="10174" y="293"/>
                  </a:cubicBezTo>
                  <a:cubicBezTo>
                    <a:pt x="10174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17;p41">
              <a:extLst>
                <a:ext uri="{FF2B5EF4-FFF2-40B4-BE49-F238E27FC236}">
                  <a16:creationId xmlns:a16="http://schemas.microsoft.com/office/drawing/2014/main" id="{FD2A3384-7B13-4684-B900-3E11500B9419}"/>
                </a:ext>
              </a:extLst>
            </p:cNvPr>
            <p:cNvSpPr/>
            <p:nvPr/>
          </p:nvSpPr>
          <p:spPr>
            <a:xfrm>
              <a:off x="2673750" y="3207375"/>
              <a:ext cx="254375" cy="161150"/>
            </a:xfrm>
            <a:custGeom>
              <a:avLst/>
              <a:gdLst/>
              <a:ahLst/>
              <a:cxnLst/>
              <a:rect l="l" t="t" r="r" b="b"/>
              <a:pathLst>
                <a:path w="10175" h="6446" extrusionOk="0">
                  <a:moveTo>
                    <a:pt x="9947" y="0"/>
                  </a:moveTo>
                  <a:cubicBezTo>
                    <a:pt x="9878" y="0"/>
                    <a:pt x="9796" y="26"/>
                    <a:pt x="9707" y="82"/>
                  </a:cubicBezTo>
                  <a:lnTo>
                    <a:pt x="434" y="5419"/>
                  </a:lnTo>
                  <a:cubicBezTo>
                    <a:pt x="201" y="5586"/>
                    <a:pt x="34" y="5853"/>
                    <a:pt x="0" y="6153"/>
                  </a:cubicBezTo>
                  <a:cubicBezTo>
                    <a:pt x="0" y="6340"/>
                    <a:pt x="99" y="6445"/>
                    <a:pt x="238" y="6445"/>
                  </a:cubicBezTo>
                  <a:cubicBezTo>
                    <a:pt x="298" y="6445"/>
                    <a:pt x="364" y="6426"/>
                    <a:pt x="434" y="6386"/>
                  </a:cubicBezTo>
                  <a:lnTo>
                    <a:pt x="9707" y="1049"/>
                  </a:lnTo>
                  <a:cubicBezTo>
                    <a:pt x="9974" y="882"/>
                    <a:pt x="10141" y="582"/>
                    <a:pt x="10174" y="282"/>
                  </a:cubicBezTo>
                  <a:cubicBezTo>
                    <a:pt x="10174" y="104"/>
                    <a:pt x="10085" y="0"/>
                    <a:pt x="994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18;p41">
              <a:extLst>
                <a:ext uri="{FF2B5EF4-FFF2-40B4-BE49-F238E27FC236}">
                  <a16:creationId xmlns:a16="http://schemas.microsoft.com/office/drawing/2014/main" id="{6D916C25-03FB-4307-AAE8-E997B8CB4CA6}"/>
                </a:ext>
              </a:extLst>
            </p:cNvPr>
            <p:cNvSpPr/>
            <p:nvPr/>
          </p:nvSpPr>
          <p:spPr>
            <a:xfrm>
              <a:off x="2628725" y="3357625"/>
              <a:ext cx="21700" cy="49525"/>
            </a:xfrm>
            <a:custGeom>
              <a:avLst/>
              <a:gdLst/>
              <a:ahLst/>
              <a:cxnLst/>
              <a:rect l="l" t="t" r="r" b="b"/>
              <a:pathLst>
                <a:path w="868" h="1981" extrusionOk="0">
                  <a:moveTo>
                    <a:pt x="49" y="1"/>
                  </a:moveTo>
                  <a:cubicBezTo>
                    <a:pt x="23" y="1"/>
                    <a:pt x="0" y="60"/>
                    <a:pt x="0" y="143"/>
                  </a:cubicBezTo>
                  <a:lnTo>
                    <a:pt x="0" y="1911"/>
                  </a:lnTo>
                  <a:cubicBezTo>
                    <a:pt x="0" y="1952"/>
                    <a:pt x="26" y="1980"/>
                    <a:pt x="45" y="1980"/>
                  </a:cubicBezTo>
                  <a:cubicBezTo>
                    <a:pt x="57" y="1980"/>
                    <a:pt x="67" y="1970"/>
                    <a:pt x="67" y="1944"/>
                  </a:cubicBezTo>
                  <a:lnTo>
                    <a:pt x="834" y="610"/>
                  </a:lnTo>
                  <a:cubicBezTo>
                    <a:pt x="867" y="543"/>
                    <a:pt x="867" y="476"/>
                    <a:pt x="834" y="476"/>
                  </a:cubicBezTo>
                  <a:lnTo>
                    <a:pt x="67" y="9"/>
                  </a:lnTo>
                  <a:cubicBezTo>
                    <a:pt x="61" y="3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19;p41">
              <a:extLst>
                <a:ext uri="{FF2B5EF4-FFF2-40B4-BE49-F238E27FC236}">
                  <a16:creationId xmlns:a16="http://schemas.microsoft.com/office/drawing/2014/main" id="{52224D43-F231-4B4C-9206-EF3CEF00B69F}"/>
                </a:ext>
              </a:extLst>
            </p:cNvPr>
            <p:cNvSpPr/>
            <p:nvPr/>
          </p:nvSpPr>
          <p:spPr>
            <a:xfrm>
              <a:off x="2673750" y="3280475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1"/>
                  </a:moveTo>
                  <a:cubicBezTo>
                    <a:pt x="9861" y="1"/>
                    <a:pt x="9787" y="20"/>
                    <a:pt x="9707" y="60"/>
                  </a:cubicBezTo>
                  <a:lnTo>
                    <a:pt x="434" y="5430"/>
                  </a:lnTo>
                  <a:cubicBezTo>
                    <a:pt x="201" y="5597"/>
                    <a:pt x="34" y="5864"/>
                    <a:pt x="0" y="6164"/>
                  </a:cubicBezTo>
                  <a:cubicBezTo>
                    <a:pt x="0" y="6351"/>
                    <a:pt x="99" y="6457"/>
                    <a:pt x="238" y="6457"/>
                  </a:cubicBezTo>
                  <a:cubicBezTo>
                    <a:pt x="298" y="6457"/>
                    <a:pt x="364" y="6438"/>
                    <a:pt x="434" y="6398"/>
                  </a:cubicBezTo>
                  <a:lnTo>
                    <a:pt x="9707" y="1027"/>
                  </a:lnTo>
                  <a:cubicBezTo>
                    <a:pt x="9974" y="860"/>
                    <a:pt x="10141" y="594"/>
                    <a:pt x="10174" y="293"/>
                  </a:cubicBezTo>
                  <a:cubicBezTo>
                    <a:pt x="10174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20;p41">
              <a:extLst>
                <a:ext uri="{FF2B5EF4-FFF2-40B4-BE49-F238E27FC236}">
                  <a16:creationId xmlns:a16="http://schemas.microsoft.com/office/drawing/2014/main" id="{4F3E3402-81E2-48B2-A266-BC2ED8D45874}"/>
                </a:ext>
              </a:extLst>
            </p:cNvPr>
            <p:cNvSpPr/>
            <p:nvPr/>
          </p:nvSpPr>
          <p:spPr>
            <a:xfrm>
              <a:off x="2628725" y="3431075"/>
              <a:ext cx="21700" cy="49450"/>
            </a:xfrm>
            <a:custGeom>
              <a:avLst/>
              <a:gdLst/>
              <a:ahLst/>
              <a:cxnLst/>
              <a:rect l="l" t="t" r="r" b="b"/>
              <a:pathLst>
                <a:path w="868" h="1978" extrusionOk="0">
                  <a:moveTo>
                    <a:pt x="53" y="0"/>
                  </a:moveTo>
                  <a:cubicBezTo>
                    <a:pt x="25" y="0"/>
                    <a:pt x="0" y="83"/>
                    <a:pt x="0" y="140"/>
                  </a:cubicBezTo>
                  <a:lnTo>
                    <a:pt x="0" y="1908"/>
                  </a:lnTo>
                  <a:cubicBezTo>
                    <a:pt x="0" y="1949"/>
                    <a:pt x="26" y="1978"/>
                    <a:pt x="45" y="1978"/>
                  </a:cubicBezTo>
                  <a:cubicBezTo>
                    <a:pt x="57" y="1978"/>
                    <a:pt x="67" y="1967"/>
                    <a:pt x="67" y="1941"/>
                  </a:cubicBezTo>
                  <a:lnTo>
                    <a:pt x="834" y="607"/>
                  </a:lnTo>
                  <a:cubicBezTo>
                    <a:pt x="867" y="540"/>
                    <a:pt x="867" y="474"/>
                    <a:pt x="834" y="474"/>
                  </a:cubicBezTo>
                  <a:lnTo>
                    <a:pt x="67" y="7"/>
                  </a:lnTo>
                  <a:cubicBezTo>
                    <a:pt x="62" y="2"/>
                    <a:pt x="58" y="0"/>
                    <a:pt x="5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21;p41">
              <a:extLst>
                <a:ext uri="{FF2B5EF4-FFF2-40B4-BE49-F238E27FC236}">
                  <a16:creationId xmlns:a16="http://schemas.microsoft.com/office/drawing/2014/main" id="{7B2D0547-EC8E-4756-B3AA-C5D3500C2BD9}"/>
                </a:ext>
              </a:extLst>
            </p:cNvPr>
            <p:cNvSpPr/>
            <p:nvPr/>
          </p:nvSpPr>
          <p:spPr>
            <a:xfrm>
              <a:off x="2673750" y="3353875"/>
              <a:ext cx="254375" cy="161400"/>
            </a:xfrm>
            <a:custGeom>
              <a:avLst/>
              <a:gdLst/>
              <a:ahLst/>
              <a:cxnLst/>
              <a:rect l="l" t="t" r="r" b="b"/>
              <a:pathLst>
                <a:path w="10175" h="6456" extrusionOk="0">
                  <a:moveTo>
                    <a:pt x="9925" y="0"/>
                  </a:moveTo>
                  <a:cubicBezTo>
                    <a:pt x="9861" y="0"/>
                    <a:pt x="9787" y="19"/>
                    <a:pt x="9707" y="59"/>
                  </a:cubicBezTo>
                  <a:lnTo>
                    <a:pt x="434" y="5430"/>
                  </a:lnTo>
                  <a:cubicBezTo>
                    <a:pt x="201" y="5597"/>
                    <a:pt x="34" y="5863"/>
                    <a:pt x="0" y="6164"/>
                  </a:cubicBezTo>
                  <a:cubicBezTo>
                    <a:pt x="0" y="6351"/>
                    <a:pt x="99" y="6456"/>
                    <a:pt x="238" y="6456"/>
                  </a:cubicBezTo>
                  <a:cubicBezTo>
                    <a:pt x="298" y="6456"/>
                    <a:pt x="364" y="6437"/>
                    <a:pt x="434" y="6397"/>
                  </a:cubicBezTo>
                  <a:lnTo>
                    <a:pt x="9707" y="1060"/>
                  </a:lnTo>
                  <a:cubicBezTo>
                    <a:pt x="9974" y="893"/>
                    <a:pt x="10141" y="593"/>
                    <a:pt x="10174" y="293"/>
                  </a:cubicBezTo>
                  <a:cubicBezTo>
                    <a:pt x="10174" y="106"/>
                    <a:pt x="10076" y="0"/>
                    <a:pt x="99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22;p41">
              <a:extLst>
                <a:ext uri="{FF2B5EF4-FFF2-40B4-BE49-F238E27FC236}">
                  <a16:creationId xmlns:a16="http://schemas.microsoft.com/office/drawing/2014/main" id="{F400BC72-9C21-45A3-84FE-3CF7957C2B76}"/>
                </a:ext>
              </a:extLst>
            </p:cNvPr>
            <p:cNvSpPr/>
            <p:nvPr/>
          </p:nvSpPr>
          <p:spPr>
            <a:xfrm>
              <a:off x="2628725" y="3504625"/>
              <a:ext cx="21700" cy="49300"/>
            </a:xfrm>
            <a:custGeom>
              <a:avLst/>
              <a:gdLst/>
              <a:ahLst/>
              <a:cxnLst/>
              <a:rect l="l" t="t" r="r" b="b"/>
              <a:pathLst>
                <a:path w="868" h="1972" extrusionOk="0">
                  <a:moveTo>
                    <a:pt x="67" y="0"/>
                  </a:moveTo>
                  <a:cubicBezTo>
                    <a:pt x="33" y="0"/>
                    <a:pt x="0" y="67"/>
                    <a:pt x="0" y="134"/>
                  </a:cubicBezTo>
                  <a:lnTo>
                    <a:pt x="0" y="1902"/>
                  </a:lnTo>
                  <a:cubicBezTo>
                    <a:pt x="0" y="1943"/>
                    <a:pt x="26" y="1971"/>
                    <a:pt x="45" y="1971"/>
                  </a:cubicBezTo>
                  <a:cubicBezTo>
                    <a:pt x="57" y="1971"/>
                    <a:pt x="67" y="1960"/>
                    <a:pt x="67" y="1935"/>
                  </a:cubicBezTo>
                  <a:lnTo>
                    <a:pt x="834" y="601"/>
                  </a:lnTo>
                  <a:cubicBezTo>
                    <a:pt x="867" y="567"/>
                    <a:pt x="867" y="501"/>
                    <a:pt x="834" y="467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23;p41">
              <a:extLst>
                <a:ext uri="{FF2B5EF4-FFF2-40B4-BE49-F238E27FC236}">
                  <a16:creationId xmlns:a16="http://schemas.microsoft.com/office/drawing/2014/main" id="{D98D74ED-8AF8-4A1B-BACD-7BA84E4BCDC1}"/>
                </a:ext>
              </a:extLst>
            </p:cNvPr>
            <p:cNvSpPr/>
            <p:nvPr/>
          </p:nvSpPr>
          <p:spPr>
            <a:xfrm>
              <a:off x="2673750" y="3427250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1"/>
                  </a:moveTo>
                  <a:cubicBezTo>
                    <a:pt x="9861" y="1"/>
                    <a:pt x="9787" y="20"/>
                    <a:pt x="9707" y="60"/>
                  </a:cubicBezTo>
                  <a:lnTo>
                    <a:pt x="434" y="5430"/>
                  </a:lnTo>
                  <a:cubicBezTo>
                    <a:pt x="201" y="5597"/>
                    <a:pt x="34" y="5864"/>
                    <a:pt x="0" y="6164"/>
                  </a:cubicBezTo>
                  <a:cubicBezTo>
                    <a:pt x="0" y="6351"/>
                    <a:pt x="99" y="6456"/>
                    <a:pt x="238" y="6456"/>
                  </a:cubicBezTo>
                  <a:cubicBezTo>
                    <a:pt x="298" y="6456"/>
                    <a:pt x="364" y="6437"/>
                    <a:pt x="434" y="6398"/>
                  </a:cubicBezTo>
                  <a:lnTo>
                    <a:pt x="9707" y="1060"/>
                  </a:lnTo>
                  <a:cubicBezTo>
                    <a:pt x="9974" y="894"/>
                    <a:pt x="10141" y="593"/>
                    <a:pt x="10174" y="293"/>
                  </a:cubicBezTo>
                  <a:cubicBezTo>
                    <a:pt x="10174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24;p41">
              <a:extLst>
                <a:ext uri="{FF2B5EF4-FFF2-40B4-BE49-F238E27FC236}">
                  <a16:creationId xmlns:a16="http://schemas.microsoft.com/office/drawing/2014/main" id="{C0C4296A-605F-46A3-9C83-CF3F3F1C63EA}"/>
                </a:ext>
              </a:extLst>
            </p:cNvPr>
            <p:cNvSpPr/>
            <p:nvPr/>
          </p:nvSpPr>
          <p:spPr>
            <a:xfrm>
              <a:off x="2628725" y="3577775"/>
              <a:ext cx="21700" cy="49575"/>
            </a:xfrm>
            <a:custGeom>
              <a:avLst/>
              <a:gdLst/>
              <a:ahLst/>
              <a:cxnLst/>
              <a:rect l="l" t="t" r="r" b="b"/>
              <a:pathLst>
                <a:path w="868" h="1983" extrusionOk="0">
                  <a:moveTo>
                    <a:pt x="49" y="1"/>
                  </a:moveTo>
                  <a:cubicBezTo>
                    <a:pt x="22" y="1"/>
                    <a:pt x="0" y="55"/>
                    <a:pt x="0" y="110"/>
                  </a:cubicBezTo>
                  <a:lnTo>
                    <a:pt x="0" y="1944"/>
                  </a:lnTo>
                  <a:cubicBezTo>
                    <a:pt x="0" y="1964"/>
                    <a:pt x="22" y="1983"/>
                    <a:pt x="41" y="1983"/>
                  </a:cubicBezTo>
                  <a:cubicBezTo>
                    <a:pt x="55" y="1983"/>
                    <a:pt x="67" y="1973"/>
                    <a:pt x="67" y="1944"/>
                  </a:cubicBezTo>
                  <a:lnTo>
                    <a:pt x="834" y="610"/>
                  </a:lnTo>
                  <a:cubicBezTo>
                    <a:pt x="867" y="543"/>
                    <a:pt x="867" y="477"/>
                    <a:pt x="834" y="477"/>
                  </a:cubicBezTo>
                  <a:lnTo>
                    <a:pt x="67" y="10"/>
                  </a:lnTo>
                  <a:cubicBezTo>
                    <a:pt x="61" y="4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25;p41">
              <a:extLst>
                <a:ext uri="{FF2B5EF4-FFF2-40B4-BE49-F238E27FC236}">
                  <a16:creationId xmlns:a16="http://schemas.microsoft.com/office/drawing/2014/main" id="{834F59A8-F624-498E-800A-980C622B985E}"/>
                </a:ext>
              </a:extLst>
            </p:cNvPr>
            <p:cNvSpPr/>
            <p:nvPr/>
          </p:nvSpPr>
          <p:spPr>
            <a:xfrm>
              <a:off x="2673750" y="3501475"/>
              <a:ext cx="254375" cy="161150"/>
            </a:xfrm>
            <a:custGeom>
              <a:avLst/>
              <a:gdLst/>
              <a:ahLst/>
              <a:cxnLst/>
              <a:rect l="l" t="t" r="r" b="b"/>
              <a:pathLst>
                <a:path w="10175" h="6446" extrusionOk="0">
                  <a:moveTo>
                    <a:pt x="9925" y="1"/>
                  </a:moveTo>
                  <a:cubicBezTo>
                    <a:pt x="9861" y="1"/>
                    <a:pt x="9787" y="20"/>
                    <a:pt x="9707" y="59"/>
                  </a:cubicBezTo>
                  <a:lnTo>
                    <a:pt x="434" y="5397"/>
                  </a:lnTo>
                  <a:cubicBezTo>
                    <a:pt x="201" y="5563"/>
                    <a:pt x="34" y="5830"/>
                    <a:pt x="0" y="6164"/>
                  </a:cubicBezTo>
                  <a:cubicBezTo>
                    <a:pt x="0" y="6342"/>
                    <a:pt x="89" y="6446"/>
                    <a:pt x="218" y="6446"/>
                  </a:cubicBezTo>
                  <a:cubicBezTo>
                    <a:pt x="282" y="6446"/>
                    <a:pt x="356" y="6420"/>
                    <a:pt x="434" y="6364"/>
                  </a:cubicBezTo>
                  <a:lnTo>
                    <a:pt x="9707" y="1027"/>
                  </a:lnTo>
                  <a:cubicBezTo>
                    <a:pt x="9974" y="860"/>
                    <a:pt x="10141" y="593"/>
                    <a:pt x="10174" y="293"/>
                  </a:cubicBezTo>
                  <a:cubicBezTo>
                    <a:pt x="10174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26;p41">
              <a:extLst>
                <a:ext uri="{FF2B5EF4-FFF2-40B4-BE49-F238E27FC236}">
                  <a16:creationId xmlns:a16="http://schemas.microsoft.com/office/drawing/2014/main" id="{8086536B-5252-4D35-B0A7-6F6DB2437A8F}"/>
                </a:ext>
              </a:extLst>
            </p:cNvPr>
            <p:cNvSpPr/>
            <p:nvPr/>
          </p:nvSpPr>
          <p:spPr>
            <a:xfrm>
              <a:off x="2628725" y="3650550"/>
              <a:ext cx="21700" cy="49650"/>
            </a:xfrm>
            <a:custGeom>
              <a:avLst/>
              <a:gdLst/>
              <a:ahLst/>
              <a:cxnLst/>
              <a:rect l="l" t="t" r="r" b="b"/>
              <a:pathLst>
                <a:path w="868" h="1986" extrusionOk="0">
                  <a:moveTo>
                    <a:pt x="67" y="1"/>
                  </a:moveTo>
                  <a:cubicBezTo>
                    <a:pt x="33" y="1"/>
                    <a:pt x="0" y="67"/>
                    <a:pt x="0" y="134"/>
                  </a:cubicBezTo>
                  <a:lnTo>
                    <a:pt x="0" y="1935"/>
                  </a:lnTo>
                  <a:cubicBezTo>
                    <a:pt x="0" y="1969"/>
                    <a:pt x="17" y="1985"/>
                    <a:pt x="33" y="1985"/>
                  </a:cubicBezTo>
                  <a:cubicBezTo>
                    <a:pt x="50" y="1985"/>
                    <a:pt x="67" y="1969"/>
                    <a:pt x="67" y="1935"/>
                  </a:cubicBezTo>
                  <a:lnTo>
                    <a:pt x="834" y="601"/>
                  </a:lnTo>
                  <a:cubicBezTo>
                    <a:pt x="867" y="568"/>
                    <a:pt x="867" y="501"/>
                    <a:pt x="834" y="46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27;p41">
              <a:extLst>
                <a:ext uri="{FF2B5EF4-FFF2-40B4-BE49-F238E27FC236}">
                  <a16:creationId xmlns:a16="http://schemas.microsoft.com/office/drawing/2014/main" id="{DC849BEE-E3F2-4BD8-A68E-1FC8C726507B}"/>
                </a:ext>
              </a:extLst>
            </p:cNvPr>
            <p:cNvSpPr/>
            <p:nvPr/>
          </p:nvSpPr>
          <p:spPr>
            <a:xfrm>
              <a:off x="2673750" y="3574025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1"/>
                  </a:moveTo>
                  <a:cubicBezTo>
                    <a:pt x="9861" y="1"/>
                    <a:pt x="9787" y="20"/>
                    <a:pt x="9707" y="60"/>
                  </a:cubicBezTo>
                  <a:lnTo>
                    <a:pt x="434" y="5430"/>
                  </a:lnTo>
                  <a:cubicBezTo>
                    <a:pt x="201" y="5564"/>
                    <a:pt x="34" y="5864"/>
                    <a:pt x="0" y="6164"/>
                  </a:cubicBezTo>
                  <a:cubicBezTo>
                    <a:pt x="0" y="6351"/>
                    <a:pt x="99" y="6456"/>
                    <a:pt x="238" y="6456"/>
                  </a:cubicBezTo>
                  <a:cubicBezTo>
                    <a:pt x="298" y="6456"/>
                    <a:pt x="364" y="6437"/>
                    <a:pt x="434" y="6397"/>
                  </a:cubicBezTo>
                  <a:lnTo>
                    <a:pt x="9707" y="1060"/>
                  </a:lnTo>
                  <a:cubicBezTo>
                    <a:pt x="9974" y="893"/>
                    <a:pt x="10141" y="593"/>
                    <a:pt x="10174" y="293"/>
                  </a:cubicBezTo>
                  <a:cubicBezTo>
                    <a:pt x="10174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28;p41">
              <a:extLst>
                <a:ext uri="{FF2B5EF4-FFF2-40B4-BE49-F238E27FC236}">
                  <a16:creationId xmlns:a16="http://schemas.microsoft.com/office/drawing/2014/main" id="{1ABFE30D-AEFF-4CB7-8FB2-BCF764A51C99}"/>
                </a:ext>
              </a:extLst>
            </p:cNvPr>
            <p:cNvSpPr/>
            <p:nvPr/>
          </p:nvSpPr>
          <p:spPr>
            <a:xfrm>
              <a:off x="2628725" y="3724550"/>
              <a:ext cx="21700" cy="49175"/>
            </a:xfrm>
            <a:custGeom>
              <a:avLst/>
              <a:gdLst/>
              <a:ahLst/>
              <a:cxnLst/>
              <a:rect l="l" t="t" r="r" b="b"/>
              <a:pathLst>
                <a:path w="868" h="1967" extrusionOk="0">
                  <a:moveTo>
                    <a:pt x="49" y="1"/>
                  </a:moveTo>
                  <a:cubicBezTo>
                    <a:pt x="23" y="1"/>
                    <a:pt x="0" y="61"/>
                    <a:pt x="0" y="143"/>
                  </a:cubicBezTo>
                  <a:lnTo>
                    <a:pt x="0" y="1911"/>
                  </a:lnTo>
                  <a:cubicBezTo>
                    <a:pt x="0" y="1950"/>
                    <a:pt x="23" y="1966"/>
                    <a:pt x="42" y="1966"/>
                  </a:cubicBezTo>
                  <a:cubicBezTo>
                    <a:pt x="55" y="1966"/>
                    <a:pt x="67" y="1958"/>
                    <a:pt x="67" y="1944"/>
                  </a:cubicBezTo>
                  <a:lnTo>
                    <a:pt x="834" y="610"/>
                  </a:lnTo>
                  <a:cubicBezTo>
                    <a:pt x="867" y="543"/>
                    <a:pt x="867" y="477"/>
                    <a:pt x="834" y="477"/>
                  </a:cubicBezTo>
                  <a:lnTo>
                    <a:pt x="67" y="10"/>
                  </a:lnTo>
                  <a:cubicBezTo>
                    <a:pt x="61" y="4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29;p41">
              <a:extLst>
                <a:ext uri="{FF2B5EF4-FFF2-40B4-BE49-F238E27FC236}">
                  <a16:creationId xmlns:a16="http://schemas.microsoft.com/office/drawing/2014/main" id="{387E66FB-67FD-4917-99C2-2F5F260BB8CB}"/>
                </a:ext>
              </a:extLst>
            </p:cNvPr>
            <p:cNvSpPr/>
            <p:nvPr/>
          </p:nvSpPr>
          <p:spPr>
            <a:xfrm>
              <a:off x="2673750" y="3647050"/>
              <a:ext cx="254375" cy="161475"/>
            </a:xfrm>
            <a:custGeom>
              <a:avLst/>
              <a:gdLst/>
              <a:ahLst/>
              <a:cxnLst/>
              <a:rect l="l" t="t" r="r" b="b"/>
              <a:pathLst>
                <a:path w="10175" h="6459" extrusionOk="0">
                  <a:moveTo>
                    <a:pt x="9928" y="0"/>
                  </a:moveTo>
                  <a:cubicBezTo>
                    <a:pt x="9863" y="0"/>
                    <a:pt x="9788" y="23"/>
                    <a:pt x="9707" y="74"/>
                  </a:cubicBezTo>
                  <a:lnTo>
                    <a:pt x="434" y="5411"/>
                  </a:lnTo>
                  <a:cubicBezTo>
                    <a:pt x="201" y="5578"/>
                    <a:pt x="34" y="5845"/>
                    <a:pt x="0" y="6145"/>
                  </a:cubicBezTo>
                  <a:cubicBezTo>
                    <a:pt x="0" y="6347"/>
                    <a:pt x="91" y="6459"/>
                    <a:pt x="222" y="6459"/>
                  </a:cubicBezTo>
                  <a:cubicBezTo>
                    <a:pt x="285" y="6459"/>
                    <a:pt x="358" y="6433"/>
                    <a:pt x="434" y="6379"/>
                  </a:cubicBezTo>
                  <a:lnTo>
                    <a:pt x="9707" y="1041"/>
                  </a:lnTo>
                  <a:cubicBezTo>
                    <a:pt x="9974" y="875"/>
                    <a:pt x="10141" y="608"/>
                    <a:pt x="10174" y="308"/>
                  </a:cubicBezTo>
                  <a:cubicBezTo>
                    <a:pt x="10174" y="122"/>
                    <a:pt x="10077" y="0"/>
                    <a:pt x="992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30;p41">
              <a:extLst>
                <a:ext uri="{FF2B5EF4-FFF2-40B4-BE49-F238E27FC236}">
                  <a16:creationId xmlns:a16="http://schemas.microsoft.com/office/drawing/2014/main" id="{BE4348EF-3FF6-4A36-929C-E3C64E0C7081}"/>
                </a:ext>
              </a:extLst>
            </p:cNvPr>
            <p:cNvSpPr/>
            <p:nvPr/>
          </p:nvSpPr>
          <p:spPr>
            <a:xfrm>
              <a:off x="2628725" y="3797950"/>
              <a:ext cx="21700" cy="49025"/>
            </a:xfrm>
            <a:custGeom>
              <a:avLst/>
              <a:gdLst/>
              <a:ahLst/>
              <a:cxnLst/>
              <a:rect l="l" t="t" r="r" b="b"/>
              <a:pathLst>
                <a:path w="868" h="1961" extrusionOk="0">
                  <a:moveTo>
                    <a:pt x="49" y="0"/>
                  </a:moveTo>
                  <a:cubicBezTo>
                    <a:pt x="22" y="0"/>
                    <a:pt x="0" y="55"/>
                    <a:pt x="0" y="109"/>
                  </a:cubicBezTo>
                  <a:lnTo>
                    <a:pt x="0" y="1910"/>
                  </a:lnTo>
                  <a:cubicBezTo>
                    <a:pt x="0" y="1944"/>
                    <a:pt x="17" y="1960"/>
                    <a:pt x="33" y="1960"/>
                  </a:cubicBezTo>
                  <a:cubicBezTo>
                    <a:pt x="50" y="1960"/>
                    <a:pt x="67" y="1944"/>
                    <a:pt x="67" y="1910"/>
                  </a:cubicBezTo>
                  <a:lnTo>
                    <a:pt x="834" y="609"/>
                  </a:lnTo>
                  <a:cubicBezTo>
                    <a:pt x="867" y="543"/>
                    <a:pt x="867" y="476"/>
                    <a:pt x="834" y="476"/>
                  </a:cubicBezTo>
                  <a:lnTo>
                    <a:pt x="67" y="9"/>
                  </a:lnTo>
                  <a:cubicBezTo>
                    <a:pt x="61" y="3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31;p41">
              <a:extLst>
                <a:ext uri="{FF2B5EF4-FFF2-40B4-BE49-F238E27FC236}">
                  <a16:creationId xmlns:a16="http://schemas.microsoft.com/office/drawing/2014/main" id="{59D7F56F-E619-4F82-847B-485A74DB6AAB}"/>
                </a:ext>
              </a:extLst>
            </p:cNvPr>
            <p:cNvSpPr/>
            <p:nvPr/>
          </p:nvSpPr>
          <p:spPr>
            <a:xfrm>
              <a:off x="2673750" y="3720800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1"/>
                  </a:moveTo>
                  <a:cubicBezTo>
                    <a:pt x="9861" y="1"/>
                    <a:pt x="9787" y="20"/>
                    <a:pt x="9707" y="59"/>
                  </a:cubicBezTo>
                  <a:lnTo>
                    <a:pt x="434" y="5397"/>
                  </a:lnTo>
                  <a:cubicBezTo>
                    <a:pt x="201" y="5563"/>
                    <a:pt x="34" y="5864"/>
                    <a:pt x="0" y="6164"/>
                  </a:cubicBezTo>
                  <a:cubicBezTo>
                    <a:pt x="0" y="6351"/>
                    <a:pt x="99" y="6456"/>
                    <a:pt x="238" y="6456"/>
                  </a:cubicBezTo>
                  <a:cubicBezTo>
                    <a:pt x="298" y="6456"/>
                    <a:pt x="364" y="6437"/>
                    <a:pt x="434" y="6397"/>
                  </a:cubicBezTo>
                  <a:lnTo>
                    <a:pt x="9707" y="1060"/>
                  </a:lnTo>
                  <a:cubicBezTo>
                    <a:pt x="9974" y="893"/>
                    <a:pt x="10141" y="593"/>
                    <a:pt x="10174" y="293"/>
                  </a:cubicBezTo>
                  <a:cubicBezTo>
                    <a:pt x="10174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32;p41">
              <a:extLst>
                <a:ext uri="{FF2B5EF4-FFF2-40B4-BE49-F238E27FC236}">
                  <a16:creationId xmlns:a16="http://schemas.microsoft.com/office/drawing/2014/main" id="{1F0AC81A-A40D-4771-90A8-7C076901FD7A}"/>
                </a:ext>
              </a:extLst>
            </p:cNvPr>
            <p:cNvSpPr/>
            <p:nvPr/>
          </p:nvSpPr>
          <p:spPr>
            <a:xfrm>
              <a:off x="2628725" y="3871550"/>
              <a:ext cx="21700" cy="48800"/>
            </a:xfrm>
            <a:custGeom>
              <a:avLst/>
              <a:gdLst/>
              <a:ahLst/>
              <a:cxnLst/>
              <a:rect l="l" t="t" r="r" b="b"/>
              <a:pathLst>
                <a:path w="868" h="1952" extrusionOk="0">
                  <a:moveTo>
                    <a:pt x="67" y="0"/>
                  </a:moveTo>
                  <a:cubicBezTo>
                    <a:pt x="33" y="0"/>
                    <a:pt x="0" y="67"/>
                    <a:pt x="0" y="134"/>
                  </a:cubicBezTo>
                  <a:lnTo>
                    <a:pt x="0" y="1902"/>
                  </a:lnTo>
                  <a:cubicBezTo>
                    <a:pt x="0" y="1935"/>
                    <a:pt x="17" y="1952"/>
                    <a:pt x="33" y="1952"/>
                  </a:cubicBezTo>
                  <a:cubicBezTo>
                    <a:pt x="50" y="1952"/>
                    <a:pt x="67" y="1935"/>
                    <a:pt x="67" y="1902"/>
                  </a:cubicBezTo>
                  <a:lnTo>
                    <a:pt x="834" y="601"/>
                  </a:lnTo>
                  <a:cubicBezTo>
                    <a:pt x="867" y="567"/>
                    <a:pt x="867" y="501"/>
                    <a:pt x="834" y="467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33;p41">
              <a:extLst>
                <a:ext uri="{FF2B5EF4-FFF2-40B4-BE49-F238E27FC236}">
                  <a16:creationId xmlns:a16="http://schemas.microsoft.com/office/drawing/2014/main" id="{D7B938DB-E8CA-40D0-8CBB-E958A9C6B954}"/>
                </a:ext>
              </a:extLst>
            </p:cNvPr>
            <p:cNvSpPr/>
            <p:nvPr/>
          </p:nvSpPr>
          <p:spPr>
            <a:xfrm>
              <a:off x="3136575" y="1656475"/>
              <a:ext cx="783925" cy="662800"/>
            </a:xfrm>
            <a:custGeom>
              <a:avLst/>
              <a:gdLst/>
              <a:ahLst/>
              <a:cxnLst/>
              <a:rect l="l" t="t" r="r" b="b"/>
              <a:pathLst>
                <a:path w="31357" h="26512" extrusionOk="0">
                  <a:moveTo>
                    <a:pt x="31106" y="1"/>
                  </a:moveTo>
                  <a:cubicBezTo>
                    <a:pt x="31042" y="1"/>
                    <a:pt x="30969" y="24"/>
                    <a:pt x="30889" y="73"/>
                  </a:cubicBezTo>
                  <a:lnTo>
                    <a:pt x="468" y="17653"/>
                  </a:lnTo>
                  <a:cubicBezTo>
                    <a:pt x="201" y="17819"/>
                    <a:pt x="34" y="18086"/>
                    <a:pt x="1" y="18420"/>
                  </a:cubicBezTo>
                  <a:lnTo>
                    <a:pt x="1" y="26192"/>
                  </a:lnTo>
                  <a:cubicBezTo>
                    <a:pt x="1" y="26387"/>
                    <a:pt x="108" y="26511"/>
                    <a:pt x="270" y="26511"/>
                  </a:cubicBezTo>
                  <a:cubicBezTo>
                    <a:pt x="329" y="26511"/>
                    <a:pt x="396" y="26495"/>
                    <a:pt x="468" y="26459"/>
                  </a:cubicBezTo>
                  <a:lnTo>
                    <a:pt x="30889" y="8880"/>
                  </a:lnTo>
                  <a:cubicBezTo>
                    <a:pt x="31156" y="8713"/>
                    <a:pt x="31323" y="8413"/>
                    <a:pt x="31356" y="8079"/>
                  </a:cubicBezTo>
                  <a:lnTo>
                    <a:pt x="31356" y="340"/>
                  </a:lnTo>
                  <a:cubicBezTo>
                    <a:pt x="31356" y="129"/>
                    <a:pt x="31258" y="1"/>
                    <a:pt x="31106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34;p41">
              <a:extLst>
                <a:ext uri="{FF2B5EF4-FFF2-40B4-BE49-F238E27FC236}">
                  <a16:creationId xmlns:a16="http://schemas.microsoft.com/office/drawing/2014/main" id="{8D3B4D24-5682-4641-A365-6642C68CB0FD}"/>
                </a:ext>
              </a:extLst>
            </p:cNvPr>
            <p:cNvSpPr/>
            <p:nvPr/>
          </p:nvSpPr>
          <p:spPr>
            <a:xfrm>
              <a:off x="3212475" y="2151975"/>
              <a:ext cx="10850" cy="29575"/>
            </a:xfrm>
            <a:custGeom>
              <a:avLst/>
              <a:gdLst/>
              <a:ahLst/>
              <a:cxnLst/>
              <a:rect l="l" t="t" r="r" b="b"/>
              <a:pathLst>
                <a:path w="434" h="1183" extrusionOk="0">
                  <a:moveTo>
                    <a:pt x="434" y="1"/>
                  </a:moveTo>
                  <a:lnTo>
                    <a:pt x="0" y="234"/>
                  </a:lnTo>
                  <a:lnTo>
                    <a:pt x="0" y="268"/>
                  </a:lnTo>
                  <a:cubicBezTo>
                    <a:pt x="0" y="268"/>
                    <a:pt x="0" y="301"/>
                    <a:pt x="0" y="301"/>
                  </a:cubicBezTo>
                  <a:lnTo>
                    <a:pt x="0" y="434"/>
                  </a:lnTo>
                  <a:lnTo>
                    <a:pt x="0" y="468"/>
                  </a:lnTo>
                  <a:lnTo>
                    <a:pt x="267" y="301"/>
                  </a:lnTo>
                  <a:lnTo>
                    <a:pt x="67" y="1135"/>
                  </a:lnTo>
                  <a:cubicBezTo>
                    <a:pt x="67" y="1159"/>
                    <a:pt x="83" y="1182"/>
                    <a:pt x="93" y="1182"/>
                  </a:cubicBezTo>
                  <a:cubicBezTo>
                    <a:pt x="97" y="1182"/>
                    <a:pt x="100" y="1178"/>
                    <a:pt x="100" y="1168"/>
                  </a:cubicBezTo>
                  <a:lnTo>
                    <a:pt x="234" y="1102"/>
                  </a:lnTo>
                  <a:cubicBezTo>
                    <a:pt x="234" y="1068"/>
                    <a:pt x="234" y="1068"/>
                    <a:pt x="234" y="1068"/>
                  </a:cubicBezTo>
                  <a:lnTo>
                    <a:pt x="434" y="234"/>
                  </a:lnTo>
                  <a:cubicBezTo>
                    <a:pt x="434" y="201"/>
                    <a:pt x="434" y="168"/>
                    <a:pt x="434" y="13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35;p41">
              <a:extLst>
                <a:ext uri="{FF2B5EF4-FFF2-40B4-BE49-F238E27FC236}">
                  <a16:creationId xmlns:a16="http://schemas.microsoft.com/office/drawing/2014/main" id="{4BA45D13-4DB7-415A-B1DE-08DCAD83B1F7}"/>
                </a:ext>
              </a:extLst>
            </p:cNvPr>
            <p:cNvSpPr/>
            <p:nvPr/>
          </p:nvSpPr>
          <p:spPr>
            <a:xfrm>
              <a:off x="3226650" y="2144475"/>
              <a:ext cx="13350" cy="27550"/>
            </a:xfrm>
            <a:custGeom>
              <a:avLst/>
              <a:gdLst/>
              <a:ahLst/>
              <a:cxnLst/>
              <a:rect l="l" t="t" r="r" b="b"/>
              <a:pathLst>
                <a:path w="534" h="1102" extrusionOk="0">
                  <a:moveTo>
                    <a:pt x="367" y="267"/>
                  </a:moveTo>
                  <a:cubicBezTo>
                    <a:pt x="367" y="301"/>
                    <a:pt x="367" y="301"/>
                    <a:pt x="367" y="334"/>
                  </a:cubicBezTo>
                  <a:cubicBezTo>
                    <a:pt x="367" y="334"/>
                    <a:pt x="367" y="368"/>
                    <a:pt x="367" y="401"/>
                  </a:cubicBezTo>
                  <a:lnTo>
                    <a:pt x="367" y="634"/>
                  </a:lnTo>
                  <a:lnTo>
                    <a:pt x="334" y="634"/>
                  </a:lnTo>
                  <a:cubicBezTo>
                    <a:pt x="367" y="634"/>
                    <a:pt x="367" y="668"/>
                    <a:pt x="367" y="701"/>
                  </a:cubicBezTo>
                  <a:cubicBezTo>
                    <a:pt x="367" y="701"/>
                    <a:pt x="367" y="734"/>
                    <a:pt x="367" y="768"/>
                  </a:cubicBezTo>
                  <a:cubicBezTo>
                    <a:pt x="367" y="768"/>
                    <a:pt x="367" y="801"/>
                    <a:pt x="334" y="801"/>
                  </a:cubicBezTo>
                  <a:cubicBezTo>
                    <a:pt x="334" y="835"/>
                    <a:pt x="300" y="835"/>
                    <a:pt x="300" y="835"/>
                  </a:cubicBezTo>
                  <a:cubicBezTo>
                    <a:pt x="284" y="851"/>
                    <a:pt x="275" y="860"/>
                    <a:pt x="267" y="860"/>
                  </a:cubicBezTo>
                  <a:cubicBezTo>
                    <a:pt x="259" y="860"/>
                    <a:pt x="250" y="851"/>
                    <a:pt x="234" y="835"/>
                  </a:cubicBezTo>
                  <a:cubicBezTo>
                    <a:pt x="200" y="835"/>
                    <a:pt x="200" y="835"/>
                    <a:pt x="234" y="801"/>
                  </a:cubicBezTo>
                  <a:lnTo>
                    <a:pt x="234" y="734"/>
                  </a:lnTo>
                  <a:lnTo>
                    <a:pt x="234" y="501"/>
                  </a:lnTo>
                  <a:lnTo>
                    <a:pt x="234" y="434"/>
                  </a:lnTo>
                  <a:cubicBezTo>
                    <a:pt x="200" y="401"/>
                    <a:pt x="200" y="401"/>
                    <a:pt x="234" y="368"/>
                  </a:cubicBezTo>
                  <a:cubicBezTo>
                    <a:pt x="234" y="368"/>
                    <a:pt x="234" y="334"/>
                    <a:pt x="234" y="334"/>
                  </a:cubicBezTo>
                  <a:cubicBezTo>
                    <a:pt x="267" y="301"/>
                    <a:pt x="267" y="301"/>
                    <a:pt x="300" y="267"/>
                  </a:cubicBezTo>
                  <a:close/>
                  <a:moveTo>
                    <a:pt x="400" y="1"/>
                  </a:moveTo>
                  <a:cubicBezTo>
                    <a:pt x="334" y="1"/>
                    <a:pt x="300" y="34"/>
                    <a:pt x="267" y="67"/>
                  </a:cubicBezTo>
                  <a:cubicBezTo>
                    <a:pt x="234" y="67"/>
                    <a:pt x="167" y="101"/>
                    <a:pt x="134" y="167"/>
                  </a:cubicBezTo>
                  <a:cubicBezTo>
                    <a:pt x="100" y="201"/>
                    <a:pt x="100" y="234"/>
                    <a:pt x="67" y="267"/>
                  </a:cubicBezTo>
                  <a:cubicBezTo>
                    <a:pt x="34" y="334"/>
                    <a:pt x="34" y="368"/>
                    <a:pt x="34" y="434"/>
                  </a:cubicBezTo>
                  <a:cubicBezTo>
                    <a:pt x="0" y="501"/>
                    <a:pt x="0" y="534"/>
                    <a:pt x="34" y="601"/>
                  </a:cubicBezTo>
                  <a:lnTo>
                    <a:pt x="34" y="835"/>
                  </a:lnTo>
                  <a:cubicBezTo>
                    <a:pt x="0" y="901"/>
                    <a:pt x="0" y="935"/>
                    <a:pt x="34" y="968"/>
                  </a:cubicBezTo>
                  <a:cubicBezTo>
                    <a:pt x="34" y="1001"/>
                    <a:pt x="34" y="1035"/>
                    <a:pt x="67" y="1068"/>
                  </a:cubicBezTo>
                  <a:cubicBezTo>
                    <a:pt x="100" y="1101"/>
                    <a:pt x="100" y="1101"/>
                    <a:pt x="134" y="1101"/>
                  </a:cubicBezTo>
                  <a:cubicBezTo>
                    <a:pt x="200" y="1101"/>
                    <a:pt x="234" y="1101"/>
                    <a:pt x="267" y="1068"/>
                  </a:cubicBezTo>
                  <a:cubicBezTo>
                    <a:pt x="300" y="1035"/>
                    <a:pt x="367" y="1001"/>
                    <a:pt x="400" y="968"/>
                  </a:cubicBezTo>
                  <a:cubicBezTo>
                    <a:pt x="434" y="935"/>
                    <a:pt x="434" y="901"/>
                    <a:pt x="467" y="835"/>
                  </a:cubicBezTo>
                  <a:cubicBezTo>
                    <a:pt x="501" y="801"/>
                    <a:pt x="501" y="734"/>
                    <a:pt x="534" y="701"/>
                  </a:cubicBezTo>
                  <a:cubicBezTo>
                    <a:pt x="534" y="634"/>
                    <a:pt x="534" y="601"/>
                    <a:pt x="534" y="534"/>
                  </a:cubicBezTo>
                  <a:lnTo>
                    <a:pt x="534" y="267"/>
                  </a:lnTo>
                  <a:cubicBezTo>
                    <a:pt x="534" y="234"/>
                    <a:pt x="534" y="201"/>
                    <a:pt x="534" y="134"/>
                  </a:cubicBezTo>
                  <a:cubicBezTo>
                    <a:pt x="501" y="101"/>
                    <a:pt x="501" y="67"/>
                    <a:pt x="467" y="34"/>
                  </a:cubicBezTo>
                  <a:cubicBezTo>
                    <a:pt x="434" y="34"/>
                    <a:pt x="434" y="1"/>
                    <a:pt x="40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36;p41">
              <a:extLst>
                <a:ext uri="{FF2B5EF4-FFF2-40B4-BE49-F238E27FC236}">
                  <a16:creationId xmlns:a16="http://schemas.microsoft.com/office/drawing/2014/main" id="{73204FD6-CA9C-461B-BF9A-D46994B8AE20}"/>
                </a:ext>
              </a:extLst>
            </p:cNvPr>
            <p:cNvSpPr/>
            <p:nvPr/>
          </p:nvSpPr>
          <p:spPr>
            <a:xfrm>
              <a:off x="3241650" y="2131975"/>
              <a:ext cx="17550" cy="32550"/>
            </a:xfrm>
            <a:custGeom>
              <a:avLst/>
              <a:gdLst/>
              <a:ahLst/>
              <a:cxnLst/>
              <a:rect l="l" t="t" r="r" b="b"/>
              <a:pathLst>
                <a:path w="702" h="1302" extrusionOk="0">
                  <a:moveTo>
                    <a:pt x="167" y="401"/>
                  </a:moveTo>
                  <a:cubicBezTo>
                    <a:pt x="167" y="434"/>
                    <a:pt x="167" y="434"/>
                    <a:pt x="167" y="467"/>
                  </a:cubicBezTo>
                  <a:lnTo>
                    <a:pt x="167" y="534"/>
                  </a:lnTo>
                  <a:cubicBezTo>
                    <a:pt x="167" y="567"/>
                    <a:pt x="167" y="601"/>
                    <a:pt x="167" y="601"/>
                  </a:cubicBezTo>
                  <a:cubicBezTo>
                    <a:pt x="167" y="634"/>
                    <a:pt x="134" y="634"/>
                    <a:pt x="134" y="634"/>
                  </a:cubicBezTo>
                  <a:lnTo>
                    <a:pt x="101" y="634"/>
                  </a:lnTo>
                  <a:cubicBezTo>
                    <a:pt x="101" y="634"/>
                    <a:pt x="101" y="601"/>
                    <a:pt x="101" y="601"/>
                  </a:cubicBezTo>
                  <a:cubicBezTo>
                    <a:pt x="101" y="567"/>
                    <a:pt x="101" y="534"/>
                    <a:pt x="101" y="501"/>
                  </a:cubicBezTo>
                  <a:cubicBezTo>
                    <a:pt x="101" y="467"/>
                    <a:pt x="101" y="467"/>
                    <a:pt x="101" y="434"/>
                  </a:cubicBezTo>
                  <a:cubicBezTo>
                    <a:pt x="101" y="434"/>
                    <a:pt x="101" y="401"/>
                    <a:pt x="134" y="401"/>
                  </a:cubicBezTo>
                  <a:close/>
                  <a:moveTo>
                    <a:pt x="167" y="267"/>
                  </a:moveTo>
                  <a:cubicBezTo>
                    <a:pt x="134" y="267"/>
                    <a:pt x="101" y="300"/>
                    <a:pt x="101" y="334"/>
                  </a:cubicBezTo>
                  <a:cubicBezTo>
                    <a:pt x="67" y="334"/>
                    <a:pt x="67" y="367"/>
                    <a:pt x="34" y="401"/>
                  </a:cubicBezTo>
                  <a:cubicBezTo>
                    <a:pt x="34" y="401"/>
                    <a:pt x="34" y="434"/>
                    <a:pt x="34" y="467"/>
                  </a:cubicBezTo>
                  <a:cubicBezTo>
                    <a:pt x="34" y="501"/>
                    <a:pt x="34" y="534"/>
                    <a:pt x="34" y="567"/>
                  </a:cubicBezTo>
                  <a:lnTo>
                    <a:pt x="34" y="667"/>
                  </a:lnTo>
                  <a:cubicBezTo>
                    <a:pt x="1" y="667"/>
                    <a:pt x="1" y="701"/>
                    <a:pt x="34" y="734"/>
                  </a:cubicBezTo>
                  <a:cubicBezTo>
                    <a:pt x="34" y="767"/>
                    <a:pt x="34" y="767"/>
                    <a:pt x="34" y="767"/>
                  </a:cubicBezTo>
                  <a:cubicBezTo>
                    <a:pt x="51" y="784"/>
                    <a:pt x="59" y="792"/>
                    <a:pt x="67" y="792"/>
                  </a:cubicBezTo>
                  <a:cubicBezTo>
                    <a:pt x="76" y="792"/>
                    <a:pt x="84" y="784"/>
                    <a:pt x="101" y="767"/>
                  </a:cubicBezTo>
                  <a:cubicBezTo>
                    <a:pt x="101" y="784"/>
                    <a:pt x="109" y="792"/>
                    <a:pt x="122" y="792"/>
                  </a:cubicBezTo>
                  <a:cubicBezTo>
                    <a:pt x="134" y="792"/>
                    <a:pt x="151" y="784"/>
                    <a:pt x="167" y="767"/>
                  </a:cubicBezTo>
                  <a:cubicBezTo>
                    <a:pt x="167" y="767"/>
                    <a:pt x="201" y="734"/>
                    <a:pt x="234" y="734"/>
                  </a:cubicBezTo>
                  <a:cubicBezTo>
                    <a:pt x="234" y="701"/>
                    <a:pt x="234" y="667"/>
                    <a:pt x="267" y="667"/>
                  </a:cubicBezTo>
                  <a:cubicBezTo>
                    <a:pt x="267" y="634"/>
                    <a:pt x="267" y="601"/>
                    <a:pt x="301" y="567"/>
                  </a:cubicBezTo>
                  <a:cubicBezTo>
                    <a:pt x="301" y="567"/>
                    <a:pt x="301" y="534"/>
                    <a:pt x="301" y="501"/>
                  </a:cubicBezTo>
                  <a:lnTo>
                    <a:pt x="301" y="401"/>
                  </a:lnTo>
                  <a:cubicBezTo>
                    <a:pt x="301" y="367"/>
                    <a:pt x="301" y="334"/>
                    <a:pt x="301" y="334"/>
                  </a:cubicBezTo>
                  <a:lnTo>
                    <a:pt x="267" y="267"/>
                  </a:lnTo>
                  <a:close/>
                  <a:moveTo>
                    <a:pt x="601" y="667"/>
                  </a:moveTo>
                  <a:cubicBezTo>
                    <a:pt x="601" y="667"/>
                    <a:pt x="601" y="701"/>
                    <a:pt x="601" y="701"/>
                  </a:cubicBezTo>
                  <a:lnTo>
                    <a:pt x="601" y="801"/>
                  </a:lnTo>
                  <a:cubicBezTo>
                    <a:pt x="601" y="801"/>
                    <a:pt x="601" y="834"/>
                    <a:pt x="601" y="868"/>
                  </a:cubicBezTo>
                  <a:cubicBezTo>
                    <a:pt x="568" y="901"/>
                    <a:pt x="601" y="901"/>
                    <a:pt x="568" y="901"/>
                  </a:cubicBezTo>
                  <a:lnTo>
                    <a:pt x="534" y="901"/>
                  </a:lnTo>
                  <a:cubicBezTo>
                    <a:pt x="534" y="868"/>
                    <a:pt x="534" y="868"/>
                    <a:pt x="534" y="834"/>
                  </a:cubicBezTo>
                  <a:cubicBezTo>
                    <a:pt x="534" y="801"/>
                    <a:pt x="534" y="767"/>
                    <a:pt x="534" y="734"/>
                  </a:cubicBezTo>
                  <a:cubicBezTo>
                    <a:pt x="534" y="734"/>
                    <a:pt x="534" y="701"/>
                    <a:pt x="534" y="701"/>
                  </a:cubicBezTo>
                  <a:cubicBezTo>
                    <a:pt x="534" y="667"/>
                    <a:pt x="534" y="667"/>
                    <a:pt x="568" y="667"/>
                  </a:cubicBezTo>
                  <a:close/>
                  <a:moveTo>
                    <a:pt x="568" y="501"/>
                  </a:moveTo>
                  <a:cubicBezTo>
                    <a:pt x="534" y="501"/>
                    <a:pt x="534" y="534"/>
                    <a:pt x="501" y="567"/>
                  </a:cubicBezTo>
                  <a:cubicBezTo>
                    <a:pt x="501" y="567"/>
                    <a:pt x="468" y="601"/>
                    <a:pt x="468" y="634"/>
                  </a:cubicBezTo>
                  <a:cubicBezTo>
                    <a:pt x="468" y="667"/>
                    <a:pt x="434" y="701"/>
                    <a:pt x="434" y="701"/>
                  </a:cubicBezTo>
                  <a:cubicBezTo>
                    <a:pt x="434" y="734"/>
                    <a:pt x="434" y="767"/>
                    <a:pt x="434" y="801"/>
                  </a:cubicBezTo>
                  <a:lnTo>
                    <a:pt x="434" y="901"/>
                  </a:lnTo>
                  <a:cubicBezTo>
                    <a:pt x="434" y="934"/>
                    <a:pt x="434" y="968"/>
                    <a:pt x="434" y="968"/>
                  </a:cubicBezTo>
                  <a:cubicBezTo>
                    <a:pt x="434" y="1001"/>
                    <a:pt x="468" y="1001"/>
                    <a:pt x="468" y="1034"/>
                  </a:cubicBezTo>
                  <a:lnTo>
                    <a:pt x="568" y="1034"/>
                  </a:lnTo>
                  <a:cubicBezTo>
                    <a:pt x="601" y="1001"/>
                    <a:pt x="634" y="1001"/>
                    <a:pt x="634" y="968"/>
                  </a:cubicBezTo>
                  <a:cubicBezTo>
                    <a:pt x="668" y="968"/>
                    <a:pt x="668" y="934"/>
                    <a:pt x="701" y="901"/>
                  </a:cubicBezTo>
                  <a:cubicBezTo>
                    <a:pt x="701" y="868"/>
                    <a:pt x="701" y="868"/>
                    <a:pt x="701" y="834"/>
                  </a:cubicBezTo>
                  <a:cubicBezTo>
                    <a:pt x="701" y="801"/>
                    <a:pt x="701" y="767"/>
                    <a:pt x="701" y="734"/>
                  </a:cubicBezTo>
                  <a:lnTo>
                    <a:pt x="701" y="634"/>
                  </a:lnTo>
                  <a:lnTo>
                    <a:pt x="701" y="567"/>
                  </a:lnTo>
                  <a:cubicBezTo>
                    <a:pt x="701" y="534"/>
                    <a:pt x="668" y="501"/>
                    <a:pt x="668" y="501"/>
                  </a:cubicBezTo>
                  <a:close/>
                  <a:moveTo>
                    <a:pt x="601" y="0"/>
                  </a:moveTo>
                  <a:lnTo>
                    <a:pt x="534" y="67"/>
                  </a:lnTo>
                  <a:lnTo>
                    <a:pt x="534" y="100"/>
                  </a:lnTo>
                  <a:lnTo>
                    <a:pt x="67" y="1301"/>
                  </a:lnTo>
                  <a:lnTo>
                    <a:pt x="67" y="1301"/>
                  </a:lnTo>
                  <a:lnTo>
                    <a:pt x="134" y="1234"/>
                  </a:lnTo>
                  <a:lnTo>
                    <a:pt x="167" y="1234"/>
                  </a:lnTo>
                  <a:lnTo>
                    <a:pt x="167" y="1201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37;p41">
              <a:extLst>
                <a:ext uri="{FF2B5EF4-FFF2-40B4-BE49-F238E27FC236}">
                  <a16:creationId xmlns:a16="http://schemas.microsoft.com/office/drawing/2014/main" id="{F1708E70-452B-4F11-AE5E-2820027C6EDF}"/>
                </a:ext>
              </a:extLst>
            </p:cNvPr>
            <p:cNvSpPr/>
            <p:nvPr/>
          </p:nvSpPr>
          <p:spPr>
            <a:xfrm>
              <a:off x="3188275" y="2109450"/>
              <a:ext cx="25875" cy="48400"/>
            </a:xfrm>
            <a:custGeom>
              <a:avLst/>
              <a:gdLst/>
              <a:ahLst/>
              <a:cxnLst/>
              <a:rect l="l" t="t" r="r" b="b"/>
              <a:pathLst>
                <a:path w="1035" h="1936" extrusionOk="0">
                  <a:moveTo>
                    <a:pt x="735" y="1"/>
                  </a:moveTo>
                  <a:cubicBezTo>
                    <a:pt x="368" y="601"/>
                    <a:pt x="134" y="1235"/>
                    <a:pt x="1" y="1935"/>
                  </a:cubicBezTo>
                  <a:lnTo>
                    <a:pt x="501" y="1902"/>
                  </a:lnTo>
                  <a:cubicBezTo>
                    <a:pt x="601" y="1402"/>
                    <a:pt x="768" y="901"/>
                    <a:pt x="1035" y="468"/>
                  </a:cubicBezTo>
                  <a:lnTo>
                    <a:pt x="735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38;p41">
              <a:extLst>
                <a:ext uri="{FF2B5EF4-FFF2-40B4-BE49-F238E27FC236}">
                  <a16:creationId xmlns:a16="http://schemas.microsoft.com/office/drawing/2014/main" id="{FD187B9D-C5F6-41B5-9501-B5CFC5794C52}"/>
                </a:ext>
              </a:extLst>
            </p:cNvPr>
            <p:cNvSpPr/>
            <p:nvPr/>
          </p:nvSpPr>
          <p:spPr>
            <a:xfrm>
              <a:off x="3206625" y="2077775"/>
              <a:ext cx="29225" cy="43375"/>
            </a:xfrm>
            <a:custGeom>
              <a:avLst/>
              <a:gdLst/>
              <a:ahLst/>
              <a:cxnLst/>
              <a:rect l="l" t="t" r="r" b="b"/>
              <a:pathLst>
                <a:path w="1169" h="1735" extrusionOk="0">
                  <a:moveTo>
                    <a:pt x="1168" y="0"/>
                  </a:moveTo>
                  <a:cubicBezTo>
                    <a:pt x="668" y="300"/>
                    <a:pt x="267" y="734"/>
                    <a:pt x="1" y="1234"/>
                  </a:cubicBezTo>
                  <a:lnTo>
                    <a:pt x="301" y="1735"/>
                  </a:lnTo>
                  <a:cubicBezTo>
                    <a:pt x="501" y="1334"/>
                    <a:pt x="801" y="1034"/>
                    <a:pt x="1168" y="801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39;p41">
              <a:extLst>
                <a:ext uri="{FF2B5EF4-FFF2-40B4-BE49-F238E27FC236}">
                  <a16:creationId xmlns:a16="http://schemas.microsoft.com/office/drawing/2014/main" id="{BA79FED6-657A-4EE5-B7D0-416E9F3C2979}"/>
                </a:ext>
              </a:extLst>
            </p:cNvPr>
            <p:cNvSpPr/>
            <p:nvPr/>
          </p:nvSpPr>
          <p:spPr>
            <a:xfrm>
              <a:off x="3185775" y="2156975"/>
              <a:ext cx="15050" cy="48400"/>
            </a:xfrm>
            <a:custGeom>
              <a:avLst/>
              <a:gdLst/>
              <a:ahLst/>
              <a:cxnLst/>
              <a:rect l="l" t="t" r="r" b="b"/>
              <a:pathLst>
                <a:path w="602" h="1936" extrusionOk="0">
                  <a:moveTo>
                    <a:pt x="601" y="1"/>
                  </a:moveTo>
                  <a:lnTo>
                    <a:pt x="101" y="34"/>
                  </a:lnTo>
                  <a:cubicBezTo>
                    <a:pt x="34" y="368"/>
                    <a:pt x="1" y="701"/>
                    <a:pt x="1" y="1035"/>
                  </a:cubicBezTo>
                  <a:cubicBezTo>
                    <a:pt x="1" y="1335"/>
                    <a:pt x="34" y="1635"/>
                    <a:pt x="101" y="1936"/>
                  </a:cubicBezTo>
                  <a:lnTo>
                    <a:pt x="601" y="1402"/>
                  </a:lnTo>
                  <a:cubicBezTo>
                    <a:pt x="568" y="1168"/>
                    <a:pt x="534" y="968"/>
                    <a:pt x="534" y="735"/>
                  </a:cubicBezTo>
                  <a:cubicBezTo>
                    <a:pt x="534" y="501"/>
                    <a:pt x="568" y="234"/>
                    <a:pt x="6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40;p41">
              <a:extLst>
                <a:ext uri="{FF2B5EF4-FFF2-40B4-BE49-F238E27FC236}">
                  <a16:creationId xmlns:a16="http://schemas.microsoft.com/office/drawing/2014/main" id="{2AC5FA76-4A86-4596-8690-2FB7FEAFA072}"/>
                </a:ext>
              </a:extLst>
            </p:cNvPr>
            <p:cNvSpPr/>
            <p:nvPr/>
          </p:nvSpPr>
          <p:spPr>
            <a:xfrm>
              <a:off x="3188275" y="2072650"/>
              <a:ext cx="97600" cy="162850"/>
            </a:xfrm>
            <a:custGeom>
              <a:avLst/>
              <a:gdLst/>
              <a:ahLst/>
              <a:cxnLst/>
              <a:rect l="l" t="t" r="r" b="b"/>
              <a:pathLst>
                <a:path w="3904" h="6514" extrusionOk="0">
                  <a:moveTo>
                    <a:pt x="2576" y="1"/>
                  </a:moveTo>
                  <a:cubicBezTo>
                    <a:pt x="2337" y="1"/>
                    <a:pt x="2097" y="69"/>
                    <a:pt x="1902" y="205"/>
                  </a:cubicBezTo>
                  <a:lnTo>
                    <a:pt x="1902" y="1006"/>
                  </a:lnTo>
                  <a:cubicBezTo>
                    <a:pt x="2058" y="908"/>
                    <a:pt x="2236" y="857"/>
                    <a:pt x="2410" y="857"/>
                  </a:cubicBezTo>
                  <a:cubicBezTo>
                    <a:pt x="2535" y="857"/>
                    <a:pt x="2658" y="883"/>
                    <a:pt x="2769" y="939"/>
                  </a:cubicBezTo>
                  <a:cubicBezTo>
                    <a:pt x="3036" y="1139"/>
                    <a:pt x="3236" y="1439"/>
                    <a:pt x="3303" y="1773"/>
                  </a:cubicBezTo>
                  <a:cubicBezTo>
                    <a:pt x="3336" y="1973"/>
                    <a:pt x="3370" y="2206"/>
                    <a:pt x="3370" y="2440"/>
                  </a:cubicBezTo>
                  <a:cubicBezTo>
                    <a:pt x="3370" y="2673"/>
                    <a:pt x="3336" y="2907"/>
                    <a:pt x="3303" y="3174"/>
                  </a:cubicBezTo>
                  <a:cubicBezTo>
                    <a:pt x="3203" y="3674"/>
                    <a:pt x="3036" y="4141"/>
                    <a:pt x="2769" y="4608"/>
                  </a:cubicBezTo>
                  <a:cubicBezTo>
                    <a:pt x="2569" y="4975"/>
                    <a:pt x="2269" y="5309"/>
                    <a:pt x="1902" y="5542"/>
                  </a:cubicBezTo>
                  <a:cubicBezTo>
                    <a:pt x="1747" y="5639"/>
                    <a:pt x="1569" y="5691"/>
                    <a:pt x="1394" y="5691"/>
                  </a:cubicBezTo>
                  <a:cubicBezTo>
                    <a:pt x="1269" y="5691"/>
                    <a:pt x="1146" y="5665"/>
                    <a:pt x="1035" y="5609"/>
                  </a:cubicBezTo>
                  <a:cubicBezTo>
                    <a:pt x="735" y="5409"/>
                    <a:pt x="568" y="5109"/>
                    <a:pt x="501" y="4775"/>
                  </a:cubicBezTo>
                  <a:lnTo>
                    <a:pt x="1" y="5309"/>
                  </a:lnTo>
                  <a:cubicBezTo>
                    <a:pt x="101" y="5742"/>
                    <a:pt x="334" y="6143"/>
                    <a:pt x="735" y="6409"/>
                  </a:cubicBezTo>
                  <a:cubicBezTo>
                    <a:pt x="887" y="6479"/>
                    <a:pt x="1058" y="6514"/>
                    <a:pt x="1228" y="6514"/>
                  </a:cubicBezTo>
                  <a:cubicBezTo>
                    <a:pt x="1468" y="6514"/>
                    <a:pt x="1708" y="6446"/>
                    <a:pt x="1902" y="6309"/>
                  </a:cubicBezTo>
                  <a:cubicBezTo>
                    <a:pt x="2402" y="6009"/>
                    <a:pt x="2803" y="5576"/>
                    <a:pt x="3070" y="5075"/>
                  </a:cubicBezTo>
                  <a:cubicBezTo>
                    <a:pt x="3403" y="4475"/>
                    <a:pt x="3670" y="3808"/>
                    <a:pt x="3803" y="3140"/>
                  </a:cubicBezTo>
                  <a:cubicBezTo>
                    <a:pt x="3870" y="2807"/>
                    <a:pt x="3870" y="2440"/>
                    <a:pt x="3904" y="2106"/>
                  </a:cubicBezTo>
                  <a:cubicBezTo>
                    <a:pt x="3904" y="1806"/>
                    <a:pt x="3870" y="1506"/>
                    <a:pt x="3803" y="1239"/>
                  </a:cubicBezTo>
                  <a:cubicBezTo>
                    <a:pt x="3703" y="772"/>
                    <a:pt x="3470" y="372"/>
                    <a:pt x="3070" y="105"/>
                  </a:cubicBezTo>
                  <a:cubicBezTo>
                    <a:pt x="2917" y="35"/>
                    <a:pt x="2746" y="1"/>
                    <a:pt x="257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41;p41">
              <a:extLst>
                <a:ext uri="{FF2B5EF4-FFF2-40B4-BE49-F238E27FC236}">
                  <a16:creationId xmlns:a16="http://schemas.microsoft.com/office/drawing/2014/main" id="{AA5B19CA-3C35-4443-9202-69D10D51A0DB}"/>
                </a:ext>
              </a:extLst>
            </p:cNvPr>
            <p:cNvSpPr/>
            <p:nvPr/>
          </p:nvSpPr>
          <p:spPr>
            <a:xfrm>
              <a:off x="3348400" y="1913300"/>
              <a:ext cx="254375" cy="160950"/>
            </a:xfrm>
            <a:custGeom>
              <a:avLst/>
              <a:gdLst/>
              <a:ahLst/>
              <a:cxnLst/>
              <a:rect l="l" t="t" r="r" b="b"/>
              <a:pathLst>
                <a:path w="10175" h="6438" extrusionOk="0">
                  <a:moveTo>
                    <a:pt x="9928" y="1"/>
                  </a:moveTo>
                  <a:cubicBezTo>
                    <a:pt x="9863" y="1"/>
                    <a:pt x="9788" y="24"/>
                    <a:pt x="9707" y="74"/>
                  </a:cubicBezTo>
                  <a:lnTo>
                    <a:pt x="467" y="5412"/>
                  </a:lnTo>
                  <a:cubicBezTo>
                    <a:pt x="200" y="5578"/>
                    <a:pt x="34" y="5845"/>
                    <a:pt x="0" y="6145"/>
                  </a:cubicBezTo>
                  <a:cubicBezTo>
                    <a:pt x="0" y="6333"/>
                    <a:pt x="99" y="6438"/>
                    <a:pt x="250" y="6438"/>
                  </a:cubicBezTo>
                  <a:cubicBezTo>
                    <a:pt x="314" y="6438"/>
                    <a:pt x="388" y="6419"/>
                    <a:pt x="467" y="6379"/>
                  </a:cubicBezTo>
                  <a:lnTo>
                    <a:pt x="9707" y="1042"/>
                  </a:lnTo>
                  <a:cubicBezTo>
                    <a:pt x="9974" y="875"/>
                    <a:pt x="10141" y="608"/>
                    <a:pt x="10174" y="308"/>
                  </a:cubicBezTo>
                  <a:cubicBezTo>
                    <a:pt x="10174" y="122"/>
                    <a:pt x="10077" y="1"/>
                    <a:pt x="992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42;p41">
              <a:extLst>
                <a:ext uri="{FF2B5EF4-FFF2-40B4-BE49-F238E27FC236}">
                  <a16:creationId xmlns:a16="http://schemas.microsoft.com/office/drawing/2014/main" id="{BA25E190-D9C2-4BF0-8865-AFCFE8838261}"/>
                </a:ext>
              </a:extLst>
            </p:cNvPr>
            <p:cNvSpPr/>
            <p:nvPr/>
          </p:nvSpPr>
          <p:spPr>
            <a:xfrm>
              <a:off x="3348400" y="1864775"/>
              <a:ext cx="423650" cy="259250"/>
            </a:xfrm>
            <a:custGeom>
              <a:avLst/>
              <a:gdLst/>
              <a:ahLst/>
              <a:cxnLst/>
              <a:rect l="l" t="t" r="r" b="b"/>
              <a:pathLst>
                <a:path w="16946" h="10370" extrusionOk="0">
                  <a:moveTo>
                    <a:pt x="16714" y="0"/>
                  </a:moveTo>
                  <a:cubicBezTo>
                    <a:pt x="16646" y="0"/>
                    <a:pt x="16566" y="26"/>
                    <a:pt x="16479" y="81"/>
                  </a:cubicBezTo>
                  <a:lnTo>
                    <a:pt x="467" y="9321"/>
                  </a:lnTo>
                  <a:cubicBezTo>
                    <a:pt x="200" y="9487"/>
                    <a:pt x="34" y="9754"/>
                    <a:pt x="0" y="10088"/>
                  </a:cubicBezTo>
                  <a:cubicBezTo>
                    <a:pt x="0" y="10266"/>
                    <a:pt x="89" y="10369"/>
                    <a:pt x="228" y="10369"/>
                  </a:cubicBezTo>
                  <a:cubicBezTo>
                    <a:pt x="297" y="10369"/>
                    <a:pt x="378" y="10344"/>
                    <a:pt x="467" y="10288"/>
                  </a:cubicBezTo>
                  <a:lnTo>
                    <a:pt x="16479" y="1048"/>
                  </a:lnTo>
                  <a:cubicBezTo>
                    <a:pt x="16746" y="881"/>
                    <a:pt x="16912" y="614"/>
                    <a:pt x="16946" y="314"/>
                  </a:cubicBezTo>
                  <a:cubicBezTo>
                    <a:pt x="16946" y="112"/>
                    <a:pt x="16855" y="0"/>
                    <a:pt x="1671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43;p41">
              <a:extLst>
                <a:ext uri="{FF2B5EF4-FFF2-40B4-BE49-F238E27FC236}">
                  <a16:creationId xmlns:a16="http://schemas.microsoft.com/office/drawing/2014/main" id="{D931B73A-8DAF-4755-92BF-AA8461A98839}"/>
                </a:ext>
              </a:extLst>
            </p:cNvPr>
            <p:cNvSpPr/>
            <p:nvPr/>
          </p:nvSpPr>
          <p:spPr>
            <a:xfrm>
              <a:off x="3962175" y="1179850"/>
              <a:ext cx="783900" cy="662550"/>
            </a:xfrm>
            <a:custGeom>
              <a:avLst/>
              <a:gdLst/>
              <a:ahLst/>
              <a:cxnLst/>
              <a:rect l="l" t="t" r="r" b="b"/>
              <a:pathLst>
                <a:path w="31356" h="26502" extrusionOk="0">
                  <a:moveTo>
                    <a:pt x="31102" y="0"/>
                  </a:moveTo>
                  <a:cubicBezTo>
                    <a:pt x="31039" y="0"/>
                    <a:pt x="30967" y="19"/>
                    <a:pt x="30889" y="58"/>
                  </a:cubicBezTo>
                  <a:lnTo>
                    <a:pt x="467" y="17637"/>
                  </a:lnTo>
                  <a:cubicBezTo>
                    <a:pt x="200" y="17804"/>
                    <a:pt x="34" y="18104"/>
                    <a:pt x="0" y="18404"/>
                  </a:cubicBezTo>
                  <a:lnTo>
                    <a:pt x="0" y="26177"/>
                  </a:lnTo>
                  <a:cubicBezTo>
                    <a:pt x="0" y="26389"/>
                    <a:pt x="101" y="26502"/>
                    <a:pt x="254" y="26502"/>
                  </a:cubicBezTo>
                  <a:cubicBezTo>
                    <a:pt x="317" y="26502"/>
                    <a:pt x="389" y="26482"/>
                    <a:pt x="467" y="26444"/>
                  </a:cubicBezTo>
                  <a:lnTo>
                    <a:pt x="30889" y="8864"/>
                  </a:lnTo>
                  <a:cubicBezTo>
                    <a:pt x="31156" y="8698"/>
                    <a:pt x="31323" y="8397"/>
                    <a:pt x="31356" y="8097"/>
                  </a:cubicBezTo>
                  <a:lnTo>
                    <a:pt x="31356" y="325"/>
                  </a:lnTo>
                  <a:cubicBezTo>
                    <a:pt x="31356" y="112"/>
                    <a:pt x="31256" y="0"/>
                    <a:pt x="31102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344;p41">
              <a:extLst>
                <a:ext uri="{FF2B5EF4-FFF2-40B4-BE49-F238E27FC236}">
                  <a16:creationId xmlns:a16="http://schemas.microsoft.com/office/drawing/2014/main" id="{5ECFD28D-14F2-4B67-AD3D-DB3BE498992C}"/>
                </a:ext>
              </a:extLst>
            </p:cNvPr>
            <p:cNvSpPr/>
            <p:nvPr/>
          </p:nvSpPr>
          <p:spPr>
            <a:xfrm>
              <a:off x="4043900" y="1672475"/>
              <a:ext cx="13350" cy="28375"/>
            </a:xfrm>
            <a:custGeom>
              <a:avLst/>
              <a:gdLst/>
              <a:ahLst/>
              <a:cxnLst/>
              <a:rect l="l" t="t" r="r" b="b"/>
              <a:pathLst>
                <a:path w="534" h="1135" extrusionOk="0">
                  <a:moveTo>
                    <a:pt x="334" y="267"/>
                  </a:moveTo>
                  <a:cubicBezTo>
                    <a:pt x="367" y="267"/>
                    <a:pt x="367" y="267"/>
                    <a:pt x="367" y="301"/>
                  </a:cubicBezTo>
                  <a:cubicBezTo>
                    <a:pt x="367" y="301"/>
                    <a:pt x="367" y="334"/>
                    <a:pt x="367" y="334"/>
                  </a:cubicBezTo>
                  <a:cubicBezTo>
                    <a:pt x="367" y="367"/>
                    <a:pt x="367" y="367"/>
                    <a:pt x="367" y="401"/>
                  </a:cubicBezTo>
                  <a:cubicBezTo>
                    <a:pt x="367" y="401"/>
                    <a:pt x="367" y="434"/>
                    <a:pt x="334" y="434"/>
                  </a:cubicBezTo>
                  <a:cubicBezTo>
                    <a:pt x="334" y="467"/>
                    <a:pt x="334" y="467"/>
                    <a:pt x="300" y="501"/>
                  </a:cubicBezTo>
                  <a:cubicBezTo>
                    <a:pt x="300" y="501"/>
                    <a:pt x="300" y="501"/>
                    <a:pt x="267" y="534"/>
                  </a:cubicBezTo>
                  <a:lnTo>
                    <a:pt x="200" y="534"/>
                  </a:lnTo>
                  <a:cubicBezTo>
                    <a:pt x="167" y="501"/>
                    <a:pt x="167" y="501"/>
                    <a:pt x="167" y="501"/>
                  </a:cubicBezTo>
                  <a:cubicBezTo>
                    <a:pt x="167" y="467"/>
                    <a:pt x="167" y="467"/>
                    <a:pt x="167" y="434"/>
                  </a:cubicBezTo>
                  <a:cubicBezTo>
                    <a:pt x="167" y="434"/>
                    <a:pt x="167" y="401"/>
                    <a:pt x="167" y="401"/>
                  </a:cubicBezTo>
                  <a:cubicBezTo>
                    <a:pt x="200" y="367"/>
                    <a:pt x="200" y="367"/>
                    <a:pt x="200" y="334"/>
                  </a:cubicBezTo>
                  <a:lnTo>
                    <a:pt x="234" y="301"/>
                  </a:lnTo>
                  <a:lnTo>
                    <a:pt x="267" y="267"/>
                  </a:lnTo>
                  <a:close/>
                  <a:moveTo>
                    <a:pt x="367" y="0"/>
                  </a:moveTo>
                  <a:cubicBezTo>
                    <a:pt x="334" y="0"/>
                    <a:pt x="300" y="34"/>
                    <a:pt x="267" y="34"/>
                  </a:cubicBezTo>
                  <a:cubicBezTo>
                    <a:pt x="234" y="67"/>
                    <a:pt x="200" y="100"/>
                    <a:pt x="167" y="134"/>
                  </a:cubicBezTo>
                  <a:cubicBezTo>
                    <a:pt x="134" y="167"/>
                    <a:pt x="100" y="201"/>
                    <a:pt x="67" y="234"/>
                  </a:cubicBezTo>
                  <a:cubicBezTo>
                    <a:pt x="34" y="267"/>
                    <a:pt x="34" y="334"/>
                    <a:pt x="34" y="401"/>
                  </a:cubicBezTo>
                  <a:cubicBezTo>
                    <a:pt x="0" y="434"/>
                    <a:pt x="0" y="501"/>
                    <a:pt x="0" y="534"/>
                  </a:cubicBezTo>
                  <a:cubicBezTo>
                    <a:pt x="0" y="601"/>
                    <a:pt x="34" y="634"/>
                    <a:pt x="67" y="701"/>
                  </a:cubicBezTo>
                  <a:cubicBezTo>
                    <a:pt x="67" y="701"/>
                    <a:pt x="100" y="734"/>
                    <a:pt x="100" y="768"/>
                  </a:cubicBezTo>
                  <a:cubicBezTo>
                    <a:pt x="134" y="768"/>
                    <a:pt x="167" y="801"/>
                    <a:pt x="167" y="801"/>
                  </a:cubicBezTo>
                  <a:lnTo>
                    <a:pt x="267" y="801"/>
                  </a:lnTo>
                  <a:lnTo>
                    <a:pt x="134" y="1101"/>
                  </a:lnTo>
                  <a:cubicBezTo>
                    <a:pt x="134" y="1101"/>
                    <a:pt x="134" y="1135"/>
                    <a:pt x="134" y="1135"/>
                  </a:cubicBezTo>
                  <a:lnTo>
                    <a:pt x="300" y="1034"/>
                  </a:lnTo>
                  <a:cubicBezTo>
                    <a:pt x="300" y="1034"/>
                    <a:pt x="300" y="1001"/>
                    <a:pt x="300" y="1001"/>
                  </a:cubicBezTo>
                  <a:lnTo>
                    <a:pt x="501" y="534"/>
                  </a:lnTo>
                  <a:lnTo>
                    <a:pt x="501" y="467"/>
                  </a:lnTo>
                  <a:cubicBezTo>
                    <a:pt x="534" y="434"/>
                    <a:pt x="534" y="401"/>
                    <a:pt x="534" y="401"/>
                  </a:cubicBezTo>
                  <a:cubicBezTo>
                    <a:pt x="534" y="367"/>
                    <a:pt x="534" y="334"/>
                    <a:pt x="534" y="301"/>
                  </a:cubicBezTo>
                  <a:cubicBezTo>
                    <a:pt x="534" y="301"/>
                    <a:pt x="534" y="267"/>
                    <a:pt x="534" y="234"/>
                  </a:cubicBezTo>
                  <a:cubicBezTo>
                    <a:pt x="534" y="201"/>
                    <a:pt x="534" y="134"/>
                    <a:pt x="501" y="100"/>
                  </a:cubicBezTo>
                  <a:cubicBezTo>
                    <a:pt x="501" y="67"/>
                    <a:pt x="467" y="34"/>
                    <a:pt x="434" y="34"/>
                  </a:cubicBezTo>
                  <a:cubicBezTo>
                    <a:pt x="434" y="0"/>
                    <a:pt x="400" y="0"/>
                    <a:pt x="3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345;p41">
              <a:extLst>
                <a:ext uri="{FF2B5EF4-FFF2-40B4-BE49-F238E27FC236}">
                  <a16:creationId xmlns:a16="http://schemas.microsoft.com/office/drawing/2014/main" id="{D4181DF5-140E-47C5-9447-724624F8C1E4}"/>
                </a:ext>
              </a:extLst>
            </p:cNvPr>
            <p:cNvSpPr/>
            <p:nvPr/>
          </p:nvSpPr>
          <p:spPr>
            <a:xfrm>
              <a:off x="4059725" y="1663300"/>
              <a:ext cx="12550" cy="27550"/>
            </a:xfrm>
            <a:custGeom>
              <a:avLst/>
              <a:gdLst/>
              <a:ahLst/>
              <a:cxnLst/>
              <a:rect l="l" t="t" r="r" b="b"/>
              <a:pathLst>
                <a:path w="502" h="1102" extrusionOk="0">
                  <a:moveTo>
                    <a:pt x="335" y="267"/>
                  </a:moveTo>
                  <a:cubicBezTo>
                    <a:pt x="335" y="301"/>
                    <a:pt x="335" y="301"/>
                    <a:pt x="335" y="334"/>
                  </a:cubicBezTo>
                  <a:cubicBezTo>
                    <a:pt x="335" y="334"/>
                    <a:pt x="335" y="367"/>
                    <a:pt x="335" y="367"/>
                  </a:cubicBezTo>
                  <a:cubicBezTo>
                    <a:pt x="368" y="467"/>
                    <a:pt x="368" y="534"/>
                    <a:pt x="335" y="634"/>
                  </a:cubicBezTo>
                  <a:cubicBezTo>
                    <a:pt x="335" y="634"/>
                    <a:pt x="335" y="668"/>
                    <a:pt x="335" y="701"/>
                  </a:cubicBezTo>
                  <a:cubicBezTo>
                    <a:pt x="335" y="701"/>
                    <a:pt x="335" y="734"/>
                    <a:pt x="335" y="734"/>
                  </a:cubicBezTo>
                  <a:cubicBezTo>
                    <a:pt x="335" y="768"/>
                    <a:pt x="335" y="801"/>
                    <a:pt x="335" y="801"/>
                  </a:cubicBezTo>
                  <a:lnTo>
                    <a:pt x="268" y="834"/>
                  </a:lnTo>
                  <a:lnTo>
                    <a:pt x="201" y="834"/>
                  </a:lnTo>
                  <a:cubicBezTo>
                    <a:pt x="201" y="834"/>
                    <a:pt x="201" y="801"/>
                    <a:pt x="201" y="801"/>
                  </a:cubicBezTo>
                  <a:lnTo>
                    <a:pt x="201" y="734"/>
                  </a:lnTo>
                  <a:cubicBezTo>
                    <a:pt x="201" y="668"/>
                    <a:pt x="201" y="568"/>
                    <a:pt x="201" y="501"/>
                  </a:cubicBezTo>
                  <a:lnTo>
                    <a:pt x="201" y="434"/>
                  </a:lnTo>
                  <a:lnTo>
                    <a:pt x="201" y="367"/>
                  </a:lnTo>
                  <a:cubicBezTo>
                    <a:pt x="201" y="334"/>
                    <a:pt x="201" y="334"/>
                    <a:pt x="234" y="301"/>
                  </a:cubicBezTo>
                  <a:cubicBezTo>
                    <a:pt x="234" y="301"/>
                    <a:pt x="268" y="301"/>
                    <a:pt x="268" y="267"/>
                  </a:cubicBezTo>
                  <a:close/>
                  <a:moveTo>
                    <a:pt x="368" y="0"/>
                  </a:moveTo>
                  <a:cubicBezTo>
                    <a:pt x="335" y="0"/>
                    <a:pt x="301" y="34"/>
                    <a:pt x="268" y="34"/>
                  </a:cubicBezTo>
                  <a:cubicBezTo>
                    <a:pt x="201" y="67"/>
                    <a:pt x="168" y="101"/>
                    <a:pt x="134" y="134"/>
                  </a:cubicBezTo>
                  <a:cubicBezTo>
                    <a:pt x="101" y="201"/>
                    <a:pt x="68" y="234"/>
                    <a:pt x="34" y="267"/>
                  </a:cubicBezTo>
                  <a:cubicBezTo>
                    <a:pt x="34" y="334"/>
                    <a:pt x="1" y="367"/>
                    <a:pt x="1" y="434"/>
                  </a:cubicBezTo>
                  <a:cubicBezTo>
                    <a:pt x="1" y="467"/>
                    <a:pt x="1" y="534"/>
                    <a:pt x="1" y="601"/>
                  </a:cubicBezTo>
                  <a:lnTo>
                    <a:pt x="1" y="734"/>
                  </a:lnTo>
                  <a:lnTo>
                    <a:pt x="1" y="834"/>
                  </a:lnTo>
                  <a:cubicBezTo>
                    <a:pt x="1" y="901"/>
                    <a:pt x="1" y="934"/>
                    <a:pt x="1" y="968"/>
                  </a:cubicBezTo>
                  <a:cubicBezTo>
                    <a:pt x="1" y="1001"/>
                    <a:pt x="34" y="1035"/>
                    <a:pt x="34" y="1068"/>
                  </a:cubicBezTo>
                  <a:cubicBezTo>
                    <a:pt x="68" y="1101"/>
                    <a:pt x="101" y="1101"/>
                    <a:pt x="134" y="1101"/>
                  </a:cubicBezTo>
                  <a:cubicBezTo>
                    <a:pt x="168" y="1101"/>
                    <a:pt x="201" y="1101"/>
                    <a:pt x="268" y="1068"/>
                  </a:cubicBezTo>
                  <a:cubicBezTo>
                    <a:pt x="301" y="1035"/>
                    <a:pt x="335" y="1001"/>
                    <a:pt x="368" y="968"/>
                  </a:cubicBezTo>
                  <a:cubicBezTo>
                    <a:pt x="401" y="934"/>
                    <a:pt x="435" y="901"/>
                    <a:pt x="435" y="834"/>
                  </a:cubicBezTo>
                  <a:cubicBezTo>
                    <a:pt x="468" y="801"/>
                    <a:pt x="501" y="734"/>
                    <a:pt x="501" y="701"/>
                  </a:cubicBezTo>
                  <a:cubicBezTo>
                    <a:pt x="501" y="634"/>
                    <a:pt x="501" y="568"/>
                    <a:pt x="501" y="534"/>
                  </a:cubicBezTo>
                  <a:lnTo>
                    <a:pt x="501" y="401"/>
                  </a:lnTo>
                  <a:lnTo>
                    <a:pt x="501" y="267"/>
                  </a:lnTo>
                  <a:cubicBezTo>
                    <a:pt x="501" y="234"/>
                    <a:pt x="501" y="167"/>
                    <a:pt x="501" y="134"/>
                  </a:cubicBezTo>
                  <a:cubicBezTo>
                    <a:pt x="501" y="101"/>
                    <a:pt x="468" y="67"/>
                    <a:pt x="435" y="34"/>
                  </a:cubicBezTo>
                  <a:cubicBezTo>
                    <a:pt x="435" y="34"/>
                    <a:pt x="401" y="0"/>
                    <a:pt x="3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346;p41">
              <a:extLst>
                <a:ext uri="{FF2B5EF4-FFF2-40B4-BE49-F238E27FC236}">
                  <a16:creationId xmlns:a16="http://schemas.microsoft.com/office/drawing/2014/main" id="{B7A77722-0044-42AC-931E-42B2F2279BBD}"/>
                </a:ext>
              </a:extLst>
            </p:cNvPr>
            <p:cNvSpPr/>
            <p:nvPr/>
          </p:nvSpPr>
          <p:spPr>
            <a:xfrm>
              <a:off x="4074750" y="1650800"/>
              <a:ext cx="18375" cy="32550"/>
            </a:xfrm>
            <a:custGeom>
              <a:avLst/>
              <a:gdLst/>
              <a:ahLst/>
              <a:cxnLst/>
              <a:rect l="l" t="t" r="r" b="b"/>
              <a:pathLst>
                <a:path w="735" h="1302" extrusionOk="0">
                  <a:moveTo>
                    <a:pt x="167" y="400"/>
                  </a:moveTo>
                  <a:cubicBezTo>
                    <a:pt x="167" y="434"/>
                    <a:pt x="167" y="434"/>
                    <a:pt x="167" y="467"/>
                  </a:cubicBezTo>
                  <a:lnTo>
                    <a:pt x="167" y="534"/>
                  </a:lnTo>
                  <a:lnTo>
                    <a:pt x="167" y="601"/>
                  </a:lnTo>
                  <a:cubicBezTo>
                    <a:pt x="167" y="634"/>
                    <a:pt x="134" y="634"/>
                    <a:pt x="134" y="634"/>
                  </a:cubicBezTo>
                  <a:cubicBezTo>
                    <a:pt x="112" y="634"/>
                    <a:pt x="104" y="649"/>
                    <a:pt x="102" y="649"/>
                  </a:cubicBezTo>
                  <a:cubicBezTo>
                    <a:pt x="100" y="649"/>
                    <a:pt x="100" y="645"/>
                    <a:pt x="100" y="634"/>
                  </a:cubicBezTo>
                  <a:lnTo>
                    <a:pt x="100" y="601"/>
                  </a:lnTo>
                  <a:lnTo>
                    <a:pt x="100" y="500"/>
                  </a:lnTo>
                  <a:cubicBezTo>
                    <a:pt x="100" y="467"/>
                    <a:pt x="100" y="467"/>
                    <a:pt x="100" y="434"/>
                  </a:cubicBezTo>
                  <a:cubicBezTo>
                    <a:pt x="100" y="434"/>
                    <a:pt x="100" y="400"/>
                    <a:pt x="134" y="400"/>
                  </a:cubicBezTo>
                  <a:close/>
                  <a:moveTo>
                    <a:pt x="188" y="275"/>
                  </a:moveTo>
                  <a:cubicBezTo>
                    <a:pt x="176" y="275"/>
                    <a:pt x="167" y="284"/>
                    <a:pt x="167" y="300"/>
                  </a:cubicBezTo>
                  <a:cubicBezTo>
                    <a:pt x="134" y="300"/>
                    <a:pt x="100" y="300"/>
                    <a:pt x="100" y="334"/>
                  </a:cubicBezTo>
                  <a:cubicBezTo>
                    <a:pt x="67" y="367"/>
                    <a:pt x="67" y="367"/>
                    <a:pt x="34" y="400"/>
                  </a:cubicBezTo>
                  <a:cubicBezTo>
                    <a:pt x="34" y="434"/>
                    <a:pt x="34" y="467"/>
                    <a:pt x="34" y="500"/>
                  </a:cubicBezTo>
                  <a:cubicBezTo>
                    <a:pt x="0" y="500"/>
                    <a:pt x="0" y="534"/>
                    <a:pt x="34" y="567"/>
                  </a:cubicBezTo>
                  <a:cubicBezTo>
                    <a:pt x="0" y="601"/>
                    <a:pt x="0" y="601"/>
                    <a:pt x="34" y="634"/>
                  </a:cubicBezTo>
                  <a:cubicBezTo>
                    <a:pt x="0" y="634"/>
                    <a:pt x="0" y="667"/>
                    <a:pt x="34" y="667"/>
                  </a:cubicBezTo>
                  <a:cubicBezTo>
                    <a:pt x="0" y="701"/>
                    <a:pt x="0" y="734"/>
                    <a:pt x="34" y="767"/>
                  </a:cubicBezTo>
                  <a:cubicBezTo>
                    <a:pt x="34" y="767"/>
                    <a:pt x="34" y="801"/>
                    <a:pt x="34" y="801"/>
                  </a:cubicBezTo>
                  <a:lnTo>
                    <a:pt x="100" y="801"/>
                  </a:lnTo>
                  <a:cubicBezTo>
                    <a:pt x="100" y="801"/>
                    <a:pt x="134" y="801"/>
                    <a:pt x="167" y="767"/>
                  </a:cubicBezTo>
                  <a:cubicBezTo>
                    <a:pt x="167" y="767"/>
                    <a:pt x="201" y="734"/>
                    <a:pt x="234" y="734"/>
                  </a:cubicBezTo>
                  <a:cubicBezTo>
                    <a:pt x="234" y="701"/>
                    <a:pt x="234" y="667"/>
                    <a:pt x="267" y="667"/>
                  </a:cubicBezTo>
                  <a:cubicBezTo>
                    <a:pt x="267" y="634"/>
                    <a:pt x="267" y="601"/>
                    <a:pt x="301" y="567"/>
                  </a:cubicBezTo>
                  <a:cubicBezTo>
                    <a:pt x="301" y="567"/>
                    <a:pt x="301" y="534"/>
                    <a:pt x="301" y="500"/>
                  </a:cubicBezTo>
                  <a:cubicBezTo>
                    <a:pt x="301" y="467"/>
                    <a:pt x="301" y="434"/>
                    <a:pt x="301" y="400"/>
                  </a:cubicBezTo>
                  <a:cubicBezTo>
                    <a:pt x="301" y="367"/>
                    <a:pt x="301" y="334"/>
                    <a:pt x="301" y="334"/>
                  </a:cubicBezTo>
                  <a:cubicBezTo>
                    <a:pt x="267" y="300"/>
                    <a:pt x="267" y="300"/>
                    <a:pt x="267" y="300"/>
                  </a:cubicBezTo>
                  <a:cubicBezTo>
                    <a:pt x="251" y="284"/>
                    <a:pt x="242" y="275"/>
                    <a:pt x="238" y="275"/>
                  </a:cubicBezTo>
                  <a:cubicBezTo>
                    <a:pt x="234" y="275"/>
                    <a:pt x="234" y="284"/>
                    <a:pt x="234" y="300"/>
                  </a:cubicBezTo>
                  <a:cubicBezTo>
                    <a:pt x="217" y="284"/>
                    <a:pt x="201" y="275"/>
                    <a:pt x="188" y="275"/>
                  </a:cubicBezTo>
                  <a:close/>
                  <a:moveTo>
                    <a:pt x="601" y="667"/>
                  </a:moveTo>
                  <a:cubicBezTo>
                    <a:pt x="601" y="667"/>
                    <a:pt x="601" y="701"/>
                    <a:pt x="601" y="701"/>
                  </a:cubicBezTo>
                  <a:cubicBezTo>
                    <a:pt x="601" y="734"/>
                    <a:pt x="601" y="767"/>
                    <a:pt x="601" y="801"/>
                  </a:cubicBezTo>
                  <a:cubicBezTo>
                    <a:pt x="601" y="801"/>
                    <a:pt x="601" y="834"/>
                    <a:pt x="601" y="867"/>
                  </a:cubicBezTo>
                  <a:cubicBezTo>
                    <a:pt x="601" y="867"/>
                    <a:pt x="567" y="901"/>
                    <a:pt x="567" y="901"/>
                  </a:cubicBezTo>
                  <a:lnTo>
                    <a:pt x="534" y="901"/>
                  </a:lnTo>
                  <a:lnTo>
                    <a:pt x="534" y="834"/>
                  </a:lnTo>
                  <a:lnTo>
                    <a:pt x="534" y="734"/>
                  </a:lnTo>
                  <a:cubicBezTo>
                    <a:pt x="534" y="734"/>
                    <a:pt x="534" y="701"/>
                    <a:pt x="534" y="701"/>
                  </a:cubicBezTo>
                  <a:cubicBezTo>
                    <a:pt x="534" y="667"/>
                    <a:pt x="534" y="667"/>
                    <a:pt x="567" y="667"/>
                  </a:cubicBezTo>
                  <a:close/>
                  <a:moveTo>
                    <a:pt x="567" y="500"/>
                  </a:moveTo>
                  <a:cubicBezTo>
                    <a:pt x="567" y="534"/>
                    <a:pt x="534" y="534"/>
                    <a:pt x="534" y="567"/>
                  </a:cubicBezTo>
                  <a:cubicBezTo>
                    <a:pt x="501" y="601"/>
                    <a:pt x="501" y="601"/>
                    <a:pt x="467" y="634"/>
                  </a:cubicBezTo>
                  <a:cubicBezTo>
                    <a:pt x="467" y="667"/>
                    <a:pt x="467" y="701"/>
                    <a:pt x="434" y="701"/>
                  </a:cubicBezTo>
                  <a:cubicBezTo>
                    <a:pt x="434" y="734"/>
                    <a:pt x="434" y="767"/>
                    <a:pt x="434" y="801"/>
                  </a:cubicBezTo>
                  <a:cubicBezTo>
                    <a:pt x="434" y="834"/>
                    <a:pt x="434" y="867"/>
                    <a:pt x="434" y="901"/>
                  </a:cubicBezTo>
                  <a:cubicBezTo>
                    <a:pt x="434" y="934"/>
                    <a:pt x="434" y="967"/>
                    <a:pt x="434" y="967"/>
                  </a:cubicBezTo>
                  <a:cubicBezTo>
                    <a:pt x="467" y="1001"/>
                    <a:pt x="467" y="1001"/>
                    <a:pt x="467" y="1034"/>
                  </a:cubicBezTo>
                  <a:lnTo>
                    <a:pt x="567" y="1034"/>
                  </a:lnTo>
                  <a:cubicBezTo>
                    <a:pt x="601" y="1034"/>
                    <a:pt x="634" y="1001"/>
                    <a:pt x="634" y="967"/>
                  </a:cubicBezTo>
                  <a:cubicBezTo>
                    <a:pt x="668" y="967"/>
                    <a:pt x="668" y="934"/>
                    <a:pt x="701" y="901"/>
                  </a:cubicBezTo>
                  <a:cubicBezTo>
                    <a:pt x="701" y="867"/>
                    <a:pt x="701" y="867"/>
                    <a:pt x="734" y="834"/>
                  </a:cubicBezTo>
                  <a:cubicBezTo>
                    <a:pt x="734" y="801"/>
                    <a:pt x="734" y="767"/>
                    <a:pt x="734" y="734"/>
                  </a:cubicBezTo>
                  <a:cubicBezTo>
                    <a:pt x="734" y="701"/>
                    <a:pt x="734" y="667"/>
                    <a:pt x="734" y="634"/>
                  </a:cubicBezTo>
                  <a:cubicBezTo>
                    <a:pt x="734" y="601"/>
                    <a:pt x="734" y="567"/>
                    <a:pt x="734" y="567"/>
                  </a:cubicBezTo>
                  <a:cubicBezTo>
                    <a:pt x="701" y="534"/>
                    <a:pt x="701" y="534"/>
                    <a:pt x="701" y="500"/>
                  </a:cubicBezTo>
                  <a:close/>
                  <a:moveTo>
                    <a:pt x="634" y="0"/>
                  </a:moveTo>
                  <a:lnTo>
                    <a:pt x="534" y="67"/>
                  </a:lnTo>
                  <a:lnTo>
                    <a:pt x="534" y="100"/>
                  </a:lnTo>
                  <a:lnTo>
                    <a:pt x="100" y="1301"/>
                  </a:lnTo>
                  <a:lnTo>
                    <a:pt x="100" y="1301"/>
                  </a:lnTo>
                  <a:lnTo>
                    <a:pt x="167" y="1234"/>
                  </a:lnTo>
                  <a:cubicBezTo>
                    <a:pt x="167" y="1234"/>
                    <a:pt x="167" y="1201"/>
                    <a:pt x="167" y="1201"/>
                  </a:cubicBezTo>
                  <a:lnTo>
                    <a:pt x="63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347;p41">
              <a:extLst>
                <a:ext uri="{FF2B5EF4-FFF2-40B4-BE49-F238E27FC236}">
                  <a16:creationId xmlns:a16="http://schemas.microsoft.com/office/drawing/2014/main" id="{05FCE579-30B9-4812-BA38-EBDA74EA9128}"/>
                </a:ext>
              </a:extLst>
            </p:cNvPr>
            <p:cNvSpPr/>
            <p:nvPr/>
          </p:nvSpPr>
          <p:spPr>
            <a:xfrm>
              <a:off x="4038900" y="1596575"/>
              <a:ext cx="29200" cy="43400"/>
            </a:xfrm>
            <a:custGeom>
              <a:avLst/>
              <a:gdLst/>
              <a:ahLst/>
              <a:cxnLst/>
              <a:rect l="l" t="t" r="r" b="b"/>
              <a:pathLst>
                <a:path w="1168" h="1736" extrusionOk="0">
                  <a:moveTo>
                    <a:pt x="1168" y="1"/>
                  </a:moveTo>
                  <a:cubicBezTo>
                    <a:pt x="701" y="334"/>
                    <a:pt x="300" y="768"/>
                    <a:pt x="0" y="1268"/>
                  </a:cubicBezTo>
                  <a:lnTo>
                    <a:pt x="300" y="1735"/>
                  </a:lnTo>
                  <a:cubicBezTo>
                    <a:pt x="534" y="1369"/>
                    <a:pt x="801" y="1035"/>
                    <a:pt x="1168" y="80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348;p41">
              <a:extLst>
                <a:ext uri="{FF2B5EF4-FFF2-40B4-BE49-F238E27FC236}">
                  <a16:creationId xmlns:a16="http://schemas.microsoft.com/office/drawing/2014/main" id="{5A3E75CA-9EB9-4D11-A462-286957C71D0F}"/>
                </a:ext>
              </a:extLst>
            </p:cNvPr>
            <p:cNvSpPr/>
            <p:nvPr/>
          </p:nvSpPr>
          <p:spPr>
            <a:xfrm>
              <a:off x="4018050" y="1591625"/>
              <a:ext cx="100075" cy="163375"/>
            </a:xfrm>
            <a:custGeom>
              <a:avLst/>
              <a:gdLst/>
              <a:ahLst/>
              <a:cxnLst/>
              <a:rect l="l" t="t" r="r" b="b"/>
              <a:pathLst>
                <a:path w="4003" h="6535" extrusionOk="0">
                  <a:moveTo>
                    <a:pt x="2654" y="1"/>
                  </a:moveTo>
                  <a:cubicBezTo>
                    <a:pt x="2431" y="1"/>
                    <a:pt x="2206" y="69"/>
                    <a:pt x="2002" y="199"/>
                  </a:cubicBezTo>
                  <a:lnTo>
                    <a:pt x="2002" y="999"/>
                  </a:lnTo>
                  <a:cubicBezTo>
                    <a:pt x="2157" y="902"/>
                    <a:pt x="2335" y="850"/>
                    <a:pt x="2509" y="850"/>
                  </a:cubicBezTo>
                  <a:cubicBezTo>
                    <a:pt x="2634" y="850"/>
                    <a:pt x="2757" y="877"/>
                    <a:pt x="2869" y="933"/>
                  </a:cubicBezTo>
                  <a:cubicBezTo>
                    <a:pt x="3169" y="1133"/>
                    <a:pt x="3369" y="1433"/>
                    <a:pt x="3403" y="1767"/>
                  </a:cubicBezTo>
                  <a:cubicBezTo>
                    <a:pt x="3469" y="2000"/>
                    <a:pt x="3469" y="2200"/>
                    <a:pt x="3469" y="2434"/>
                  </a:cubicBezTo>
                  <a:cubicBezTo>
                    <a:pt x="3469" y="2667"/>
                    <a:pt x="3469" y="2934"/>
                    <a:pt x="3403" y="3168"/>
                  </a:cubicBezTo>
                  <a:cubicBezTo>
                    <a:pt x="3302" y="3668"/>
                    <a:pt x="3136" y="4168"/>
                    <a:pt x="2869" y="4602"/>
                  </a:cubicBezTo>
                  <a:cubicBezTo>
                    <a:pt x="2669" y="5002"/>
                    <a:pt x="2368" y="5303"/>
                    <a:pt x="2002" y="5536"/>
                  </a:cubicBezTo>
                  <a:cubicBezTo>
                    <a:pt x="1866" y="5633"/>
                    <a:pt x="1696" y="5685"/>
                    <a:pt x="1518" y="5685"/>
                  </a:cubicBezTo>
                  <a:cubicBezTo>
                    <a:pt x="1391" y="5685"/>
                    <a:pt x="1260" y="5658"/>
                    <a:pt x="1134" y="5603"/>
                  </a:cubicBezTo>
                  <a:cubicBezTo>
                    <a:pt x="867" y="5403"/>
                    <a:pt x="667" y="5102"/>
                    <a:pt x="601" y="4769"/>
                  </a:cubicBezTo>
                  <a:cubicBezTo>
                    <a:pt x="567" y="4569"/>
                    <a:pt x="534" y="4335"/>
                    <a:pt x="534" y="4135"/>
                  </a:cubicBezTo>
                  <a:cubicBezTo>
                    <a:pt x="534" y="3868"/>
                    <a:pt x="567" y="3635"/>
                    <a:pt x="601" y="3368"/>
                  </a:cubicBezTo>
                  <a:cubicBezTo>
                    <a:pt x="701" y="2867"/>
                    <a:pt x="867" y="2400"/>
                    <a:pt x="1134" y="1933"/>
                  </a:cubicBezTo>
                  <a:lnTo>
                    <a:pt x="834" y="1466"/>
                  </a:lnTo>
                  <a:cubicBezTo>
                    <a:pt x="467" y="2067"/>
                    <a:pt x="234" y="2734"/>
                    <a:pt x="100" y="3401"/>
                  </a:cubicBezTo>
                  <a:cubicBezTo>
                    <a:pt x="33" y="3735"/>
                    <a:pt x="0" y="4068"/>
                    <a:pt x="0" y="4435"/>
                  </a:cubicBezTo>
                  <a:cubicBezTo>
                    <a:pt x="0" y="4702"/>
                    <a:pt x="33" y="5002"/>
                    <a:pt x="100" y="5303"/>
                  </a:cubicBezTo>
                  <a:cubicBezTo>
                    <a:pt x="167" y="5770"/>
                    <a:pt x="434" y="6170"/>
                    <a:pt x="834" y="6403"/>
                  </a:cubicBezTo>
                  <a:cubicBezTo>
                    <a:pt x="996" y="6492"/>
                    <a:pt x="1178" y="6535"/>
                    <a:pt x="1360" y="6535"/>
                  </a:cubicBezTo>
                  <a:cubicBezTo>
                    <a:pt x="1588" y="6535"/>
                    <a:pt x="1816" y="6467"/>
                    <a:pt x="2002" y="6337"/>
                  </a:cubicBezTo>
                  <a:cubicBezTo>
                    <a:pt x="2502" y="6003"/>
                    <a:pt x="2902" y="5603"/>
                    <a:pt x="3169" y="5069"/>
                  </a:cubicBezTo>
                  <a:cubicBezTo>
                    <a:pt x="3503" y="4469"/>
                    <a:pt x="3769" y="3835"/>
                    <a:pt x="3903" y="3134"/>
                  </a:cubicBezTo>
                  <a:cubicBezTo>
                    <a:pt x="3936" y="2801"/>
                    <a:pt x="3970" y="2467"/>
                    <a:pt x="3970" y="2134"/>
                  </a:cubicBezTo>
                  <a:cubicBezTo>
                    <a:pt x="4003" y="1833"/>
                    <a:pt x="3970" y="1533"/>
                    <a:pt x="3903" y="1233"/>
                  </a:cubicBezTo>
                  <a:cubicBezTo>
                    <a:pt x="3836" y="766"/>
                    <a:pt x="3569" y="366"/>
                    <a:pt x="3169" y="132"/>
                  </a:cubicBezTo>
                  <a:cubicBezTo>
                    <a:pt x="3007" y="44"/>
                    <a:pt x="2831" y="1"/>
                    <a:pt x="265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349;p41">
              <a:extLst>
                <a:ext uri="{FF2B5EF4-FFF2-40B4-BE49-F238E27FC236}">
                  <a16:creationId xmlns:a16="http://schemas.microsoft.com/office/drawing/2014/main" id="{5F867C5D-17CB-4FCA-84B9-21D6F296EEE8}"/>
                </a:ext>
              </a:extLst>
            </p:cNvPr>
            <p:cNvSpPr/>
            <p:nvPr/>
          </p:nvSpPr>
          <p:spPr>
            <a:xfrm>
              <a:off x="4181500" y="1432500"/>
              <a:ext cx="253525" cy="161400"/>
            </a:xfrm>
            <a:custGeom>
              <a:avLst/>
              <a:gdLst/>
              <a:ahLst/>
              <a:cxnLst/>
              <a:rect l="l" t="t" r="r" b="b"/>
              <a:pathLst>
                <a:path w="10141" h="6456" extrusionOk="0">
                  <a:moveTo>
                    <a:pt x="9903" y="0"/>
                  </a:moveTo>
                  <a:cubicBezTo>
                    <a:pt x="9843" y="0"/>
                    <a:pt x="9777" y="19"/>
                    <a:pt x="9707" y="59"/>
                  </a:cubicBezTo>
                  <a:lnTo>
                    <a:pt x="434" y="5430"/>
                  </a:lnTo>
                  <a:cubicBezTo>
                    <a:pt x="167" y="5563"/>
                    <a:pt x="0" y="5863"/>
                    <a:pt x="0" y="6164"/>
                  </a:cubicBezTo>
                  <a:cubicBezTo>
                    <a:pt x="0" y="6351"/>
                    <a:pt x="82" y="6456"/>
                    <a:pt x="223" y="6456"/>
                  </a:cubicBezTo>
                  <a:cubicBezTo>
                    <a:pt x="283" y="6456"/>
                    <a:pt x="354" y="6437"/>
                    <a:pt x="434" y="6397"/>
                  </a:cubicBezTo>
                  <a:lnTo>
                    <a:pt x="9707" y="1060"/>
                  </a:lnTo>
                  <a:cubicBezTo>
                    <a:pt x="9941" y="893"/>
                    <a:pt x="10107" y="593"/>
                    <a:pt x="10141" y="293"/>
                  </a:cubicBezTo>
                  <a:cubicBezTo>
                    <a:pt x="10141" y="106"/>
                    <a:pt x="10042" y="0"/>
                    <a:pt x="990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350;p41">
              <a:extLst>
                <a:ext uri="{FF2B5EF4-FFF2-40B4-BE49-F238E27FC236}">
                  <a16:creationId xmlns:a16="http://schemas.microsoft.com/office/drawing/2014/main" id="{38B64E2F-E612-4450-9041-FD97FE168568}"/>
                </a:ext>
              </a:extLst>
            </p:cNvPr>
            <p:cNvSpPr/>
            <p:nvPr/>
          </p:nvSpPr>
          <p:spPr>
            <a:xfrm>
              <a:off x="4181500" y="1384125"/>
              <a:ext cx="422825" cy="259000"/>
            </a:xfrm>
            <a:custGeom>
              <a:avLst/>
              <a:gdLst/>
              <a:ahLst/>
              <a:cxnLst/>
              <a:rect l="l" t="t" r="r" b="b"/>
              <a:pathLst>
                <a:path w="16913" h="10360" extrusionOk="0">
                  <a:moveTo>
                    <a:pt x="16674" y="1"/>
                  </a:moveTo>
                  <a:cubicBezTo>
                    <a:pt x="16615" y="1"/>
                    <a:pt x="16548" y="20"/>
                    <a:pt x="16479" y="60"/>
                  </a:cubicBezTo>
                  <a:lnTo>
                    <a:pt x="434" y="9333"/>
                  </a:lnTo>
                  <a:cubicBezTo>
                    <a:pt x="167" y="9466"/>
                    <a:pt x="0" y="9766"/>
                    <a:pt x="0" y="10067"/>
                  </a:cubicBezTo>
                  <a:cubicBezTo>
                    <a:pt x="0" y="10254"/>
                    <a:pt x="82" y="10359"/>
                    <a:pt x="223" y="10359"/>
                  </a:cubicBezTo>
                  <a:cubicBezTo>
                    <a:pt x="283" y="10359"/>
                    <a:pt x="354" y="10340"/>
                    <a:pt x="434" y="10300"/>
                  </a:cubicBezTo>
                  <a:lnTo>
                    <a:pt x="16479" y="1027"/>
                  </a:lnTo>
                  <a:cubicBezTo>
                    <a:pt x="16712" y="893"/>
                    <a:pt x="16912" y="593"/>
                    <a:pt x="16912" y="293"/>
                  </a:cubicBezTo>
                  <a:cubicBezTo>
                    <a:pt x="16912" y="106"/>
                    <a:pt x="16814" y="1"/>
                    <a:pt x="1667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351;p41">
              <a:extLst>
                <a:ext uri="{FF2B5EF4-FFF2-40B4-BE49-F238E27FC236}">
                  <a16:creationId xmlns:a16="http://schemas.microsoft.com/office/drawing/2014/main" id="{35D87A57-B01C-4A61-8427-4C6E30F7CC5E}"/>
                </a:ext>
              </a:extLst>
            </p:cNvPr>
            <p:cNvSpPr/>
            <p:nvPr/>
          </p:nvSpPr>
          <p:spPr>
            <a:xfrm>
              <a:off x="3214125" y="2275600"/>
              <a:ext cx="185175" cy="121375"/>
            </a:xfrm>
            <a:custGeom>
              <a:avLst/>
              <a:gdLst/>
              <a:ahLst/>
              <a:cxnLst/>
              <a:rect l="l" t="t" r="r" b="b"/>
              <a:pathLst>
                <a:path w="7407" h="4855" extrusionOk="0">
                  <a:moveTo>
                    <a:pt x="7157" y="1"/>
                  </a:moveTo>
                  <a:cubicBezTo>
                    <a:pt x="7092" y="1"/>
                    <a:pt x="7019" y="20"/>
                    <a:pt x="6939" y="59"/>
                  </a:cubicBezTo>
                  <a:lnTo>
                    <a:pt x="468" y="3795"/>
                  </a:lnTo>
                  <a:cubicBezTo>
                    <a:pt x="201" y="3962"/>
                    <a:pt x="34" y="4262"/>
                    <a:pt x="1" y="4563"/>
                  </a:cubicBezTo>
                  <a:cubicBezTo>
                    <a:pt x="1" y="4750"/>
                    <a:pt x="99" y="4855"/>
                    <a:pt x="250" y="4855"/>
                  </a:cubicBezTo>
                  <a:cubicBezTo>
                    <a:pt x="314" y="4855"/>
                    <a:pt x="388" y="4836"/>
                    <a:pt x="468" y="4796"/>
                  </a:cubicBezTo>
                  <a:lnTo>
                    <a:pt x="6939" y="1027"/>
                  </a:lnTo>
                  <a:cubicBezTo>
                    <a:pt x="7206" y="860"/>
                    <a:pt x="7373" y="593"/>
                    <a:pt x="7406" y="293"/>
                  </a:cubicBezTo>
                  <a:cubicBezTo>
                    <a:pt x="7406" y="106"/>
                    <a:pt x="7308" y="1"/>
                    <a:pt x="715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352;p41">
              <a:extLst>
                <a:ext uri="{FF2B5EF4-FFF2-40B4-BE49-F238E27FC236}">
                  <a16:creationId xmlns:a16="http://schemas.microsoft.com/office/drawing/2014/main" id="{01DF3928-0745-40D0-9EC1-D028771CADB8}"/>
                </a:ext>
              </a:extLst>
            </p:cNvPr>
            <p:cNvSpPr/>
            <p:nvPr/>
          </p:nvSpPr>
          <p:spPr>
            <a:xfrm>
              <a:off x="3136575" y="1546550"/>
              <a:ext cx="1609500" cy="2190750"/>
            </a:xfrm>
            <a:custGeom>
              <a:avLst/>
              <a:gdLst/>
              <a:ahLst/>
              <a:cxnLst/>
              <a:rect l="l" t="t" r="r" b="b"/>
              <a:pathLst>
                <a:path w="64380" h="87630" extrusionOk="0">
                  <a:moveTo>
                    <a:pt x="63946" y="534"/>
                  </a:moveTo>
                  <a:lnTo>
                    <a:pt x="63946" y="50136"/>
                  </a:lnTo>
                  <a:cubicBezTo>
                    <a:pt x="63946" y="50303"/>
                    <a:pt x="63846" y="50470"/>
                    <a:pt x="63713" y="50570"/>
                  </a:cubicBezTo>
                  <a:lnTo>
                    <a:pt x="434" y="87096"/>
                  </a:lnTo>
                  <a:lnTo>
                    <a:pt x="434" y="37461"/>
                  </a:lnTo>
                  <a:cubicBezTo>
                    <a:pt x="434" y="37294"/>
                    <a:pt x="534" y="37160"/>
                    <a:pt x="668" y="37060"/>
                  </a:cubicBezTo>
                  <a:lnTo>
                    <a:pt x="1468" y="36593"/>
                  </a:lnTo>
                  <a:cubicBezTo>
                    <a:pt x="1869" y="36360"/>
                    <a:pt x="2102" y="35926"/>
                    <a:pt x="2135" y="35459"/>
                  </a:cubicBezTo>
                  <a:lnTo>
                    <a:pt x="2135" y="32590"/>
                  </a:lnTo>
                  <a:cubicBezTo>
                    <a:pt x="2135" y="32424"/>
                    <a:pt x="2236" y="32290"/>
                    <a:pt x="2369" y="32190"/>
                  </a:cubicBezTo>
                  <a:lnTo>
                    <a:pt x="11442" y="26920"/>
                  </a:lnTo>
                  <a:lnTo>
                    <a:pt x="11442" y="29622"/>
                  </a:lnTo>
                  <a:cubicBezTo>
                    <a:pt x="11409" y="29989"/>
                    <a:pt x="11709" y="30322"/>
                    <a:pt x="12109" y="30356"/>
                  </a:cubicBezTo>
                  <a:cubicBezTo>
                    <a:pt x="12276" y="30356"/>
                    <a:pt x="12409" y="30289"/>
                    <a:pt x="12543" y="30222"/>
                  </a:cubicBezTo>
                  <a:lnTo>
                    <a:pt x="63946" y="534"/>
                  </a:lnTo>
                  <a:close/>
                  <a:moveTo>
                    <a:pt x="64113" y="0"/>
                  </a:moveTo>
                  <a:cubicBezTo>
                    <a:pt x="64046" y="0"/>
                    <a:pt x="63980" y="34"/>
                    <a:pt x="63913" y="67"/>
                  </a:cubicBezTo>
                  <a:lnTo>
                    <a:pt x="12309" y="29855"/>
                  </a:lnTo>
                  <a:cubicBezTo>
                    <a:pt x="12243" y="29889"/>
                    <a:pt x="12176" y="29922"/>
                    <a:pt x="12109" y="29922"/>
                  </a:cubicBezTo>
                  <a:cubicBezTo>
                    <a:pt x="11976" y="29922"/>
                    <a:pt x="11876" y="29788"/>
                    <a:pt x="11876" y="29588"/>
                  </a:cubicBezTo>
                  <a:lnTo>
                    <a:pt x="11876" y="26720"/>
                  </a:lnTo>
                  <a:cubicBezTo>
                    <a:pt x="11876" y="26519"/>
                    <a:pt x="11776" y="26419"/>
                    <a:pt x="11609" y="26419"/>
                  </a:cubicBezTo>
                  <a:cubicBezTo>
                    <a:pt x="11542" y="26419"/>
                    <a:pt x="11475" y="26419"/>
                    <a:pt x="11409" y="26486"/>
                  </a:cubicBezTo>
                  <a:lnTo>
                    <a:pt x="2169" y="31823"/>
                  </a:lnTo>
                  <a:cubicBezTo>
                    <a:pt x="1902" y="31990"/>
                    <a:pt x="1735" y="32290"/>
                    <a:pt x="1702" y="32590"/>
                  </a:cubicBezTo>
                  <a:lnTo>
                    <a:pt x="1702" y="35459"/>
                  </a:lnTo>
                  <a:cubicBezTo>
                    <a:pt x="1668" y="35793"/>
                    <a:pt x="1502" y="36060"/>
                    <a:pt x="1235" y="36260"/>
                  </a:cubicBezTo>
                  <a:lnTo>
                    <a:pt x="468" y="36693"/>
                  </a:lnTo>
                  <a:cubicBezTo>
                    <a:pt x="201" y="36894"/>
                    <a:pt x="34" y="37160"/>
                    <a:pt x="1" y="37494"/>
                  </a:cubicBezTo>
                  <a:lnTo>
                    <a:pt x="1" y="87296"/>
                  </a:lnTo>
                  <a:cubicBezTo>
                    <a:pt x="1" y="87496"/>
                    <a:pt x="101" y="87630"/>
                    <a:pt x="267" y="87630"/>
                  </a:cubicBezTo>
                  <a:cubicBezTo>
                    <a:pt x="334" y="87630"/>
                    <a:pt x="401" y="87597"/>
                    <a:pt x="468" y="87563"/>
                  </a:cubicBezTo>
                  <a:lnTo>
                    <a:pt x="63913" y="50904"/>
                  </a:lnTo>
                  <a:cubicBezTo>
                    <a:pt x="64180" y="50737"/>
                    <a:pt x="64347" y="50470"/>
                    <a:pt x="64380" y="50136"/>
                  </a:cubicBezTo>
                  <a:lnTo>
                    <a:pt x="64380" y="334"/>
                  </a:lnTo>
                  <a:cubicBezTo>
                    <a:pt x="64380" y="134"/>
                    <a:pt x="64280" y="0"/>
                    <a:pt x="6411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353;p41">
              <a:extLst>
                <a:ext uri="{FF2B5EF4-FFF2-40B4-BE49-F238E27FC236}">
                  <a16:creationId xmlns:a16="http://schemas.microsoft.com/office/drawing/2014/main" id="{0E924421-D75E-4E71-8E34-9E6658C7363C}"/>
                </a:ext>
              </a:extLst>
            </p:cNvPr>
            <p:cNvSpPr/>
            <p:nvPr/>
          </p:nvSpPr>
          <p:spPr>
            <a:xfrm>
              <a:off x="3226650" y="2378125"/>
              <a:ext cx="160125" cy="160000"/>
            </a:xfrm>
            <a:custGeom>
              <a:avLst/>
              <a:gdLst/>
              <a:ahLst/>
              <a:cxnLst/>
              <a:rect l="l" t="t" r="r" b="b"/>
              <a:pathLst>
                <a:path w="6405" h="6400" extrusionOk="0">
                  <a:moveTo>
                    <a:pt x="5938" y="428"/>
                  </a:moveTo>
                  <a:cubicBezTo>
                    <a:pt x="5971" y="462"/>
                    <a:pt x="5971" y="495"/>
                    <a:pt x="5971" y="562"/>
                  </a:cubicBezTo>
                  <a:lnTo>
                    <a:pt x="5971" y="2430"/>
                  </a:lnTo>
                  <a:cubicBezTo>
                    <a:pt x="5938" y="2663"/>
                    <a:pt x="5804" y="2897"/>
                    <a:pt x="5604" y="3030"/>
                  </a:cubicBezTo>
                  <a:lnTo>
                    <a:pt x="601" y="5932"/>
                  </a:lnTo>
                  <a:cubicBezTo>
                    <a:pt x="567" y="5966"/>
                    <a:pt x="501" y="5966"/>
                    <a:pt x="467" y="5966"/>
                  </a:cubicBezTo>
                  <a:cubicBezTo>
                    <a:pt x="434" y="5932"/>
                    <a:pt x="434" y="5899"/>
                    <a:pt x="434" y="5865"/>
                  </a:cubicBezTo>
                  <a:lnTo>
                    <a:pt x="434" y="3964"/>
                  </a:lnTo>
                  <a:cubicBezTo>
                    <a:pt x="467" y="3731"/>
                    <a:pt x="601" y="3497"/>
                    <a:pt x="801" y="3364"/>
                  </a:cubicBezTo>
                  <a:lnTo>
                    <a:pt x="5838" y="462"/>
                  </a:lnTo>
                  <a:cubicBezTo>
                    <a:pt x="5838" y="428"/>
                    <a:pt x="5904" y="428"/>
                    <a:pt x="5938" y="428"/>
                  </a:cubicBezTo>
                  <a:close/>
                  <a:moveTo>
                    <a:pt x="5916" y="1"/>
                  </a:moveTo>
                  <a:cubicBezTo>
                    <a:pt x="5809" y="1"/>
                    <a:pt x="5701" y="37"/>
                    <a:pt x="5604" y="95"/>
                  </a:cubicBezTo>
                  <a:lnTo>
                    <a:pt x="601" y="2997"/>
                  </a:lnTo>
                  <a:cubicBezTo>
                    <a:pt x="267" y="3230"/>
                    <a:pt x="34" y="3564"/>
                    <a:pt x="34" y="3964"/>
                  </a:cubicBezTo>
                  <a:lnTo>
                    <a:pt x="34" y="5865"/>
                  </a:lnTo>
                  <a:cubicBezTo>
                    <a:pt x="0" y="6032"/>
                    <a:pt x="100" y="6232"/>
                    <a:pt x="267" y="6332"/>
                  </a:cubicBezTo>
                  <a:cubicBezTo>
                    <a:pt x="334" y="6366"/>
                    <a:pt x="400" y="6399"/>
                    <a:pt x="501" y="6399"/>
                  </a:cubicBezTo>
                  <a:cubicBezTo>
                    <a:pt x="601" y="6399"/>
                    <a:pt x="701" y="6366"/>
                    <a:pt x="801" y="6299"/>
                  </a:cubicBezTo>
                  <a:lnTo>
                    <a:pt x="5838" y="3397"/>
                  </a:lnTo>
                  <a:cubicBezTo>
                    <a:pt x="6138" y="3164"/>
                    <a:pt x="6371" y="2797"/>
                    <a:pt x="6371" y="2430"/>
                  </a:cubicBezTo>
                  <a:lnTo>
                    <a:pt x="6371" y="528"/>
                  </a:lnTo>
                  <a:cubicBezTo>
                    <a:pt x="6405" y="328"/>
                    <a:pt x="6305" y="161"/>
                    <a:pt x="6138" y="61"/>
                  </a:cubicBezTo>
                  <a:cubicBezTo>
                    <a:pt x="6068" y="19"/>
                    <a:pt x="5992" y="1"/>
                    <a:pt x="591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354;p41">
              <a:extLst>
                <a:ext uri="{FF2B5EF4-FFF2-40B4-BE49-F238E27FC236}">
                  <a16:creationId xmlns:a16="http://schemas.microsoft.com/office/drawing/2014/main" id="{C1387330-006F-43BB-B82C-B95B304E69CB}"/>
                </a:ext>
              </a:extLst>
            </p:cNvPr>
            <p:cNvSpPr/>
            <p:nvPr/>
          </p:nvSpPr>
          <p:spPr>
            <a:xfrm>
              <a:off x="3246650" y="2433200"/>
              <a:ext cx="96775" cy="66050"/>
            </a:xfrm>
            <a:custGeom>
              <a:avLst/>
              <a:gdLst/>
              <a:ahLst/>
              <a:cxnLst/>
              <a:rect l="l" t="t" r="r" b="b"/>
              <a:pathLst>
                <a:path w="3871" h="2642" extrusionOk="0">
                  <a:moveTo>
                    <a:pt x="3691" y="1"/>
                  </a:moveTo>
                  <a:cubicBezTo>
                    <a:pt x="3654" y="1"/>
                    <a:pt x="3613" y="9"/>
                    <a:pt x="3570" y="27"/>
                  </a:cubicBezTo>
                  <a:lnTo>
                    <a:pt x="301" y="1928"/>
                  </a:lnTo>
                  <a:cubicBezTo>
                    <a:pt x="134" y="2061"/>
                    <a:pt x="1" y="2228"/>
                    <a:pt x="1" y="2428"/>
                  </a:cubicBezTo>
                  <a:cubicBezTo>
                    <a:pt x="1" y="2566"/>
                    <a:pt x="64" y="2641"/>
                    <a:pt x="159" y="2641"/>
                  </a:cubicBezTo>
                  <a:cubicBezTo>
                    <a:pt x="201" y="2641"/>
                    <a:pt x="249" y="2626"/>
                    <a:pt x="301" y="2595"/>
                  </a:cubicBezTo>
                  <a:lnTo>
                    <a:pt x="3570" y="694"/>
                  </a:lnTo>
                  <a:cubicBezTo>
                    <a:pt x="3770" y="594"/>
                    <a:pt x="3870" y="393"/>
                    <a:pt x="3870" y="193"/>
                  </a:cubicBezTo>
                  <a:cubicBezTo>
                    <a:pt x="3870" y="70"/>
                    <a:pt x="3797" y="1"/>
                    <a:pt x="369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355;p41">
              <a:extLst>
                <a:ext uri="{FF2B5EF4-FFF2-40B4-BE49-F238E27FC236}">
                  <a16:creationId xmlns:a16="http://schemas.microsoft.com/office/drawing/2014/main" id="{AF996C43-C89A-40B8-AE07-56104DC430DE}"/>
                </a:ext>
              </a:extLst>
            </p:cNvPr>
            <p:cNvSpPr/>
            <p:nvPr/>
          </p:nvSpPr>
          <p:spPr>
            <a:xfrm>
              <a:off x="3355075" y="2416350"/>
              <a:ext cx="14200" cy="20025"/>
            </a:xfrm>
            <a:custGeom>
              <a:avLst/>
              <a:gdLst/>
              <a:ahLst/>
              <a:cxnLst/>
              <a:rect l="l" t="t" r="r" b="b"/>
              <a:pathLst>
                <a:path w="568" h="801" extrusionOk="0">
                  <a:moveTo>
                    <a:pt x="567" y="0"/>
                  </a:moveTo>
                  <a:lnTo>
                    <a:pt x="34" y="334"/>
                  </a:lnTo>
                  <a:cubicBezTo>
                    <a:pt x="0" y="334"/>
                    <a:pt x="0" y="367"/>
                    <a:pt x="0" y="400"/>
                  </a:cubicBezTo>
                  <a:lnTo>
                    <a:pt x="267" y="801"/>
                  </a:lnTo>
                  <a:cubicBezTo>
                    <a:pt x="267" y="801"/>
                    <a:pt x="300" y="801"/>
                    <a:pt x="300" y="767"/>
                  </a:cubicBezTo>
                  <a:lnTo>
                    <a:pt x="567" y="67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356;p41">
              <a:extLst>
                <a:ext uri="{FF2B5EF4-FFF2-40B4-BE49-F238E27FC236}">
                  <a16:creationId xmlns:a16="http://schemas.microsoft.com/office/drawing/2014/main" id="{A65F4E9E-BBC8-4729-B369-A2A319D5AC54}"/>
                </a:ext>
              </a:extLst>
            </p:cNvPr>
            <p:cNvSpPr/>
            <p:nvPr/>
          </p:nvSpPr>
          <p:spPr>
            <a:xfrm>
              <a:off x="3210800" y="2994475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619" y="0"/>
                  </a:moveTo>
                  <a:cubicBezTo>
                    <a:pt x="565" y="0"/>
                    <a:pt x="502" y="19"/>
                    <a:pt x="434" y="58"/>
                  </a:cubicBezTo>
                  <a:cubicBezTo>
                    <a:pt x="167" y="225"/>
                    <a:pt x="34" y="525"/>
                    <a:pt x="0" y="826"/>
                  </a:cubicBezTo>
                  <a:cubicBezTo>
                    <a:pt x="0" y="1013"/>
                    <a:pt x="99" y="1118"/>
                    <a:pt x="238" y="1118"/>
                  </a:cubicBezTo>
                  <a:cubicBezTo>
                    <a:pt x="298" y="1118"/>
                    <a:pt x="364" y="1099"/>
                    <a:pt x="434" y="1059"/>
                  </a:cubicBezTo>
                  <a:cubicBezTo>
                    <a:pt x="668" y="892"/>
                    <a:pt x="834" y="625"/>
                    <a:pt x="834" y="325"/>
                  </a:cubicBezTo>
                  <a:cubicBezTo>
                    <a:pt x="834" y="113"/>
                    <a:pt x="751" y="0"/>
                    <a:pt x="61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357;p41">
              <a:extLst>
                <a:ext uri="{FF2B5EF4-FFF2-40B4-BE49-F238E27FC236}">
                  <a16:creationId xmlns:a16="http://schemas.microsoft.com/office/drawing/2014/main" id="{C3573821-CD29-4890-8CED-3014678E0D55}"/>
                </a:ext>
              </a:extLst>
            </p:cNvPr>
            <p:cNvSpPr/>
            <p:nvPr/>
          </p:nvSpPr>
          <p:spPr>
            <a:xfrm>
              <a:off x="3295850" y="2896875"/>
              <a:ext cx="21725" cy="27975"/>
            </a:xfrm>
            <a:custGeom>
              <a:avLst/>
              <a:gdLst/>
              <a:ahLst/>
              <a:cxnLst/>
              <a:rect l="l" t="t" r="r" b="b"/>
              <a:pathLst>
                <a:path w="869" h="1119" extrusionOk="0">
                  <a:moveTo>
                    <a:pt x="630" y="1"/>
                  </a:moveTo>
                  <a:cubicBezTo>
                    <a:pt x="571" y="1"/>
                    <a:pt x="504" y="20"/>
                    <a:pt x="434" y="60"/>
                  </a:cubicBezTo>
                  <a:cubicBezTo>
                    <a:pt x="168" y="226"/>
                    <a:pt x="1" y="493"/>
                    <a:pt x="1" y="793"/>
                  </a:cubicBezTo>
                  <a:cubicBezTo>
                    <a:pt x="1" y="1006"/>
                    <a:pt x="84" y="1118"/>
                    <a:pt x="228" y="1118"/>
                  </a:cubicBezTo>
                  <a:cubicBezTo>
                    <a:pt x="287" y="1118"/>
                    <a:pt x="357" y="1099"/>
                    <a:pt x="434" y="1060"/>
                  </a:cubicBezTo>
                  <a:cubicBezTo>
                    <a:pt x="668" y="893"/>
                    <a:pt x="835" y="593"/>
                    <a:pt x="868" y="293"/>
                  </a:cubicBezTo>
                  <a:cubicBezTo>
                    <a:pt x="868" y="106"/>
                    <a:pt x="770" y="1"/>
                    <a:pt x="63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358;p41">
              <a:extLst>
                <a:ext uri="{FF2B5EF4-FFF2-40B4-BE49-F238E27FC236}">
                  <a16:creationId xmlns:a16="http://schemas.microsoft.com/office/drawing/2014/main" id="{483F0CD9-BE39-4106-8142-AFA348B5AC03}"/>
                </a:ext>
              </a:extLst>
            </p:cNvPr>
            <p:cNvSpPr/>
            <p:nvPr/>
          </p:nvSpPr>
          <p:spPr>
            <a:xfrm>
              <a:off x="3380075" y="2847700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619" y="0"/>
                  </a:moveTo>
                  <a:cubicBezTo>
                    <a:pt x="565" y="0"/>
                    <a:pt x="503" y="19"/>
                    <a:pt x="435" y="58"/>
                  </a:cubicBezTo>
                  <a:cubicBezTo>
                    <a:pt x="168" y="225"/>
                    <a:pt x="1" y="525"/>
                    <a:pt x="1" y="826"/>
                  </a:cubicBezTo>
                  <a:cubicBezTo>
                    <a:pt x="1" y="1013"/>
                    <a:pt x="99" y="1118"/>
                    <a:pt x="239" y="1118"/>
                  </a:cubicBezTo>
                  <a:cubicBezTo>
                    <a:pt x="298" y="1118"/>
                    <a:pt x="365" y="1099"/>
                    <a:pt x="435" y="1059"/>
                  </a:cubicBezTo>
                  <a:cubicBezTo>
                    <a:pt x="668" y="892"/>
                    <a:pt x="835" y="626"/>
                    <a:pt x="835" y="325"/>
                  </a:cubicBezTo>
                  <a:cubicBezTo>
                    <a:pt x="835" y="113"/>
                    <a:pt x="751" y="0"/>
                    <a:pt x="61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359;p41">
              <a:extLst>
                <a:ext uri="{FF2B5EF4-FFF2-40B4-BE49-F238E27FC236}">
                  <a16:creationId xmlns:a16="http://schemas.microsoft.com/office/drawing/2014/main" id="{8DC73710-780D-4366-BFCD-F4B312C8FAF6}"/>
                </a:ext>
              </a:extLst>
            </p:cNvPr>
            <p:cNvSpPr/>
            <p:nvPr/>
          </p:nvSpPr>
          <p:spPr>
            <a:xfrm>
              <a:off x="3465150" y="282032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592" y="0"/>
                  </a:moveTo>
                  <a:cubicBezTo>
                    <a:pt x="536" y="0"/>
                    <a:pt x="472" y="17"/>
                    <a:pt x="401" y="53"/>
                  </a:cubicBezTo>
                  <a:cubicBezTo>
                    <a:pt x="167" y="219"/>
                    <a:pt x="0" y="520"/>
                    <a:pt x="0" y="820"/>
                  </a:cubicBezTo>
                  <a:cubicBezTo>
                    <a:pt x="0" y="1006"/>
                    <a:pt x="81" y="1127"/>
                    <a:pt x="209" y="1127"/>
                  </a:cubicBezTo>
                  <a:cubicBezTo>
                    <a:pt x="265" y="1127"/>
                    <a:pt x="330" y="1104"/>
                    <a:pt x="401" y="1053"/>
                  </a:cubicBezTo>
                  <a:cubicBezTo>
                    <a:pt x="667" y="887"/>
                    <a:pt x="834" y="620"/>
                    <a:pt x="834" y="320"/>
                  </a:cubicBezTo>
                  <a:cubicBezTo>
                    <a:pt x="834" y="124"/>
                    <a:pt x="745" y="0"/>
                    <a:pt x="59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360;p41">
              <a:extLst>
                <a:ext uri="{FF2B5EF4-FFF2-40B4-BE49-F238E27FC236}">
                  <a16:creationId xmlns:a16="http://schemas.microsoft.com/office/drawing/2014/main" id="{5B459C27-1916-48D1-AD9B-CCEDD552C37B}"/>
                </a:ext>
              </a:extLst>
            </p:cNvPr>
            <p:cNvSpPr/>
            <p:nvPr/>
          </p:nvSpPr>
          <p:spPr>
            <a:xfrm>
              <a:off x="3550200" y="2732600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597" y="0"/>
                  </a:moveTo>
                  <a:cubicBezTo>
                    <a:pt x="537" y="0"/>
                    <a:pt x="471" y="19"/>
                    <a:pt x="401" y="59"/>
                  </a:cubicBezTo>
                  <a:cubicBezTo>
                    <a:pt x="168" y="226"/>
                    <a:pt x="1" y="493"/>
                    <a:pt x="1" y="793"/>
                  </a:cubicBezTo>
                  <a:cubicBezTo>
                    <a:pt x="1" y="1006"/>
                    <a:pt x="84" y="1118"/>
                    <a:pt x="216" y="1118"/>
                  </a:cubicBezTo>
                  <a:cubicBezTo>
                    <a:pt x="270" y="1118"/>
                    <a:pt x="333" y="1099"/>
                    <a:pt x="401" y="1060"/>
                  </a:cubicBezTo>
                  <a:cubicBezTo>
                    <a:pt x="635" y="893"/>
                    <a:pt x="801" y="593"/>
                    <a:pt x="835" y="293"/>
                  </a:cubicBezTo>
                  <a:cubicBezTo>
                    <a:pt x="835" y="105"/>
                    <a:pt x="736" y="0"/>
                    <a:pt x="59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361;p41">
              <a:extLst>
                <a:ext uri="{FF2B5EF4-FFF2-40B4-BE49-F238E27FC236}">
                  <a16:creationId xmlns:a16="http://schemas.microsoft.com/office/drawing/2014/main" id="{8E875847-A86A-426F-ADE2-27A540B98210}"/>
                </a:ext>
              </a:extLst>
            </p:cNvPr>
            <p:cNvSpPr/>
            <p:nvPr/>
          </p:nvSpPr>
          <p:spPr>
            <a:xfrm>
              <a:off x="3634425" y="270107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606" y="0"/>
                  </a:moveTo>
                  <a:cubicBezTo>
                    <a:pt x="555" y="0"/>
                    <a:pt x="497" y="17"/>
                    <a:pt x="434" y="53"/>
                  </a:cubicBezTo>
                  <a:cubicBezTo>
                    <a:pt x="168" y="219"/>
                    <a:pt x="1" y="520"/>
                    <a:pt x="1" y="820"/>
                  </a:cubicBezTo>
                  <a:cubicBezTo>
                    <a:pt x="1" y="1006"/>
                    <a:pt x="82" y="1127"/>
                    <a:pt x="221" y="1127"/>
                  </a:cubicBezTo>
                  <a:cubicBezTo>
                    <a:pt x="282" y="1127"/>
                    <a:pt x="354" y="1104"/>
                    <a:pt x="434" y="1053"/>
                  </a:cubicBezTo>
                  <a:cubicBezTo>
                    <a:pt x="668" y="886"/>
                    <a:pt x="835" y="620"/>
                    <a:pt x="835" y="319"/>
                  </a:cubicBezTo>
                  <a:cubicBezTo>
                    <a:pt x="835" y="124"/>
                    <a:pt x="745" y="0"/>
                    <a:pt x="60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362;p41">
              <a:extLst>
                <a:ext uri="{FF2B5EF4-FFF2-40B4-BE49-F238E27FC236}">
                  <a16:creationId xmlns:a16="http://schemas.microsoft.com/office/drawing/2014/main" id="{F3D781C7-F599-446C-948D-3421DEF90ED3}"/>
                </a:ext>
              </a:extLst>
            </p:cNvPr>
            <p:cNvSpPr/>
            <p:nvPr/>
          </p:nvSpPr>
          <p:spPr>
            <a:xfrm>
              <a:off x="3719500" y="260297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599" y="0"/>
                  </a:moveTo>
                  <a:cubicBezTo>
                    <a:pt x="539" y="0"/>
                    <a:pt x="471" y="23"/>
                    <a:pt x="401" y="74"/>
                  </a:cubicBezTo>
                  <a:cubicBezTo>
                    <a:pt x="167" y="241"/>
                    <a:pt x="0" y="507"/>
                    <a:pt x="0" y="808"/>
                  </a:cubicBezTo>
                  <a:cubicBezTo>
                    <a:pt x="0" y="1003"/>
                    <a:pt x="90" y="1127"/>
                    <a:pt x="229" y="1127"/>
                  </a:cubicBezTo>
                  <a:cubicBezTo>
                    <a:pt x="280" y="1127"/>
                    <a:pt x="338" y="1110"/>
                    <a:pt x="401" y="1074"/>
                  </a:cubicBezTo>
                  <a:cubicBezTo>
                    <a:pt x="667" y="908"/>
                    <a:pt x="834" y="607"/>
                    <a:pt x="834" y="307"/>
                  </a:cubicBezTo>
                  <a:cubicBezTo>
                    <a:pt x="834" y="121"/>
                    <a:pt x="737" y="0"/>
                    <a:pt x="59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363;p41">
              <a:extLst>
                <a:ext uri="{FF2B5EF4-FFF2-40B4-BE49-F238E27FC236}">
                  <a16:creationId xmlns:a16="http://schemas.microsoft.com/office/drawing/2014/main" id="{F9FC63A1-361A-4B3F-89E5-4B70BE73AC3A}"/>
                </a:ext>
              </a:extLst>
            </p:cNvPr>
            <p:cNvSpPr/>
            <p:nvPr/>
          </p:nvSpPr>
          <p:spPr>
            <a:xfrm>
              <a:off x="3803725" y="2579150"/>
              <a:ext cx="20875" cy="27975"/>
            </a:xfrm>
            <a:custGeom>
              <a:avLst/>
              <a:gdLst/>
              <a:ahLst/>
              <a:cxnLst/>
              <a:rect l="l" t="t" r="r" b="b"/>
              <a:pathLst>
                <a:path w="835" h="1119" extrusionOk="0">
                  <a:moveTo>
                    <a:pt x="623" y="1"/>
                  </a:moveTo>
                  <a:cubicBezTo>
                    <a:pt x="567" y="1"/>
                    <a:pt x="504" y="20"/>
                    <a:pt x="434" y="59"/>
                  </a:cubicBezTo>
                  <a:cubicBezTo>
                    <a:pt x="167" y="226"/>
                    <a:pt x="0" y="493"/>
                    <a:pt x="0" y="793"/>
                  </a:cubicBezTo>
                  <a:cubicBezTo>
                    <a:pt x="0" y="1006"/>
                    <a:pt x="84" y="1118"/>
                    <a:pt x="228" y="1118"/>
                  </a:cubicBezTo>
                  <a:cubicBezTo>
                    <a:pt x="287" y="1118"/>
                    <a:pt x="356" y="1099"/>
                    <a:pt x="434" y="1060"/>
                  </a:cubicBezTo>
                  <a:cubicBezTo>
                    <a:pt x="667" y="893"/>
                    <a:pt x="834" y="593"/>
                    <a:pt x="834" y="293"/>
                  </a:cubicBezTo>
                  <a:cubicBezTo>
                    <a:pt x="834" y="106"/>
                    <a:pt x="752" y="1"/>
                    <a:pt x="62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364;p41">
              <a:extLst>
                <a:ext uri="{FF2B5EF4-FFF2-40B4-BE49-F238E27FC236}">
                  <a16:creationId xmlns:a16="http://schemas.microsoft.com/office/drawing/2014/main" id="{FF5E5E81-5B1E-4379-9961-B0F006CB45FF}"/>
                </a:ext>
              </a:extLst>
            </p:cNvPr>
            <p:cNvSpPr/>
            <p:nvPr/>
          </p:nvSpPr>
          <p:spPr>
            <a:xfrm>
              <a:off x="3888775" y="2309825"/>
              <a:ext cx="20875" cy="28325"/>
            </a:xfrm>
            <a:custGeom>
              <a:avLst/>
              <a:gdLst/>
              <a:ahLst/>
              <a:cxnLst/>
              <a:rect l="l" t="t" r="r" b="b"/>
              <a:pathLst>
                <a:path w="835" h="1133" extrusionOk="0">
                  <a:moveTo>
                    <a:pt x="593" y="0"/>
                  </a:moveTo>
                  <a:cubicBezTo>
                    <a:pt x="534" y="0"/>
                    <a:pt x="469" y="19"/>
                    <a:pt x="401" y="58"/>
                  </a:cubicBezTo>
                  <a:cubicBezTo>
                    <a:pt x="168" y="225"/>
                    <a:pt x="1" y="525"/>
                    <a:pt x="1" y="825"/>
                  </a:cubicBezTo>
                  <a:cubicBezTo>
                    <a:pt x="1" y="1011"/>
                    <a:pt x="82" y="1132"/>
                    <a:pt x="210" y="1132"/>
                  </a:cubicBezTo>
                  <a:cubicBezTo>
                    <a:pt x="266" y="1132"/>
                    <a:pt x="330" y="1109"/>
                    <a:pt x="401" y="1059"/>
                  </a:cubicBezTo>
                  <a:cubicBezTo>
                    <a:pt x="668" y="892"/>
                    <a:pt x="801" y="625"/>
                    <a:pt x="835" y="325"/>
                  </a:cubicBezTo>
                  <a:cubicBezTo>
                    <a:pt x="835" y="112"/>
                    <a:pt x="734" y="0"/>
                    <a:pt x="59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365;p41">
              <a:extLst>
                <a:ext uri="{FF2B5EF4-FFF2-40B4-BE49-F238E27FC236}">
                  <a16:creationId xmlns:a16="http://schemas.microsoft.com/office/drawing/2014/main" id="{183CC01C-49B7-4CEC-84A3-3CC050AD4873}"/>
                </a:ext>
              </a:extLst>
            </p:cNvPr>
            <p:cNvSpPr/>
            <p:nvPr/>
          </p:nvSpPr>
          <p:spPr>
            <a:xfrm>
              <a:off x="3973000" y="2457025"/>
              <a:ext cx="21725" cy="28200"/>
            </a:xfrm>
            <a:custGeom>
              <a:avLst/>
              <a:gdLst/>
              <a:ahLst/>
              <a:cxnLst/>
              <a:rect l="l" t="t" r="r" b="b"/>
              <a:pathLst>
                <a:path w="869" h="1128" extrusionOk="0">
                  <a:moveTo>
                    <a:pt x="633" y="1"/>
                  </a:moveTo>
                  <a:cubicBezTo>
                    <a:pt x="573" y="1"/>
                    <a:pt x="505" y="24"/>
                    <a:pt x="434" y="74"/>
                  </a:cubicBezTo>
                  <a:cubicBezTo>
                    <a:pt x="168" y="208"/>
                    <a:pt x="1" y="508"/>
                    <a:pt x="1" y="808"/>
                  </a:cubicBezTo>
                  <a:cubicBezTo>
                    <a:pt x="1" y="1003"/>
                    <a:pt x="108" y="1127"/>
                    <a:pt x="257" y="1127"/>
                  </a:cubicBezTo>
                  <a:cubicBezTo>
                    <a:pt x="312" y="1127"/>
                    <a:pt x="372" y="1111"/>
                    <a:pt x="434" y="1075"/>
                  </a:cubicBezTo>
                  <a:cubicBezTo>
                    <a:pt x="668" y="875"/>
                    <a:pt x="835" y="608"/>
                    <a:pt x="868" y="308"/>
                  </a:cubicBezTo>
                  <a:cubicBezTo>
                    <a:pt x="868" y="122"/>
                    <a:pt x="771" y="1"/>
                    <a:pt x="63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366;p41">
              <a:extLst>
                <a:ext uri="{FF2B5EF4-FFF2-40B4-BE49-F238E27FC236}">
                  <a16:creationId xmlns:a16="http://schemas.microsoft.com/office/drawing/2014/main" id="{C5E45C0B-0902-408D-B9B1-FCE6FA8B9905}"/>
                </a:ext>
              </a:extLst>
            </p:cNvPr>
            <p:cNvSpPr/>
            <p:nvPr/>
          </p:nvSpPr>
          <p:spPr>
            <a:xfrm>
              <a:off x="4058075" y="245702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14" y="1"/>
                  </a:moveTo>
                  <a:cubicBezTo>
                    <a:pt x="553" y="1"/>
                    <a:pt x="481" y="24"/>
                    <a:pt x="401" y="74"/>
                  </a:cubicBezTo>
                  <a:cubicBezTo>
                    <a:pt x="167" y="241"/>
                    <a:pt x="0" y="508"/>
                    <a:pt x="0" y="808"/>
                  </a:cubicBezTo>
                  <a:cubicBezTo>
                    <a:pt x="0" y="1003"/>
                    <a:pt x="90" y="1127"/>
                    <a:pt x="229" y="1127"/>
                  </a:cubicBezTo>
                  <a:cubicBezTo>
                    <a:pt x="280" y="1127"/>
                    <a:pt x="338" y="1111"/>
                    <a:pt x="401" y="1075"/>
                  </a:cubicBezTo>
                  <a:cubicBezTo>
                    <a:pt x="667" y="875"/>
                    <a:pt x="801" y="608"/>
                    <a:pt x="834" y="308"/>
                  </a:cubicBezTo>
                  <a:cubicBezTo>
                    <a:pt x="834" y="122"/>
                    <a:pt x="753" y="1"/>
                    <a:pt x="61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367;p41">
              <a:extLst>
                <a:ext uri="{FF2B5EF4-FFF2-40B4-BE49-F238E27FC236}">
                  <a16:creationId xmlns:a16="http://schemas.microsoft.com/office/drawing/2014/main" id="{0510F0FD-81DC-4989-9BEC-463A924F4ECE}"/>
                </a:ext>
              </a:extLst>
            </p:cNvPr>
            <p:cNvSpPr/>
            <p:nvPr/>
          </p:nvSpPr>
          <p:spPr>
            <a:xfrm>
              <a:off x="4142300" y="245702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25" y="1"/>
                  </a:moveTo>
                  <a:cubicBezTo>
                    <a:pt x="569" y="1"/>
                    <a:pt x="505" y="24"/>
                    <a:pt x="434" y="74"/>
                  </a:cubicBezTo>
                  <a:cubicBezTo>
                    <a:pt x="167" y="241"/>
                    <a:pt x="34" y="508"/>
                    <a:pt x="0" y="808"/>
                  </a:cubicBezTo>
                  <a:cubicBezTo>
                    <a:pt x="0" y="1003"/>
                    <a:pt x="108" y="1127"/>
                    <a:pt x="257" y="1127"/>
                  </a:cubicBezTo>
                  <a:cubicBezTo>
                    <a:pt x="311" y="1127"/>
                    <a:pt x="371" y="1111"/>
                    <a:pt x="434" y="1075"/>
                  </a:cubicBezTo>
                  <a:cubicBezTo>
                    <a:pt x="667" y="875"/>
                    <a:pt x="834" y="608"/>
                    <a:pt x="834" y="308"/>
                  </a:cubicBezTo>
                  <a:cubicBezTo>
                    <a:pt x="834" y="122"/>
                    <a:pt x="753" y="1"/>
                    <a:pt x="62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368;p41">
              <a:extLst>
                <a:ext uri="{FF2B5EF4-FFF2-40B4-BE49-F238E27FC236}">
                  <a16:creationId xmlns:a16="http://schemas.microsoft.com/office/drawing/2014/main" id="{8EE36538-00C4-4236-B797-703E9879416F}"/>
                </a:ext>
              </a:extLst>
            </p:cNvPr>
            <p:cNvSpPr/>
            <p:nvPr/>
          </p:nvSpPr>
          <p:spPr>
            <a:xfrm>
              <a:off x="4226525" y="2309825"/>
              <a:ext cx="21700" cy="28325"/>
            </a:xfrm>
            <a:custGeom>
              <a:avLst/>
              <a:gdLst/>
              <a:ahLst/>
              <a:cxnLst/>
              <a:rect l="l" t="t" r="r" b="b"/>
              <a:pathLst>
                <a:path w="868" h="1133" extrusionOk="0">
                  <a:moveTo>
                    <a:pt x="640" y="0"/>
                  </a:moveTo>
                  <a:cubicBezTo>
                    <a:pt x="581" y="0"/>
                    <a:pt x="512" y="19"/>
                    <a:pt x="434" y="58"/>
                  </a:cubicBezTo>
                  <a:cubicBezTo>
                    <a:pt x="201" y="225"/>
                    <a:pt x="34" y="525"/>
                    <a:pt x="0" y="825"/>
                  </a:cubicBezTo>
                  <a:cubicBezTo>
                    <a:pt x="0" y="1011"/>
                    <a:pt x="98" y="1132"/>
                    <a:pt x="235" y="1132"/>
                  </a:cubicBezTo>
                  <a:cubicBezTo>
                    <a:pt x="295" y="1132"/>
                    <a:pt x="363" y="1109"/>
                    <a:pt x="434" y="1059"/>
                  </a:cubicBezTo>
                  <a:cubicBezTo>
                    <a:pt x="701" y="892"/>
                    <a:pt x="834" y="625"/>
                    <a:pt x="868" y="325"/>
                  </a:cubicBezTo>
                  <a:cubicBezTo>
                    <a:pt x="868" y="112"/>
                    <a:pt x="784" y="0"/>
                    <a:pt x="64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369;p41">
              <a:extLst>
                <a:ext uri="{FF2B5EF4-FFF2-40B4-BE49-F238E27FC236}">
                  <a16:creationId xmlns:a16="http://schemas.microsoft.com/office/drawing/2014/main" id="{C6D4FC8A-88C6-4880-8A97-E2941E072908}"/>
                </a:ext>
              </a:extLst>
            </p:cNvPr>
            <p:cNvSpPr/>
            <p:nvPr/>
          </p:nvSpPr>
          <p:spPr>
            <a:xfrm>
              <a:off x="4311575" y="2281900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26" y="1"/>
                  </a:moveTo>
                  <a:cubicBezTo>
                    <a:pt x="570" y="1"/>
                    <a:pt x="505" y="24"/>
                    <a:pt x="434" y="74"/>
                  </a:cubicBezTo>
                  <a:cubicBezTo>
                    <a:pt x="168" y="241"/>
                    <a:pt x="34" y="508"/>
                    <a:pt x="1" y="808"/>
                  </a:cubicBezTo>
                  <a:cubicBezTo>
                    <a:pt x="1" y="1003"/>
                    <a:pt x="108" y="1127"/>
                    <a:pt x="257" y="1127"/>
                  </a:cubicBezTo>
                  <a:cubicBezTo>
                    <a:pt x="312" y="1127"/>
                    <a:pt x="372" y="1111"/>
                    <a:pt x="434" y="1075"/>
                  </a:cubicBezTo>
                  <a:cubicBezTo>
                    <a:pt x="668" y="908"/>
                    <a:pt x="835" y="608"/>
                    <a:pt x="835" y="308"/>
                  </a:cubicBezTo>
                  <a:cubicBezTo>
                    <a:pt x="835" y="122"/>
                    <a:pt x="754" y="1"/>
                    <a:pt x="62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370;p41">
              <a:extLst>
                <a:ext uri="{FF2B5EF4-FFF2-40B4-BE49-F238E27FC236}">
                  <a16:creationId xmlns:a16="http://schemas.microsoft.com/office/drawing/2014/main" id="{9BF79391-C3E0-4FAC-9010-CF2D643B2774}"/>
                </a:ext>
              </a:extLst>
            </p:cNvPr>
            <p:cNvSpPr/>
            <p:nvPr/>
          </p:nvSpPr>
          <p:spPr>
            <a:xfrm>
              <a:off x="4396650" y="2163175"/>
              <a:ext cx="21700" cy="28200"/>
            </a:xfrm>
            <a:custGeom>
              <a:avLst/>
              <a:gdLst/>
              <a:ahLst/>
              <a:cxnLst/>
              <a:rect l="l" t="t" r="r" b="b"/>
              <a:pathLst>
                <a:path w="868" h="1128" extrusionOk="0">
                  <a:moveTo>
                    <a:pt x="611" y="1"/>
                  </a:moveTo>
                  <a:cubicBezTo>
                    <a:pt x="557" y="1"/>
                    <a:pt x="496" y="17"/>
                    <a:pt x="434" y="53"/>
                  </a:cubicBezTo>
                  <a:cubicBezTo>
                    <a:pt x="167" y="220"/>
                    <a:pt x="34" y="520"/>
                    <a:pt x="0" y="820"/>
                  </a:cubicBezTo>
                  <a:cubicBezTo>
                    <a:pt x="0" y="1006"/>
                    <a:pt x="97" y="1127"/>
                    <a:pt x="235" y="1127"/>
                  </a:cubicBezTo>
                  <a:cubicBezTo>
                    <a:pt x="295" y="1127"/>
                    <a:pt x="363" y="1104"/>
                    <a:pt x="434" y="1054"/>
                  </a:cubicBezTo>
                  <a:cubicBezTo>
                    <a:pt x="667" y="887"/>
                    <a:pt x="834" y="620"/>
                    <a:pt x="868" y="320"/>
                  </a:cubicBezTo>
                  <a:cubicBezTo>
                    <a:pt x="868" y="125"/>
                    <a:pt x="760" y="1"/>
                    <a:pt x="61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371;p41">
              <a:extLst>
                <a:ext uri="{FF2B5EF4-FFF2-40B4-BE49-F238E27FC236}">
                  <a16:creationId xmlns:a16="http://schemas.microsoft.com/office/drawing/2014/main" id="{9BBDF4C4-89D3-4C4C-8AF8-81084FB2B080}"/>
                </a:ext>
              </a:extLst>
            </p:cNvPr>
            <p:cNvSpPr/>
            <p:nvPr/>
          </p:nvSpPr>
          <p:spPr>
            <a:xfrm>
              <a:off x="4480025" y="2163675"/>
              <a:ext cx="23375" cy="28250"/>
            </a:xfrm>
            <a:custGeom>
              <a:avLst/>
              <a:gdLst/>
              <a:ahLst/>
              <a:cxnLst/>
              <a:rect l="l" t="t" r="r" b="b"/>
              <a:pathLst>
                <a:path w="935" h="1130" extrusionOk="0">
                  <a:moveTo>
                    <a:pt x="645" y="0"/>
                  </a:moveTo>
                  <a:cubicBezTo>
                    <a:pt x="488" y="0"/>
                    <a:pt x="298" y="133"/>
                    <a:pt x="168" y="367"/>
                  </a:cubicBezTo>
                  <a:cubicBezTo>
                    <a:pt x="1" y="667"/>
                    <a:pt x="1" y="1001"/>
                    <a:pt x="168" y="1101"/>
                  </a:cubicBezTo>
                  <a:cubicBezTo>
                    <a:pt x="201" y="1120"/>
                    <a:pt x="237" y="1130"/>
                    <a:pt x="277" y="1130"/>
                  </a:cubicBezTo>
                  <a:cubicBezTo>
                    <a:pt x="436" y="1130"/>
                    <a:pt x="634" y="975"/>
                    <a:pt x="768" y="734"/>
                  </a:cubicBezTo>
                  <a:cubicBezTo>
                    <a:pt x="935" y="433"/>
                    <a:pt x="935" y="133"/>
                    <a:pt x="768" y="33"/>
                  </a:cubicBezTo>
                  <a:cubicBezTo>
                    <a:pt x="731" y="11"/>
                    <a:pt x="689" y="0"/>
                    <a:pt x="64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372;p41">
              <a:extLst>
                <a:ext uri="{FF2B5EF4-FFF2-40B4-BE49-F238E27FC236}">
                  <a16:creationId xmlns:a16="http://schemas.microsoft.com/office/drawing/2014/main" id="{68A5924D-1E81-4277-B20D-9208182A82DE}"/>
                </a:ext>
              </a:extLst>
            </p:cNvPr>
            <p:cNvSpPr/>
            <p:nvPr/>
          </p:nvSpPr>
          <p:spPr>
            <a:xfrm>
              <a:off x="4564275" y="2163675"/>
              <a:ext cx="24200" cy="28250"/>
            </a:xfrm>
            <a:custGeom>
              <a:avLst/>
              <a:gdLst/>
              <a:ahLst/>
              <a:cxnLst/>
              <a:rect l="l" t="t" r="r" b="b"/>
              <a:pathLst>
                <a:path w="968" h="1130" extrusionOk="0">
                  <a:moveTo>
                    <a:pt x="677" y="0"/>
                  </a:moveTo>
                  <a:cubicBezTo>
                    <a:pt x="521" y="0"/>
                    <a:pt x="330" y="133"/>
                    <a:pt x="200" y="367"/>
                  </a:cubicBezTo>
                  <a:cubicBezTo>
                    <a:pt x="0" y="667"/>
                    <a:pt x="0" y="1001"/>
                    <a:pt x="167" y="1101"/>
                  </a:cubicBezTo>
                  <a:cubicBezTo>
                    <a:pt x="206" y="1120"/>
                    <a:pt x="248" y="1130"/>
                    <a:pt x="292" y="1130"/>
                  </a:cubicBezTo>
                  <a:cubicBezTo>
                    <a:pt x="468" y="1130"/>
                    <a:pt x="667" y="975"/>
                    <a:pt x="801" y="734"/>
                  </a:cubicBezTo>
                  <a:cubicBezTo>
                    <a:pt x="967" y="433"/>
                    <a:pt x="967" y="100"/>
                    <a:pt x="801" y="33"/>
                  </a:cubicBezTo>
                  <a:cubicBezTo>
                    <a:pt x="764" y="11"/>
                    <a:pt x="722" y="0"/>
                    <a:pt x="67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373;p41">
              <a:extLst>
                <a:ext uri="{FF2B5EF4-FFF2-40B4-BE49-F238E27FC236}">
                  <a16:creationId xmlns:a16="http://schemas.microsoft.com/office/drawing/2014/main" id="{0BC16E8C-CA95-4D1A-A50C-15CBDA466A1A}"/>
                </a:ext>
              </a:extLst>
            </p:cNvPr>
            <p:cNvSpPr/>
            <p:nvPr/>
          </p:nvSpPr>
          <p:spPr>
            <a:xfrm>
              <a:off x="4650150" y="2114650"/>
              <a:ext cx="21725" cy="27975"/>
            </a:xfrm>
            <a:custGeom>
              <a:avLst/>
              <a:gdLst/>
              <a:ahLst/>
              <a:cxnLst/>
              <a:rect l="l" t="t" r="r" b="b"/>
              <a:pathLst>
                <a:path w="869" h="1119" extrusionOk="0">
                  <a:moveTo>
                    <a:pt x="656" y="1"/>
                  </a:moveTo>
                  <a:cubicBezTo>
                    <a:pt x="601" y="1"/>
                    <a:pt x="538" y="20"/>
                    <a:pt x="468" y="59"/>
                  </a:cubicBezTo>
                  <a:cubicBezTo>
                    <a:pt x="201" y="226"/>
                    <a:pt x="34" y="493"/>
                    <a:pt x="1" y="793"/>
                  </a:cubicBezTo>
                  <a:cubicBezTo>
                    <a:pt x="1" y="1006"/>
                    <a:pt x="101" y="1118"/>
                    <a:pt x="255" y="1118"/>
                  </a:cubicBezTo>
                  <a:cubicBezTo>
                    <a:pt x="318" y="1118"/>
                    <a:pt x="390" y="1099"/>
                    <a:pt x="468" y="1060"/>
                  </a:cubicBezTo>
                  <a:cubicBezTo>
                    <a:pt x="701" y="893"/>
                    <a:pt x="868" y="593"/>
                    <a:pt x="868" y="293"/>
                  </a:cubicBezTo>
                  <a:cubicBezTo>
                    <a:pt x="868" y="106"/>
                    <a:pt x="786" y="1"/>
                    <a:pt x="65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374;p41">
              <a:extLst>
                <a:ext uri="{FF2B5EF4-FFF2-40B4-BE49-F238E27FC236}">
                  <a16:creationId xmlns:a16="http://schemas.microsoft.com/office/drawing/2014/main" id="{88EA793F-3002-473E-A655-33E2A070D21F}"/>
                </a:ext>
              </a:extLst>
            </p:cNvPr>
            <p:cNvSpPr/>
            <p:nvPr/>
          </p:nvSpPr>
          <p:spPr>
            <a:xfrm>
              <a:off x="3218300" y="2125775"/>
              <a:ext cx="1446050" cy="885175"/>
            </a:xfrm>
            <a:custGeom>
              <a:avLst/>
              <a:gdLst/>
              <a:ahLst/>
              <a:cxnLst/>
              <a:rect l="l" t="t" r="r" b="b"/>
              <a:pathLst>
                <a:path w="57842" h="35407" extrusionOk="0">
                  <a:moveTo>
                    <a:pt x="57711" y="1"/>
                  </a:moveTo>
                  <a:cubicBezTo>
                    <a:pt x="57698" y="1"/>
                    <a:pt x="57685" y="5"/>
                    <a:pt x="57675" y="15"/>
                  </a:cubicBezTo>
                  <a:lnTo>
                    <a:pt x="54306" y="1983"/>
                  </a:lnTo>
                  <a:lnTo>
                    <a:pt x="47535" y="1983"/>
                  </a:lnTo>
                  <a:cubicBezTo>
                    <a:pt x="47525" y="1973"/>
                    <a:pt x="47518" y="1969"/>
                    <a:pt x="47512" y="1969"/>
                  </a:cubicBezTo>
                  <a:cubicBezTo>
                    <a:pt x="47498" y="1969"/>
                    <a:pt x="47491" y="1993"/>
                    <a:pt x="47468" y="2016"/>
                  </a:cubicBezTo>
                  <a:lnTo>
                    <a:pt x="44099" y="6720"/>
                  </a:lnTo>
                  <a:lnTo>
                    <a:pt x="40730" y="7854"/>
                  </a:lnTo>
                  <a:cubicBezTo>
                    <a:pt x="40730" y="7854"/>
                    <a:pt x="40696" y="7854"/>
                    <a:pt x="40696" y="7887"/>
                  </a:cubicBezTo>
                  <a:lnTo>
                    <a:pt x="37361" y="13691"/>
                  </a:lnTo>
                  <a:lnTo>
                    <a:pt x="30689" y="13691"/>
                  </a:lnTo>
                  <a:lnTo>
                    <a:pt x="27320" y="7854"/>
                  </a:lnTo>
                  <a:cubicBezTo>
                    <a:pt x="27287" y="7820"/>
                    <a:pt x="27253" y="7820"/>
                    <a:pt x="27220" y="7820"/>
                  </a:cubicBezTo>
                  <a:cubicBezTo>
                    <a:pt x="27187" y="7820"/>
                    <a:pt x="27120" y="7854"/>
                    <a:pt x="27120" y="7887"/>
                  </a:cubicBezTo>
                  <a:lnTo>
                    <a:pt x="23751" y="18561"/>
                  </a:lnTo>
                  <a:lnTo>
                    <a:pt x="20415" y="19529"/>
                  </a:lnTo>
                  <a:cubicBezTo>
                    <a:pt x="20415" y="19529"/>
                    <a:pt x="20382" y="19562"/>
                    <a:pt x="20382" y="19562"/>
                  </a:cubicBezTo>
                  <a:lnTo>
                    <a:pt x="17013" y="23465"/>
                  </a:lnTo>
                  <a:lnTo>
                    <a:pt x="13644" y="24699"/>
                  </a:lnTo>
                  <a:lnTo>
                    <a:pt x="13610" y="24732"/>
                  </a:lnTo>
                  <a:lnTo>
                    <a:pt x="10241" y="28235"/>
                  </a:lnTo>
                  <a:lnTo>
                    <a:pt x="6872" y="29336"/>
                  </a:lnTo>
                  <a:lnTo>
                    <a:pt x="3503" y="31270"/>
                  </a:lnTo>
                  <a:lnTo>
                    <a:pt x="3470" y="31304"/>
                  </a:lnTo>
                  <a:lnTo>
                    <a:pt x="34" y="35240"/>
                  </a:lnTo>
                  <a:cubicBezTo>
                    <a:pt x="1" y="35273"/>
                    <a:pt x="1" y="35340"/>
                    <a:pt x="34" y="35373"/>
                  </a:cubicBezTo>
                  <a:cubicBezTo>
                    <a:pt x="67" y="35407"/>
                    <a:pt x="101" y="35407"/>
                    <a:pt x="134" y="35407"/>
                  </a:cubicBezTo>
                  <a:cubicBezTo>
                    <a:pt x="134" y="35407"/>
                    <a:pt x="167" y="35407"/>
                    <a:pt x="201" y="35373"/>
                  </a:cubicBezTo>
                  <a:lnTo>
                    <a:pt x="3603" y="31504"/>
                  </a:lnTo>
                  <a:lnTo>
                    <a:pt x="6939" y="29569"/>
                  </a:lnTo>
                  <a:lnTo>
                    <a:pt x="10341" y="28468"/>
                  </a:lnTo>
                  <a:cubicBezTo>
                    <a:pt x="10341" y="28468"/>
                    <a:pt x="10375" y="28468"/>
                    <a:pt x="10375" y="28435"/>
                  </a:cubicBezTo>
                  <a:lnTo>
                    <a:pt x="13744" y="24933"/>
                  </a:lnTo>
                  <a:lnTo>
                    <a:pt x="17113" y="23698"/>
                  </a:lnTo>
                  <a:lnTo>
                    <a:pt x="17146" y="23665"/>
                  </a:lnTo>
                  <a:lnTo>
                    <a:pt x="20515" y="19762"/>
                  </a:lnTo>
                  <a:lnTo>
                    <a:pt x="23884" y="18795"/>
                  </a:lnTo>
                  <a:cubicBezTo>
                    <a:pt x="23918" y="18795"/>
                    <a:pt x="23951" y="18761"/>
                    <a:pt x="23951" y="18728"/>
                  </a:cubicBezTo>
                  <a:lnTo>
                    <a:pt x="27253" y="8187"/>
                  </a:lnTo>
                  <a:lnTo>
                    <a:pt x="30522" y="13858"/>
                  </a:lnTo>
                  <a:cubicBezTo>
                    <a:pt x="30556" y="13891"/>
                    <a:pt x="30589" y="13891"/>
                    <a:pt x="30622" y="13891"/>
                  </a:cubicBezTo>
                  <a:lnTo>
                    <a:pt x="37394" y="13891"/>
                  </a:lnTo>
                  <a:cubicBezTo>
                    <a:pt x="37427" y="13891"/>
                    <a:pt x="37461" y="13891"/>
                    <a:pt x="37494" y="13858"/>
                  </a:cubicBezTo>
                  <a:lnTo>
                    <a:pt x="40863" y="8020"/>
                  </a:lnTo>
                  <a:lnTo>
                    <a:pt x="44199" y="6886"/>
                  </a:lnTo>
                  <a:cubicBezTo>
                    <a:pt x="44199" y="6886"/>
                    <a:pt x="44232" y="6886"/>
                    <a:pt x="44232" y="6853"/>
                  </a:cubicBezTo>
                  <a:lnTo>
                    <a:pt x="47601" y="2150"/>
                  </a:lnTo>
                  <a:lnTo>
                    <a:pt x="54306" y="2150"/>
                  </a:lnTo>
                  <a:cubicBezTo>
                    <a:pt x="54323" y="2166"/>
                    <a:pt x="54339" y="2175"/>
                    <a:pt x="54352" y="2175"/>
                  </a:cubicBezTo>
                  <a:cubicBezTo>
                    <a:pt x="54364" y="2175"/>
                    <a:pt x="54373" y="2166"/>
                    <a:pt x="54373" y="2150"/>
                  </a:cubicBezTo>
                  <a:lnTo>
                    <a:pt x="57775" y="215"/>
                  </a:lnTo>
                  <a:cubicBezTo>
                    <a:pt x="57809" y="182"/>
                    <a:pt x="57842" y="115"/>
                    <a:pt x="57809" y="48"/>
                  </a:cubicBezTo>
                  <a:cubicBezTo>
                    <a:pt x="57785" y="24"/>
                    <a:pt x="57745" y="1"/>
                    <a:pt x="5771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375;p41">
              <a:extLst>
                <a:ext uri="{FF2B5EF4-FFF2-40B4-BE49-F238E27FC236}">
                  <a16:creationId xmlns:a16="http://schemas.microsoft.com/office/drawing/2014/main" id="{AA18FBE9-729A-495D-9B18-DF36F0FC3093}"/>
                </a:ext>
              </a:extLst>
            </p:cNvPr>
            <p:cNvSpPr/>
            <p:nvPr/>
          </p:nvSpPr>
          <p:spPr>
            <a:xfrm>
              <a:off x="3215800" y="2221525"/>
              <a:ext cx="1452050" cy="841975"/>
            </a:xfrm>
            <a:custGeom>
              <a:avLst/>
              <a:gdLst/>
              <a:ahLst/>
              <a:cxnLst/>
              <a:rect l="l" t="t" r="r" b="b"/>
              <a:pathLst>
                <a:path w="58082" h="33679" extrusionOk="0">
                  <a:moveTo>
                    <a:pt x="57800" y="1"/>
                  </a:moveTo>
                  <a:cubicBezTo>
                    <a:pt x="57771" y="1"/>
                    <a:pt x="57741" y="7"/>
                    <a:pt x="57708" y="21"/>
                  </a:cubicBezTo>
                  <a:lnTo>
                    <a:pt x="134" y="33278"/>
                  </a:lnTo>
                  <a:cubicBezTo>
                    <a:pt x="34" y="33345"/>
                    <a:pt x="1" y="33445"/>
                    <a:pt x="34" y="33545"/>
                  </a:cubicBezTo>
                  <a:cubicBezTo>
                    <a:pt x="67" y="33612"/>
                    <a:pt x="167" y="33645"/>
                    <a:pt x="234" y="33678"/>
                  </a:cubicBezTo>
                  <a:cubicBezTo>
                    <a:pt x="267" y="33645"/>
                    <a:pt x="301" y="33645"/>
                    <a:pt x="334" y="33612"/>
                  </a:cubicBezTo>
                  <a:lnTo>
                    <a:pt x="57909" y="388"/>
                  </a:lnTo>
                  <a:cubicBezTo>
                    <a:pt x="58081" y="244"/>
                    <a:pt x="57981" y="1"/>
                    <a:pt x="5780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376;p41">
              <a:extLst>
                <a:ext uri="{FF2B5EF4-FFF2-40B4-BE49-F238E27FC236}">
                  <a16:creationId xmlns:a16="http://schemas.microsoft.com/office/drawing/2014/main" id="{2EE5E009-ED88-4BF9-B826-481ACE0B338C}"/>
                </a:ext>
              </a:extLst>
            </p:cNvPr>
            <p:cNvSpPr/>
            <p:nvPr/>
          </p:nvSpPr>
          <p:spPr>
            <a:xfrm>
              <a:off x="3210800" y="2945400"/>
              <a:ext cx="20875" cy="28500"/>
            </a:xfrm>
            <a:custGeom>
              <a:avLst/>
              <a:gdLst/>
              <a:ahLst/>
              <a:cxnLst/>
              <a:rect l="l" t="t" r="r" b="b"/>
              <a:pathLst>
                <a:path w="835" h="1140" extrusionOk="0">
                  <a:moveTo>
                    <a:pt x="605" y="1"/>
                  </a:moveTo>
                  <a:cubicBezTo>
                    <a:pt x="554" y="1"/>
                    <a:pt x="497" y="17"/>
                    <a:pt x="434" y="53"/>
                  </a:cubicBezTo>
                  <a:cubicBezTo>
                    <a:pt x="167" y="220"/>
                    <a:pt x="34" y="520"/>
                    <a:pt x="0" y="820"/>
                  </a:cubicBezTo>
                  <a:cubicBezTo>
                    <a:pt x="0" y="1016"/>
                    <a:pt x="108" y="1140"/>
                    <a:pt x="257" y="1140"/>
                  </a:cubicBezTo>
                  <a:cubicBezTo>
                    <a:pt x="311" y="1140"/>
                    <a:pt x="371" y="1123"/>
                    <a:pt x="434" y="1087"/>
                  </a:cubicBezTo>
                  <a:cubicBezTo>
                    <a:pt x="668" y="887"/>
                    <a:pt x="834" y="620"/>
                    <a:pt x="834" y="320"/>
                  </a:cubicBezTo>
                  <a:cubicBezTo>
                    <a:pt x="834" y="125"/>
                    <a:pt x="745" y="1"/>
                    <a:pt x="60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377;p41">
              <a:extLst>
                <a:ext uri="{FF2B5EF4-FFF2-40B4-BE49-F238E27FC236}">
                  <a16:creationId xmlns:a16="http://schemas.microsoft.com/office/drawing/2014/main" id="{8E270874-309D-44AA-B930-610DE2CF4D79}"/>
                </a:ext>
              </a:extLst>
            </p:cNvPr>
            <p:cNvSpPr/>
            <p:nvPr/>
          </p:nvSpPr>
          <p:spPr>
            <a:xfrm>
              <a:off x="3295850" y="2798950"/>
              <a:ext cx="21725" cy="28175"/>
            </a:xfrm>
            <a:custGeom>
              <a:avLst/>
              <a:gdLst/>
              <a:ahLst/>
              <a:cxnLst/>
              <a:rect l="l" t="t" r="r" b="b"/>
              <a:pathLst>
                <a:path w="869" h="1127" extrusionOk="0">
                  <a:moveTo>
                    <a:pt x="633" y="0"/>
                  </a:moveTo>
                  <a:cubicBezTo>
                    <a:pt x="573" y="0"/>
                    <a:pt x="505" y="23"/>
                    <a:pt x="434" y="74"/>
                  </a:cubicBezTo>
                  <a:cubicBezTo>
                    <a:pt x="168" y="240"/>
                    <a:pt x="1" y="507"/>
                    <a:pt x="1" y="808"/>
                  </a:cubicBezTo>
                  <a:cubicBezTo>
                    <a:pt x="1" y="1003"/>
                    <a:pt x="90" y="1127"/>
                    <a:pt x="243" y="1127"/>
                  </a:cubicBezTo>
                  <a:cubicBezTo>
                    <a:pt x="299" y="1127"/>
                    <a:pt x="363" y="1110"/>
                    <a:pt x="434" y="1074"/>
                  </a:cubicBezTo>
                  <a:cubicBezTo>
                    <a:pt x="668" y="908"/>
                    <a:pt x="835" y="607"/>
                    <a:pt x="868" y="307"/>
                  </a:cubicBezTo>
                  <a:cubicBezTo>
                    <a:pt x="868" y="121"/>
                    <a:pt x="771" y="0"/>
                    <a:pt x="63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378;p41">
              <a:extLst>
                <a:ext uri="{FF2B5EF4-FFF2-40B4-BE49-F238E27FC236}">
                  <a16:creationId xmlns:a16="http://schemas.microsoft.com/office/drawing/2014/main" id="{722BD165-FA9A-4B66-830A-5D24E2D3C4BC}"/>
                </a:ext>
              </a:extLst>
            </p:cNvPr>
            <p:cNvSpPr/>
            <p:nvPr/>
          </p:nvSpPr>
          <p:spPr>
            <a:xfrm>
              <a:off x="3379250" y="2780875"/>
              <a:ext cx="23375" cy="28175"/>
            </a:xfrm>
            <a:custGeom>
              <a:avLst/>
              <a:gdLst/>
              <a:ahLst/>
              <a:cxnLst/>
              <a:rect l="l" t="t" r="r" b="b"/>
              <a:pathLst>
                <a:path w="935" h="1127" extrusionOk="0">
                  <a:moveTo>
                    <a:pt x="657" y="0"/>
                  </a:moveTo>
                  <a:cubicBezTo>
                    <a:pt x="498" y="0"/>
                    <a:pt x="301" y="150"/>
                    <a:pt x="167" y="363"/>
                  </a:cubicBezTo>
                  <a:cubicBezTo>
                    <a:pt x="1" y="663"/>
                    <a:pt x="1" y="997"/>
                    <a:pt x="167" y="1097"/>
                  </a:cubicBezTo>
                  <a:cubicBezTo>
                    <a:pt x="200" y="1117"/>
                    <a:pt x="237" y="1126"/>
                    <a:pt x="276" y="1126"/>
                  </a:cubicBezTo>
                  <a:cubicBezTo>
                    <a:pt x="435" y="1126"/>
                    <a:pt x="634" y="971"/>
                    <a:pt x="768" y="730"/>
                  </a:cubicBezTo>
                  <a:cubicBezTo>
                    <a:pt x="935" y="430"/>
                    <a:pt x="935" y="130"/>
                    <a:pt x="768" y="29"/>
                  </a:cubicBezTo>
                  <a:cubicBezTo>
                    <a:pt x="734" y="9"/>
                    <a:pt x="697" y="0"/>
                    <a:pt x="65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379;p41">
              <a:extLst>
                <a:ext uri="{FF2B5EF4-FFF2-40B4-BE49-F238E27FC236}">
                  <a16:creationId xmlns:a16="http://schemas.microsoft.com/office/drawing/2014/main" id="{67DA13DD-0862-4D0F-8069-A3CE9F487595}"/>
                </a:ext>
              </a:extLst>
            </p:cNvPr>
            <p:cNvSpPr/>
            <p:nvPr/>
          </p:nvSpPr>
          <p:spPr>
            <a:xfrm>
              <a:off x="3465150" y="260297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614" y="0"/>
                  </a:moveTo>
                  <a:cubicBezTo>
                    <a:pt x="553" y="0"/>
                    <a:pt x="482" y="23"/>
                    <a:pt x="401" y="74"/>
                  </a:cubicBezTo>
                  <a:cubicBezTo>
                    <a:pt x="167" y="241"/>
                    <a:pt x="0" y="507"/>
                    <a:pt x="0" y="808"/>
                  </a:cubicBezTo>
                  <a:cubicBezTo>
                    <a:pt x="0" y="1003"/>
                    <a:pt x="90" y="1127"/>
                    <a:pt x="229" y="1127"/>
                  </a:cubicBezTo>
                  <a:cubicBezTo>
                    <a:pt x="280" y="1127"/>
                    <a:pt x="338" y="1110"/>
                    <a:pt x="401" y="1074"/>
                  </a:cubicBezTo>
                  <a:cubicBezTo>
                    <a:pt x="667" y="874"/>
                    <a:pt x="834" y="607"/>
                    <a:pt x="834" y="307"/>
                  </a:cubicBezTo>
                  <a:cubicBezTo>
                    <a:pt x="834" y="121"/>
                    <a:pt x="753" y="0"/>
                    <a:pt x="61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380;p41">
              <a:extLst>
                <a:ext uri="{FF2B5EF4-FFF2-40B4-BE49-F238E27FC236}">
                  <a16:creationId xmlns:a16="http://schemas.microsoft.com/office/drawing/2014/main" id="{5A879CCD-5DDD-4260-97C0-52039E3B7422}"/>
                </a:ext>
              </a:extLst>
            </p:cNvPr>
            <p:cNvSpPr/>
            <p:nvPr/>
          </p:nvSpPr>
          <p:spPr>
            <a:xfrm>
              <a:off x="3550200" y="2652175"/>
              <a:ext cx="20875" cy="28325"/>
            </a:xfrm>
            <a:custGeom>
              <a:avLst/>
              <a:gdLst/>
              <a:ahLst/>
              <a:cxnLst/>
              <a:rect l="l" t="t" r="r" b="b"/>
              <a:pathLst>
                <a:path w="835" h="1133" extrusionOk="0">
                  <a:moveTo>
                    <a:pt x="600" y="0"/>
                  </a:moveTo>
                  <a:cubicBezTo>
                    <a:pt x="540" y="0"/>
                    <a:pt x="472" y="23"/>
                    <a:pt x="401" y="74"/>
                  </a:cubicBezTo>
                  <a:cubicBezTo>
                    <a:pt x="168" y="241"/>
                    <a:pt x="1" y="507"/>
                    <a:pt x="1" y="808"/>
                  </a:cubicBezTo>
                  <a:cubicBezTo>
                    <a:pt x="1" y="1020"/>
                    <a:pt x="84" y="1133"/>
                    <a:pt x="216" y="1133"/>
                  </a:cubicBezTo>
                  <a:cubicBezTo>
                    <a:pt x="270" y="1133"/>
                    <a:pt x="333" y="1113"/>
                    <a:pt x="401" y="1075"/>
                  </a:cubicBezTo>
                  <a:cubicBezTo>
                    <a:pt x="668" y="908"/>
                    <a:pt x="801" y="608"/>
                    <a:pt x="835" y="307"/>
                  </a:cubicBezTo>
                  <a:cubicBezTo>
                    <a:pt x="835" y="121"/>
                    <a:pt x="738" y="0"/>
                    <a:pt x="60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381;p41">
              <a:extLst>
                <a:ext uri="{FF2B5EF4-FFF2-40B4-BE49-F238E27FC236}">
                  <a16:creationId xmlns:a16="http://schemas.microsoft.com/office/drawing/2014/main" id="{0B3F0EE9-DB07-431B-AED3-D2237496E3BC}"/>
                </a:ext>
              </a:extLst>
            </p:cNvPr>
            <p:cNvSpPr/>
            <p:nvPr/>
          </p:nvSpPr>
          <p:spPr>
            <a:xfrm>
              <a:off x="3634425" y="262767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06" y="1"/>
                  </a:moveTo>
                  <a:cubicBezTo>
                    <a:pt x="555" y="1"/>
                    <a:pt x="497" y="17"/>
                    <a:pt x="434" y="53"/>
                  </a:cubicBezTo>
                  <a:cubicBezTo>
                    <a:pt x="168" y="220"/>
                    <a:pt x="1" y="520"/>
                    <a:pt x="1" y="820"/>
                  </a:cubicBezTo>
                  <a:cubicBezTo>
                    <a:pt x="1" y="1006"/>
                    <a:pt x="82" y="1127"/>
                    <a:pt x="221" y="1127"/>
                  </a:cubicBezTo>
                  <a:cubicBezTo>
                    <a:pt x="282" y="1127"/>
                    <a:pt x="354" y="1104"/>
                    <a:pt x="434" y="1054"/>
                  </a:cubicBezTo>
                  <a:cubicBezTo>
                    <a:pt x="668" y="887"/>
                    <a:pt x="835" y="620"/>
                    <a:pt x="835" y="320"/>
                  </a:cubicBezTo>
                  <a:cubicBezTo>
                    <a:pt x="835" y="125"/>
                    <a:pt x="745" y="1"/>
                    <a:pt x="60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382;p41">
              <a:extLst>
                <a:ext uri="{FF2B5EF4-FFF2-40B4-BE49-F238E27FC236}">
                  <a16:creationId xmlns:a16="http://schemas.microsoft.com/office/drawing/2014/main" id="{F2671136-C1FB-42E7-B18D-F2A41D0AF273}"/>
                </a:ext>
              </a:extLst>
            </p:cNvPr>
            <p:cNvSpPr/>
            <p:nvPr/>
          </p:nvSpPr>
          <p:spPr>
            <a:xfrm>
              <a:off x="3719500" y="2554300"/>
              <a:ext cx="20875" cy="28500"/>
            </a:xfrm>
            <a:custGeom>
              <a:avLst/>
              <a:gdLst/>
              <a:ahLst/>
              <a:cxnLst/>
              <a:rect l="l" t="t" r="r" b="b"/>
              <a:pathLst>
                <a:path w="835" h="1140" extrusionOk="0">
                  <a:moveTo>
                    <a:pt x="578" y="0"/>
                  </a:moveTo>
                  <a:cubicBezTo>
                    <a:pt x="523" y="0"/>
                    <a:pt x="463" y="17"/>
                    <a:pt x="401" y="53"/>
                  </a:cubicBezTo>
                  <a:cubicBezTo>
                    <a:pt x="167" y="253"/>
                    <a:pt x="0" y="520"/>
                    <a:pt x="0" y="820"/>
                  </a:cubicBezTo>
                  <a:cubicBezTo>
                    <a:pt x="0" y="1015"/>
                    <a:pt x="90" y="1139"/>
                    <a:pt x="229" y="1139"/>
                  </a:cubicBezTo>
                  <a:cubicBezTo>
                    <a:pt x="280" y="1139"/>
                    <a:pt x="338" y="1123"/>
                    <a:pt x="401" y="1087"/>
                  </a:cubicBezTo>
                  <a:cubicBezTo>
                    <a:pt x="667" y="887"/>
                    <a:pt x="834" y="620"/>
                    <a:pt x="834" y="320"/>
                  </a:cubicBezTo>
                  <a:cubicBezTo>
                    <a:pt x="834" y="124"/>
                    <a:pt x="727" y="0"/>
                    <a:pt x="57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383;p41">
              <a:extLst>
                <a:ext uri="{FF2B5EF4-FFF2-40B4-BE49-F238E27FC236}">
                  <a16:creationId xmlns:a16="http://schemas.microsoft.com/office/drawing/2014/main" id="{8FAF8809-13D1-452B-9DC7-36A746EE54C0}"/>
                </a:ext>
              </a:extLst>
            </p:cNvPr>
            <p:cNvSpPr/>
            <p:nvPr/>
          </p:nvSpPr>
          <p:spPr>
            <a:xfrm>
              <a:off x="3803725" y="245702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25" y="1"/>
                  </a:moveTo>
                  <a:cubicBezTo>
                    <a:pt x="569" y="1"/>
                    <a:pt x="505" y="24"/>
                    <a:pt x="434" y="74"/>
                  </a:cubicBezTo>
                  <a:cubicBezTo>
                    <a:pt x="167" y="241"/>
                    <a:pt x="0" y="508"/>
                    <a:pt x="0" y="808"/>
                  </a:cubicBezTo>
                  <a:cubicBezTo>
                    <a:pt x="0" y="1003"/>
                    <a:pt x="90" y="1127"/>
                    <a:pt x="242" y="1127"/>
                  </a:cubicBezTo>
                  <a:cubicBezTo>
                    <a:pt x="298" y="1127"/>
                    <a:pt x="362" y="1111"/>
                    <a:pt x="434" y="1075"/>
                  </a:cubicBezTo>
                  <a:cubicBezTo>
                    <a:pt x="667" y="875"/>
                    <a:pt x="834" y="608"/>
                    <a:pt x="834" y="308"/>
                  </a:cubicBezTo>
                  <a:cubicBezTo>
                    <a:pt x="834" y="122"/>
                    <a:pt x="753" y="1"/>
                    <a:pt x="62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384;p41">
              <a:extLst>
                <a:ext uri="{FF2B5EF4-FFF2-40B4-BE49-F238E27FC236}">
                  <a16:creationId xmlns:a16="http://schemas.microsoft.com/office/drawing/2014/main" id="{FA3BF77E-6859-477B-A010-3F497E585B5A}"/>
                </a:ext>
              </a:extLst>
            </p:cNvPr>
            <p:cNvSpPr/>
            <p:nvPr/>
          </p:nvSpPr>
          <p:spPr>
            <a:xfrm>
              <a:off x="3888775" y="2432375"/>
              <a:ext cx="20875" cy="27975"/>
            </a:xfrm>
            <a:custGeom>
              <a:avLst/>
              <a:gdLst/>
              <a:ahLst/>
              <a:cxnLst/>
              <a:rect l="l" t="t" r="r" b="b"/>
              <a:pathLst>
                <a:path w="835" h="1119" extrusionOk="0">
                  <a:moveTo>
                    <a:pt x="597" y="1"/>
                  </a:moveTo>
                  <a:cubicBezTo>
                    <a:pt x="537" y="1"/>
                    <a:pt x="471" y="20"/>
                    <a:pt x="401" y="60"/>
                  </a:cubicBezTo>
                  <a:cubicBezTo>
                    <a:pt x="168" y="226"/>
                    <a:pt x="1" y="493"/>
                    <a:pt x="1" y="793"/>
                  </a:cubicBezTo>
                  <a:cubicBezTo>
                    <a:pt x="1" y="1006"/>
                    <a:pt x="84" y="1118"/>
                    <a:pt x="216" y="1118"/>
                  </a:cubicBezTo>
                  <a:cubicBezTo>
                    <a:pt x="270" y="1118"/>
                    <a:pt x="333" y="1099"/>
                    <a:pt x="401" y="1060"/>
                  </a:cubicBezTo>
                  <a:cubicBezTo>
                    <a:pt x="668" y="893"/>
                    <a:pt x="801" y="593"/>
                    <a:pt x="835" y="293"/>
                  </a:cubicBezTo>
                  <a:cubicBezTo>
                    <a:pt x="835" y="106"/>
                    <a:pt x="736" y="1"/>
                    <a:pt x="59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385;p41">
              <a:extLst>
                <a:ext uri="{FF2B5EF4-FFF2-40B4-BE49-F238E27FC236}">
                  <a16:creationId xmlns:a16="http://schemas.microsoft.com/office/drawing/2014/main" id="{B36724FA-C237-40CD-AFD4-C6804E736FD2}"/>
                </a:ext>
              </a:extLst>
            </p:cNvPr>
            <p:cNvSpPr/>
            <p:nvPr/>
          </p:nvSpPr>
          <p:spPr>
            <a:xfrm>
              <a:off x="3973850" y="2359000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596" y="0"/>
                  </a:moveTo>
                  <a:cubicBezTo>
                    <a:pt x="537" y="0"/>
                    <a:pt x="470" y="19"/>
                    <a:pt x="400" y="59"/>
                  </a:cubicBezTo>
                  <a:cubicBezTo>
                    <a:pt x="167" y="226"/>
                    <a:pt x="0" y="493"/>
                    <a:pt x="0" y="793"/>
                  </a:cubicBezTo>
                  <a:cubicBezTo>
                    <a:pt x="0" y="1006"/>
                    <a:pt x="84" y="1118"/>
                    <a:pt x="216" y="1118"/>
                  </a:cubicBezTo>
                  <a:cubicBezTo>
                    <a:pt x="270" y="1118"/>
                    <a:pt x="332" y="1099"/>
                    <a:pt x="400" y="1060"/>
                  </a:cubicBezTo>
                  <a:cubicBezTo>
                    <a:pt x="634" y="893"/>
                    <a:pt x="801" y="593"/>
                    <a:pt x="834" y="293"/>
                  </a:cubicBezTo>
                  <a:cubicBezTo>
                    <a:pt x="834" y="105"/>
                    <a:pt x="736" y="0"/>
                    <a:pt x="59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386;p41">
              <a:extLst>
                <a:ext uri="{FF2B5EF4-FFF2-40B4-BE49-F238E27FC236}">
                  <a16:creationId xmlns:a16="http://schemas.microsoft.com/office/drawing/2014/main" id="{ECEBEAB6-4D69-4463-918A-F09F3ACDBDC0}"/>
                </a:ext>
              </a:extLst>
            </p:cNvPr>
            <p:cNvSpPr/>
            <p:nvPr/>
          </p:nvSpPr>
          <p:spPr>
            <a:xfrm>
              <a:off x="4058075" y="2359000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611" y="0"/>
                  </a:moveTo>
                  <a:cubicBezTo>
                    <a:pt x="551" y="0"/>
                    <a:pt x="480" y="19"/>
                    <a:pt x="401" y="59"/>
                  </a:cubicBezTo>
                  <a:cubicBezTo>
                    <a:pt x="167" y="226"/>
                    <a:pt x="0" y="493"/>
                    <a:pt x="0" y="793"/>
                  </a:cubicBezTo>
                  <a:cubicBezTo>
                    <a:pt x="0" y="1006"/>
                    <a:pt x="84" y="1118"/>
                    <a:pt x="216" y="1118"/>
                  </a:cubicBezTo>
                  <a:cubicBezTo>
                    <a:pt x="270" y="1118"/>
                    <a:pt x="332" y="1099"/>
                    <a:pt x="401" y="1060"/>
                  </a:cubicBezTo>
                  <a:cubicBezTo>
                    <a:pt x="667" y="893"/>
                    <a:pt x="801" y="593"/>
                    <a:pt x="834" y="293"/>
                  </a:cubicBezTo>
                  <a:cubicBezTo>
                    <a:pt x="834" y="105"/>
                    <a:pt x="752" y="0"/>
                    <a:pt x="61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387;p41">
              <a:extLst>
                <a:ext uri="{FF2B5EF4-FFF2-40B4-BE49-F238E27FC236}">
                  <a16:creationId xmlns:a16="http://schemas.microsoft.com/office/drawing/2014/main" id="{076F21D5-4D3C-4B82-A8E8-0BD4C2DCBB31}"/>
                </a:ext>
              </a:extLst>
            </p:cNvPr>
            <p:cNvSpPr/>
            <p:nvPr/>
          </p:nvSpPr>
          <p:spPr>
            <a:xfrm>
              <a:off x="4142300" y="216317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05" y="1"/>
                  </a:moveTo>
                  <a:cubicBezTo>
                    <a:pt x="554" y="1"/>
                    <a:pt x="497" y="17"/>
                    <a:pt x="434" y="53"/>
                  </a:cubicBezTo>
                  <a:cubicBezTo>
                    <a:pt x="167" y="220"/>
                    <a:pt x="34" y="520"/>
                    <a:pt x="0" y="820"/>
                  </a:cubicBezTo>
                  <a:cubicBezTo>
                    <a:pt x="0" y="1006"/>
                    <a:pt x="97" y="1127"/>
                    <a:pt x="235" y="1127"/>
                  </a:cubicBezTo>
                  <a:cubicBezTo>
                    <a:pt x="295" y="1127"/>
                    <a:pt x="363" y="1104"/>
                    <a:pt x="434" y="1054"/>
                  </a:cubicBezTo>
                  <a:cubicBezTo>
                    <a:pt x="667" y="887"/>
                    <a:pt x="834" y="620"/>
                    <a:pt x="834" y="320"/>
                  </a:cubicBezTo>
                  <a:cubicBezTo>
                    <a:pt x="834" y="125"/>
                    <a:pt x="745" y="1"/>
                    <a:pt x="60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388;p41">
              <a:extLst>
                <a:ext uri="{FF2B5EF4-FFF2-40B4-BE49-F238E27FC236}">
                  <a16:creationId xmlns:a16="http://schemas.microsoft.com/office/drawing/2014/main" id="{DADB5BB6-8942-4AFE-A1D4-293A2BB7042D}"/>
                </a:ext>
              </a:extLst>
            </p:cNvPr>
            <p:cNvSpPr/>
            <p:nvPr/>
          </p:nvSpPr>
          <p:spPr>
            <a:xfrm>
              <a:off x="4226525" y="2260600"/>
              <a:ext cx="21700" cy="27950"/>
            </a:xfrm>
            <a:custGeom>
              <a:avLst/>
              <a:gdLst/>
              <a:ahLst/>
              <a:cxnLst/>
              <a:rect l="l" t="t" r="r" b="b"/>
              <a:pathLst>
                <a:path w="868" h="1118" extrusionOk="0">
                  <a:moveTo>
                    <a:pt x="644" y="0"/>
                  </a:moveTo>
                  <a:cubicBezTo>
                    <a:pt x="584" y="0"/>
                    <a:pt x="514" y="19"/>
                    <a:pt x="434" y="59"/>
                  </a:cubicBezTo>
                  <a:cubicBezTo>
                    <a:pt x="201" y="226"/>
                    <a:pt x="34" y="493"/>
                    <a:pt x="0" y="793"/>
                  </a:cubicBezTo>
                  <a:cubicBezTo>
                    <a:pt x="0" y="1005"/>
                    <a:pt x="101" y="1118"/>
                    <a:pt x="242" y="1118"/>
                  </a:cubicBezTo>
                  <a:cubicBezTo>
                    <a:pt x="301" y="1118"/>
                    <a:pt x="366" y="1099"/>
                    <a:pt x="434" y="1060"/>
                  </a:cubicBezTo>
                  <a:cubicBezTo>
                    <a:pt x="701" y="893"/>
                    <a:pt x="868" y="593"/>
                    <a:pt x="868" y="292"/>
                  </a:cubicBezTo>
                  <a:cubicBezTo>
                    <a:pt x="868" y="105"/>
                    <a:pt x="786" y="0"/>
                    <a:pt x="64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389;p41">
              <a:extLst>
                <a:ext uri="{FF2B5EF4-FFF2-40B4-BE49-F238E27FC236}">
                  <a16:creationId xmlns:a16="http://schemas.microsoft.com/office/drawing/2014/main" id="{97A3B337-5FEB-4D08-90F3-5CAF27F4E645}"/>
                </a:ext>
              </a:extLst>
            </p:cNvPr>
            <p:cNvSpPr/>
            <p:nvPr/>
          </p:nvSpPr>
          <p:spPr>
            <a:xfrm>
              <a:off x="4311575" y="216317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06" y="1"/>
                  </a:moveTo>
                  <a:cubicBezTo>
                    <a:pt x="555" y="1"/>
                    <a:pt x="497" y="17"/>
                    <a:pt x="434" y="53"/>
                  </a:cubicBezTo>
                  <a:cubicBezTo>
                    <a:pt x="168" y="220"/>
                    <a:pt x="34" y="520"/>
                    <a:pt x="1" y="820"/>
                  </a:cubicBezTo>
                  <a:cubicBezTo>
                    <a:pt x="1" y="1006"/>
                    <a:pt x="98" y="1127"/>
                    <a:pt x="236" y="1127"/>
                  </a:cubicBezTo>
                  <a:cubicBezTo>
                    <a:pt x="296" y="1127"/>
                    <a:pt x="364" y="1104"/>
                    <a:pt x="434" y="1054"/>
                  </a:cubicBezTo>
                  <a:cubicBezTo>
                    <a:pt x="668" y="887"/>
                    <a:pt x="835" y="620"/>
                    <a:pt x="835" y="320"/>
                  </a:cubicBezTo>
                  <a:cubicBezTo>
                    <a:pt x="835" y="125"/>
                    <a:pt x="745" y="1"/>
                    <a:pt x="60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390;p41">
              <a:extLst>
                <a:ext uri="{FF2B5EF4-FFF2-40B4-BE49-F238E27FC236}">
                  <a16:creationId xmlns:a16="http://schemas.microsoft.com/office/drawing/2014/main" id="{77782616-6832-481D-B36A-8B9F8D081912}"/>
                </a:ext>
              </a:extLst>
            </p:cNvPr>
            <p:cNvSpPr/>
            <p:nvPr/>
          </p:nvSpPr>
          <p:spPr>
            <a:xfrm>
              <a:off x="4395800" y="2114650"/>
              <a:ext cx="21725" cy="27975"/>
            </a:xfrm>
            <a:custGeom>
              <a:avLst/>
              <a:gdLst/>
              <a:ahLst/>
              <a:cxnLst/>
              <a:rect l="l" t="t" r="r" b="b"/>
              <a:pathLst>
                <a:path w="869" h="1119" extrusionOk="0">
                  <a:moveTo>
                    <a:pt x="656" y="1"/>
                  </a:moveTo>
                  <a:cubicBezTo>
                    <a:pt x="601" y="1"/>
                    <a:pt x="538" y="20"/>
                    <a:pt x="468" y="59"/>
                  </a:cubicBezTo>
                  <a:cubicBezTo>
                    <a:pt x="201" y="226"/>
                    <a:pt x="34" y="493"/>
                    <a:pt x="1" y="793"/>
                  </a:cubicBezTo>
                  <a:cubicBezTo>
                    <a:pt x="1" y="1006"/>
                    <a:pt x="101" y="1118"/>
                    <a:pt x="255" y="1118"/>
                  </a:cubicBezTo>
                  <a:cubicBezTo>
                    <a:pt x="318" y="1118"/>
                    <a:pt x="390" y="1099"/>
                    <a:pt x="468" y="1060"/>
                  </a:cubicBezTo>
                  <a:cubicBezTo>
                    <a:pt x="701" y="893"/>
                    <a:pt x="868" y="593"/>
                    <a:pt x="868" y="293"/>
                  </a:cubicBezTo>
                  <a:cubicBezTo>
                    <a:pt x="868" y="106"/>
                    <a:pt x="786" y="1"/>
                    <a:pt x="65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391;p41">
              <a:extLst>
                <a:ext uri="{FF2B5EF4-FFF2-40B4-BE49-F238E27FC236}">
                  <a16:creationId xmlns:a16="http://schemas.microsoft.com/office/drawing/2014/main" id="{1613B8BA-A983-419D-B321-652897C52D48}"/>
                </a:ext>
              </a:extLst>
            </p:cNvPr>
            <p:cNvSpPr/>
            <p:nvPr/>
          </p:nvSpPr>
          <p:spPr>
            <a:xfrm>
              <a:off x="4481700" y="2114650"/>
              <a:ext cx="20875" cy="27975"/>
            </a:xfrm>
            <a:custGeom>
              <a:avLst/>
              <a:gdLst/>
              <a:ahLst/>
              <a:cxnLst/>
              <a:rect l="l" t="t" r="r" b="b"/>
              <a:pathLst>
                <a:path w="835" h="1119" extrusionOk="0">
                  <a:moveTo>
                    <a:pt x="597" y="1"/>
                  </a:moveTo>
                  <a:cubicBezTo>
                    <a:pt x="537" y="1"/>
                    <a:pt x="471" y="20"/>
                    <a:pt x="401" y="59"/>
                  </a:cubicBezTo>
                  <a:cubicBezTo>
                    <a:pt x="167" y="226"/>
                    <a:pt x="1" y="493"/>
                    <a:pt x="1" y="793"/>
                  </a:cubicBezTo>
                  <a:cubicBezTo>
                    <a:pt x="1" y="1006"/>
                    <a:pt x="84" y="1118"/>
                    <a:pt x="216" y="1118"/>
                  </a:cubicBezTo>
                  <a:cubicBezTo>
                    <a:pt x="270" y="1118"/>
                    <a:pt x="333" y="1099"/>
                    <a:pt x="401" y="1060"/>
                  </a:cubicBezTo>
                  <a:cubicBezTo>
                    <a:pt x="668" y="893"/>
                    <a:pt x="801" y="593"/>
                    <a:pt x="835" y="293"/>
                  </a:cubicBezTo>
                  <a:cubicBezTo>
                    <a:pt x="835" y="106"/>
                    <a:pt x="736" y="1"/>
                    <a:pt x="59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392;p41">
              <a:extLst>
                <a:ext uri="{FF2B5EF4-FFF2-40B4-BE49-F238E27FC236}">
                  <a16:creationId xmlns:a16="http://schemas.microsoft.com/office/drawing/2014/main" id="{EA9D7F93-6A9A-4064-B272-5DCD4429D13D}"/>
                </a:ext>
              </a:extLst>
            </p:cNvPr>
            <p:cNvSpPr/>
            <p:nvPr/>
          </p:nvSpPr>
          <p:spPr>
            <a:xfrm>
              <a:off x="4565925" y="2065475"/>
              <a:ext cx="21725" cy="27950"/>
            </a:xfrm>
            <a:custGeom>
              <a:avLst/>
              <a:gdLst/>
              <a:ahLst/>
              <a:cxnLst/>
              <a:rect l="l" t="t" r="r" b="b"/>
              <a:pathLst>
                <a:path w="869" h="1118" extrusionOk="0">
                  <a:moveTo>
                    <a:pt x="614" y="0"/>
                  </a:moveTo>
                  <a:cubicBezTo>
                    <a:pt x="551" y="0"/>
                    <a:pt x="479" y="19"/>
                    <a:pt x="401" y="58"/>
                  </a:cubicBezTo>
                  <a:cubicBezTo>
                    <a:pt x="168" y="225"/>
                    <a:pt x="1" y="525"/>
                    <a:pt x="1" y="826"/>
                  </a:cubicBezTo>
                  <a:cubicBezTo>
                    <a:pt x="1" y="1013"/>
                    <a:pt x="83" y="1118"/>
                    <a:pt x="212" y="1118"/>
                  </a:cubicBezTo>
                  <a:cubicBezTo>
                    <a:pt x="268" y="1118"/>
                    <a:pt x="331" y="1099"/>
                    <a:pt x="401" y="1059"/>
                  </a:cubicBezTo>
                  <a:cubicBezTo>
                    <a:pt x="668" y="892"/>
                    <a:pt x="835" y="625"/>
                    <a:pt x="868" y="325"/>
                  </a:cubicBezTo>
                  <a:cubicBezTo>
                    <a:pt x="868" y="113"/>
                    <a:pt x="768" y="0"/>
                    <a:pt x="61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393;p41">
              <a:extLst>
                <a:ext uri="{FF2B5EF4-FFF2-40B4-BE49-F238E27FC236}">
                  <a16:creationId xmlns:a16="http://schemas.microsoft.com/office/drawing/2014/main" id="{42F5B7F1-C196-461E-A352-5A494DF7CBCD}"/>
                </a:ext>
              </a:extLst>
            </p:cNvPr>
            <p:cNvSpPr/>
            <p:nvPr/>
          </p:nvSpPr>
          <p:spPr>
            <a:xfrm>
              <a:off x="4650150" y="2065475"/>
              <a:ext cx="21725" cy="27950"/>
            </a:xfrm>
            <a:custGeom>
              <a:avLst/>
              <a:gdLst/>
              <a:ahLst/>
              <a:cxnLst/>
              <a:rect l="l" t="t" r="r" b="b"/>
              <a:pathLst>
                <a:path w="869" h="1118" extrusionOk="0">
                  <a:moveTo>
                    <a:pt x="653" y="0"/>
                  </a:moveTo>
                  <a:cubicBezTo>
                    <a:pt x="598" y="0"/>
                    <a:pt x="536" y="19"/>
                    <a:pt x="468" y="58"/>
                  </a:cubicBezTo>
                  <a:cubicBezTo>
                    <a:pt x="201" y="225"/>
                    <a:pt x="34" y="492"/>
                    <a:pt x="1" y="826"/>
                  </a:cubicBezTo>
                  <a:cubicBezTo>
                    <a:pt x="1" y="1013"/>
                    <a:pt x="99" y="1118"/>
                    <a:pt x="250" y="1118"/>
                  </a:cubicBezTo>
                  <a:cubicBezTo>
                    <a:pt x="315" y="1118"/>
                    <a:pt x="388" y="1099"/>
                    <a:pt x="468" y="1059"/>
                  </a:cubicBezTo>
                  <a:cubicBezTo>
                    <a:pt x="701" y="892"/>
                    <a:pt x="868" y="625"/>
                    <a:pt x="868" y="325"/>
                  </a:cubicBezTo>
                  <a:cubicBezTo>
                    <a:pt x="868" y="113"/>
                    <a:pt x="784" y="0"/>
                    <a:pt x="65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394;p41">
              <a:extLst>
                <a:ext uri="{FF2B5EF4-FFF2-40B4-BE49-F238E27FC236}">
                  <a16:creationId xmlns:a16="http://schemas.microsoft.com/office/drawing/2014/main" id="{AA4FB224-9E44-4E94-AB42-6043F21710B5}"/>
                </a:ext>
              </a:extLst>
            </p:cNvPr>
            <p:cNvSpPr/>
            <p:nvPr/>
          </p:nvSpPr>
          <p:spPr>
            <a:xfrm>
              <a:off x="3218300" y="2077775"/>
              <a:ext cx="1446900" cy="884825"/>
            </a:xfrm>
            <a:custGeom>
              <a:avLst/>
              <a:gdLst/>
              <a:ahLst/>
              <a:cxnLst/>
              <a:rect l="l" t="t" r="r" b="b"/>
              <a:pathLst>
                <a:path w="57876" h="35393" extrusionOk="0">
                  <a:moveTo>
                    <a:pt x="54273" y="0"/>
                  </a:moveTo>
                  <a:lnTo>
                    <a:pt x="50937" y="1935"/>
                  </a:lnTo>
                  <a:lnTo>
                    <a:pt x="47501" y="1935"/>
                  </a:lnTo>
                  <a:lnTo>
                    <a:pt x="44132" y="3903"/>
                  </a:lnTo>
                  <a:lnTo>
                    <a:pt x="44099" y="3903"/>
                  </a:lnTo>
                  <a:lnTo>
                    <a:pt x="40796" y="7739"/>
                  </a:lnTo>
                  <a:lnTo>
                    <a:pt x="37461" y="3903"/>
                  </a:lnTo>
                  <a:cubicBezTo>
                    <a:pt x="37461" y="3903"/>
                    <a:pt x="37427" y="3869"/>
                    <a:pt x="37394" y="3869"/>
                  </a:cubicBezTo>
                  <a:cubicBezTo>
                    <a:pt x="37327" y="3869"/>
                    <a:pt x="37294" y="3903"/>
                    <a:pt x="37294" y="3936"/>
                  </a:cubicBezTo>
                  <a:lnTo>
                    <a:pt x="33958" y="11708"/>
                  </a:lnTo>
                  <a:lnTo>
                    <a:pt x="30556" y="11708"/>
                  </a:lnTo>
                  <a:lnTo>
                    <a:pt x="27187" y="14644"/>
                  </a:lnTo>
                  <a:lnTo>
                    <a:pt x="23818" y="15611"/>
                  </a:lnTo>
                  <a:cubicBezTo>
                    <a:pt x="23784" y="15611"/>
                    <a:pt x="23784" y="15645"/>
                    <a:pt x="23751" y="15645"/>
                  </a:cubicBezTo>
                  <a:lnTo>
                    <a:pt x="20382" y="19547"/>
                  </a:lnTo>
                  <a:lnTo>
                    <a:pt x="17013" y="22483"/>
                  </a:lnTo>
                  <a:lnTo>
                    <a:pt x="13677" y="23450"/>
                  </a:lnTo>
                  <a:lnTo>
                    <a:pt x="10341" y="21515"/>
                  </a:lnTo>
                  <a:cubicBezTo>
                    <a:pt x="10325" y="21499"/>
                    <a:pt x="10308" y="21490"/>
                    <a:pt x="10295" y="21490"/>
                  </a:cubicBezTo>
                  <a:cubicBezTo>
                    <a:pt x="10283" y="21490"/>
                    <a:pt x="10275" y="21499"/>
                    <a:pt x="10275" y="21515"/>
                  </a:cubicBezTo>
                  <a:cubicBezTo>
                    <a:pt x="10241" y="21515"/>
                    <a:pt x="10208" y="21515"/>
                    <a:pt x="10208" y="21549"/>
                  </a:cubicBezTo>
                  <a:lnTo>
                    <a:pt x="6839" y="28587"/>
                  </a:lnTo>
                  <a:lnTo>
                    <a:pt x="3503" y="29321"/>
                  </a:lnTo>
                  <a:cubicBezTo>
                    <a:pt x="3470" y="29321"/>
                    <a:pt x="3470" y="29321"/>
                    <a:pt x="3436" y="29354"/>
                  </a:cubicBezTo>
                  <a:lnTo>
                    <a:pt x="34" y="35225"/>
                  </a:lnTo>
                  <a:cubicBezTo>
                    <a:pt x="1" y="35292"/>
                    <a:pt x="34" y="35359"/>
                    <a:pt x="67" y="35392"/>
                  </a:cubicBezTo>
                  <a:lnTo>
                    <a:pt x="134" y="35392"/>
                  </a:lnTo>
                  <a:cubicBezTo>
                    <a:pt x="167" y="35359"/>
                    <a:pt x="201" y="35325"/>
                    <a:pt x="201" y="35292"/>
                  </a:cubicBezTo>
                  <a:lnTo>
                    <a:pt x="3570" y="29454"/>
                  </a:lnTo>
                  <a:lnTo>
                    <a:pt x="6906" y="28754"/>
                  </a:lnTo>
                  <a:cubicBezTo>
                    <a:pt x="6939" y="28754"/>
                    <a:pt x="6972" y="28721"/>
                    <a:pt x="6972" y="28721"/>
                  </a:cubicBezTo>
                  <a:lnTo>
                    <a:pt x="10308" y="21716"/>
                  </a:lnTo>
                  <a:lnTo>
                    <a:pt x="13610" y="23617"/>
                  </a:lnTo>
                  <a:lnTo>
                    <a:pt x="13710" y="23617"/>
                  </a:lnTo>
                  <a:lnTo>
                    <a:pt x="17079" y="22650"/>
                  </a:lnTo>
                  <a:lnTo>
                    <a:pt x="17113" y="22616"/>
                  </a:lnTo>
                  <a:lnTo>
                    <a:pt x="20515" y="19681"/>
                  </a:lnTo>
                  <a:lnTo>
                    <a:pt x="23884" y="15778"/>
                  </a:lnTo>
                  <a:lnTo>
                    <a:pt x="27253" y="14811"/>
                  </a:lnTo>
                  <a:lnTo>
                    <a:pt x="27287" y="14811"/>
                  </a:lnTo>
                  <a:lnTo>
                    <a:pt x="30689" y="11942"/>
                  </a:lnTo>
                  <a:lnTo>
                    <a:pt x="34025" y="11942"/>
                  </a:lnTo>
                  <a:cubicBezTo>
                    <a:pt x="34058" y="11942"/>
                    <a:pt x="34092" y="11909"/>
                    <a:pt x="34125" y="11875"/>
                  </a:cubicBezTo>
                  <a:lnTo>
                    <a:pt x="37461" y="4203"/>
                  </a:lnTo>
                  <a:lnTo>
                    <a:pt x="40730" y="7972"/>
                  </a:lnTo>
                  <a:cubicBezTo>
                    <a:pt x="40746" y="8006"/>
                    <a:pt x="40771" y="8022"/>
                    <a:pt x="40801" y="8022"/>
                  </a:cubicBezTo>
                  <a:cubicBezTo>
                    <a:pt x="40830" y="8022"/>
                    <a:pt x="40863" y="8006"/>
                    <a:pt x="40896" y="7972"/>
                  </a:cubicBezTo>
                  <a:lnTo>
                    <a:pt x="44266" y="4070"/>
                  </a:lnTo>
                  <a:lnTo>
                    <a:pt x="47635" y="2135"/>
                  </a:lnTo>
                  <a:lnTo>
                    <a:pt x="51037" y="2135"/>
                  </a:lnTo>
                  <a:lnTo>
                    <a:pt x="54373" y="200"/>
                  </a:lnTo>
                  <a:lnTo>
                    <a:pt x="57742" y="200"/>
                  </a:lnTo>
                  <a:cubicBezTo>
                    <a:pt x="57875" y="200"/>
                    <a:pt x="57875" y="0"/>
                    <a:pt x="5774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395;p41">
              <a:extLst>
                <a:ext uri="{FF2B5EF4-FFF2-40B4-BE49-F238E27FC236}">
                  <a16:creationId xmlns:a16="http://schemas.microsoft.com/office/drawing/2014/main" id="{A606710D-7D2C-4BCB-B4B7-3823221B6214}"/>
                </a:ext>
              </a:extLst>
            </p:cNvPr>
            <p:cNvSpPr/>
            <p:nvPr/>
          </p:nvSpPr>
          <p:spPr>
            <a:xfrm>
              <a:off x="3210800" y="2945400"/>
              <a:ext cx="20875" cy="28500"/>
            </a:xfrm>
            <a:custGeom>
              <a:avLst/>
              <a:gdLst/>
              <a:ahLst/>
              <a:cxnLst/>
              <a:rect l="l" t="t" r="r" b="b"/>
              <a:pathLst>
                <a:path w="835" h="1140" extrusionOk="0">
                  <a:moveTo>
                    <a:pt x="605" y="1"/>
                  </a:moveTo>
                  <a:cubicBezTo>
                    <a:pt x="554" y="1"/>
                    <a:pt x="497" y="17"/>
                    <a:pt x="434" y="53"/>
                  </a:cubicBezTo>
                  <a:cubicBezTo>
                    <a:pt x="167" y="220"/>
                    <a:pt x="34" y="520"/>
                    <a:pt x="0" y="820"/>
                  </a:cubicBezTo>
                  <a:cubicBezTo>
                    <a:pt x="0" y="1016"/>
                    <a:pt x="108" y="1140"/>
                    <a:pt x="257" y="1140"/>
                  </a:cubicBezTo>
                  <a:cubicBezTo>
                    <a:pt x="311" y="1140"/>
                    <a:pt x="371" y="1123"/>
                    <a:pt x="434" y="1087"/>
                  </a:cubicBezTo>
                  <a:cubicBezTo>
                    <a:pt x="668" y="887"/>
                    <a:pt x="834" y="620"/>
                    <a:pt x="834" y="320"/>
                  </a:cubicBezTo>
                  <a:cubicBezTo>
                    <a:pt x="834" y="125"/>
                    <a:pt x="745" y="1"/>
                    <a:pt x="6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396;p41">
              <a:extLst>
                <a:ext uri="{FF2B5EF4-FFF2-40B4-BE49-F238E27FC236}">
                  <a16:creationId xmlns:a16="http://schemas.microsoft.com/office/drawing/2014/main" id="{B2DE5B6D-DC0D-4512-AB66-0302309BD656}"/>
                </a:ext>
              </a:extLst>
            </p:cNvPr>
            <p:cNvSpPr/>
            <p:nvPr/>
          </p:nvSpPr>
          <p:spPr>
            <a:xfrm>
              <a:off x="3295850" y="2798950"/>
              <a:ext cx="21725" cy="28175"/>
            </a:xfrm>
            <a:custGeom>
              <a:avLst/>
              <a:gdLst/>
              <a:ahLst/>
              <a:cxnLst/>
              <a:rect l="l" t="t" r="r" b="b"/>
              <a:pathLst>
                <a:path w="869" h="1127" extrusionOk="0">
                  <a:moveTo>
                    <a:pt x="633" y="0"/>
                  </a:moveTo>
                  <a:cubicBezTo>
                    <a:pt x="573" y="0"/>
                    <a:pt x="505" y="23"/>
                    <a:pt x="434" y="74"/>
                  </a:cubicBezTo>
                  <a:cubicBezTo>
                    <a:pt x="168" y="240"/>
                    <a:pt x="1" y="507"/>
                    <a:pt x="1" y="808"/>
                  </a:cubicBezTo>
                  <a:cubicBezTo>
                    <a:pt x="1" y="1003"/>
                    <a:pt x="90" y="1127"/>
                    <a:pt x="243" y="1127"/>
                  </a:cubicBezTo>
                  <a:cubicBezTo>
                    <a:pt x="299" y="1127"/>
                    <a:pt x="363" y="1110"/>
                    <a:pt x="434" y="1074"/>
                  </a:cubicBezTo>
                  <a:cubicBezTo>
                    <a:pt x="668" y="908"/>
                    <a:pt x="835" y="607"/>
                    <a:pt x="868" y="307"/>
                  </a:cubicBezTo>
                  <a:cubicBezTo>
                    <a:pt x="868" y="121"/>
                    <a:pt x="771" y="0"/>
                    <a:pt x="6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397;p41">
              <a:extLst>
                <a:ext uri="{FF2B5EF4-FFF2-40B4-BE49-F238E27FC236}">
                  <a16:creationId xmlns:a16="http://schemas.microsoft.com/office/drawing/2014/main" id="{8F57A989-552B-4E6B-A2EE-F4C705D7A5B3}"/>
                </a:ext>
              </a:extLst>
            </p:cNvPr>
            <p:cNvSpPr/>
            <p:nvPr/>
          </p:nvSpPr>
          <p:spPr>
            <a:xfrm>
              <a:off x="3379250" y="2780875"/>
              <a:ext cx="23375" cy="28175"/>
            </a:xfrm>
            <a:custGeom>
              <a:avLst/>
              <a:gdLst/>
              <a:ahLst/>
              <a:cxnLst/>
              <a:rect l="l" t="t" r="r" b="b"/>
              <a:pathLst>
                <a:path w="935" h="1127" extrusionOk="0">
                  <a:moveTo>
                    <a:pt x="657" y="0"/>
                  </a:moveTo>
                  <a:cubicBezTo>
                    <a:pt x="498" y="0"/>
                    <a:pt x="301" y="150"/>
                    <a:pt x="167" y="363"/>
                  </a:cubicBezTo>
                  <a:cubicBezTo>
                    <a:pt x="1" y="663"/>
                    <a:pt x="1" y="997"/>
                    <a:pt x="167" y="1097"/>
                  </a:cubicBezTo>
                  <a:cubicBezTo>
                    <a:pt x="200" y="1117"/>
                    <a:pt x="237" y="1126"/>
                    <a:pt x="276" y="1126"/>
                  </a:cubicBezTo>
                  <a:cubicBezTo>
                    <a:pt x="435" y="1126"/>
                    <a:pt x="634" y="971"/>
                    <a:pt x="768" y="730"/>
                  </a:cubicBezTo>
                  <a:cubicBezTo>
                    <a:pt x="935" y="430"/>
                    <a:pt x="935" y="130"/>
                    <a:pt x="768" y="29"/>
                  </a:cubicBezTo>
                  <a:cubicBezTo>
                    <a:pt x="734" y="9"/>
                    <a:pt x="697" y="0"/>
                    <a:pt x="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398;p41">
              <a:extLst>
                <a:ext uri="{FF2B5EF4-FFF2-40B4-BE49-F238E27FC236}">
                  <a16:creationId xmlns:a16="http://schemas.microsoft.com/office/drawing/2014/main" id="{D8801151-9F63-4370-9107-6A82C9FF71EA}"/>
                </a:ext>
              </a:extLst>
            </p:cNvPr>
            <p:cNvSpPr/>
            <p:nvPr/>
          </p:nvSpPr>
          <p:spPr>
            <a:xfrm>
              <a:off x="3465150" y="260297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614" y="0"/>
                  </a:moveTo>
                  <a:cubicBezTo>
                    <a:pt x="553" y="0"/>
                    <a:pt x="482" y="23"/>
                    <a:pt x="401" y="74"/>
                  </a:cubicBezTo>
                  <a:cubicBezTo>
                    <a:pt x="167" y="241"/>
                    <a:pt x="0" y="507"/>
                    <a:pt x="0" y="808"/>
                  </a:cubicBezTo>
                  <a:cubicBezTo>
                    <a:pt x="0" y="1003"/>
                    <a:pt x="90" y="1127"/>
                    <a:pt x="229" y="1127"/>
                  </a:cubicBezTo>
                  <a:cubicBezTo>
                    <a:pt x="280" y="1127"/>
                    <a:pt x="338" y="1110"/>
                    <a:pt x="401" y="1074"/>
                  </a:cubicBezTo>
                  <a:cubicBezTo>
                    <a:pt x="667" y="874"/>
                    <a:pt x="834" y="607"/>
                    <a:pt x="834" y="307"/>
                  </a:cubicBezTo>
                  <a:cubicBezTo>
                    <a:pt x="834" y="121"/>
                    <a:pt x="753" y="0"/>
                    <a:pt x="6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399;p41">
              <a:extLst>
                <a:ext uri="{FF2B5EF4-FFF2-40B4-BE49-F238E27FC236}">
                  <a16:creationId xmlns:a16="http://schemas.microsoft.com/office/drawing/2014/main" id="{4C3ABF38-4C21-432E-B066-483FFEEF62C3}"/>
                </a:ext>
              </a:extLst>
            </p:cNvPr>
            <p:cNvSpPr/>
            <p:nvPr/>
          </p:nvSpPr>
          <p:spPr>
            <a:xfrm>
              <a:off x="3550200" y="2652175"/>
              <a:ext cx="20875" cy="28325"/>
            </a:xfrm>
            <a:custGeom>
              <a:avLst/>
              <a:gdLst/>
              <a:ahLst/>
              <a:cxnLst/>
              <a:rect l="l" t="t" r="r" b="b"/>
              <a:pathLst>
                <a:path w="835" h="1133" extrusionOk="0">
                  <a:moveTo>
                    <a:pt x="600" y="0"/>
                  </a:moveTo>
                  <a:cubicBezTo>
                    <a:pt x="540" y="0"/>
                    <a:pt x="472" y="23"/>
                    <a:pt x="401" y="74"/>
                  </a:cubicBezTo>
                  <a:cubicBezTo>
                    <a:pt x="168" y="241"/>
                    <a:pt x="1" y="507"/>
                    <a:pt x="1" y="808"/>
                  </a:cubicBezTo>
                  <a:cubicBezTo>
                    <a:pt x="1" y="1020"/>
                    <a:pt x="84" y="1133"/>
                    <a:pt x="216" y="1133"/>
                  </a:cubicBezTo>
                  <a:cubicBezTo>
                    <a:pt x="270" y="1133"/>
                    <a:pt x="333" y="1113"/>
                    <a:pt x="401" y="1075"/>
                  </a:cubicBezTo>
                  <a:cubicBezTo>
                    <a:pt x="668" y="908"/>
                    <a:pt x="801" y="608"/>
                    <a:pt x="835" y="307"/>
                  </a:cubicBezTo>
                  <a:cubicBezTo>
                    <a:pt x="835" y="121"/>
                    <a:pt x="738" y="0"/>
                    <a:pt x="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00;p41">
              <a:extLst>
                <a:ext uri="{FF2B5EF4-FFF2-40B4-BE49-F238E27FC236}">
                  <a16:creationId xmlns:a16="http://schemas.microsoft.com/office/drawing/2014/main" id="{7A583E5F-C5CF-4A8F-8DDD-4DC17EB8C6EB}"/>
                </a:ext>
              </a:extLst>
            </p:cNvPr>
            <p:cNvSpPr/>
            <p:nvPr/>
          </p:nvSpPr>
          <p:spPr>
            <a:xfrm>
              <a:off x="3634425" y="262767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06" y="1"/>
                  </a:moveTo>
                  <a:cubicBezTo>
                    <a:pt x="555" y="1"/>
                    <a:pt x="497" y="17"/>
                    <a:pt x="434" y="53"/>
                  </a:cubicBezTo>
                  <a:cubicBezTo>
                    <a:pt x="168" y="220"/>
                    <a:pt x="1" y="520"/>
                    <a:pt x="1" y="820"/>
                  </a:cubicBezTo>
                  <a:cubicBezTo>
                    <a:pt x="1" y="1006"/>
                    <a:pt x="82" y="1127"/>
                    <a:pt x="221" y="1127"/>
                  </a:cubicBezTo>
                  <a:cubicBezTo>
                    <a:pt x="282" y="1127"/>
                    <a:pt x="354" y="1104"/>
                    <a:pt x="434" y="1054"/>
                  </a:cubicBezTo>
                  <a:cubicBezTo>
                    <a:pt x="668" y="887"/>
                    <a:pt x="835" y="620"/>
                    <a:pt x="835" y="320"/>
                  </a:cubicBezTo>
                  <a:cubicBezTo>
                    <a:pt x="835" y="125"/>
                    <a:pt x="745" y="1"/>
                    <a:pt x="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01;p41">
              <a:extLst>
                <a:ext uri="{FF2B5EF4-FFF2-40B4-BE49-F238E27FC236}">
                  <a16:creationId xmlns:a16="http://schemas.microsoft.com/office/drawing/2014/main" id="{D1382605-1385-4258-862E-4EE31DA6CCB3}"/>
                </a:ext>
              </a:extLst>
            </p:cNvPr>
            <p:cNvSpPr/>
            <p:nvPr/>
          </p:nvSpPr>
          <p:spPr>
            <a:xfrm>
              <a:off x="3719500" y="2554300"/>
              <a:ext cx="20875" cy="28500"/>
            </a:xfrm>
            <a:custGeom>
              <a:avLst/>
              <a:gdLst/>
              <a:ahLst/>
              <a:cxnLst/>
              <a:rect l="l" t="t" r="r" b="b"/>
              <a:pathLst>
                <a:path w="835" h="1140" extrusionOk="0">
                  <a:moveTo>
                    <a:pt x="578" y="0"/>
                  </a:moveTo>
                  <a:cubicBezTo>
                    <a:pt x="523" y="0"/>
                    <a:pt x="463" y="17"/>
                    <a:pt x="401" y="53"/>
                  </a:cubicBezTo>
                  <a:cubicBezTo>
                    <a:pt x="167" y="253"/>
                    <a:pt x="0" y="520"/>
                    <a:pt x="0" y="820"/>
                  </a:cubicBezTo>
                  <a:cubicBezTo>
                    <a:pt x="0" y="1015"/>
                    <a:pt x="90" y="1139"/>
                    <a:pt x="229" y="1139"/>
                  </a:cubicBezTo>
                  <a:cubicBezTo>
                    <a:pt x="280" y="1139"/>
                    <a:pt x="338" y="1123"/>
                    <a:pt x="401" y="1087"/>
                  </a:cubicBezTo>
                  <a:cubicBezTo>
                    <a:pt x="667" y="887"/>
                    <a:pt x="834" y="620"/>
                    <a:pt x="834" y="320"/>
                  </a:cubicBezTo>
                  <a:cubicBezTo>
                    <a:pt x="834" y="124"/>
                    <a:pt x="727" y="0"/>
                    <a:pt x="5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02;p41">
              <a:extLst>
                <a:ext uri="{FF2B5EF4-FFF2-40B4-BE49-F238E27FC236}">
                  <a16:creationId xmlns:a16="http://schemas.microsoft.com/office/drawing/2014/main" id="{67BD01B1-0FB1-4CD9-B33C-E20C40BBD6B9}"/>
                </a:ext>
              </a:extLst>
            </p:cNvPr>
            <p:cNvSpPr/>
            <p:nvPr/>
          </p:nvSpPr>
          <p:spPr>
            <a:xfrm>
              <a:off x="3803725" y="245702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25" y="1"/>
                  </a:moveTo>
                  <a:cubicBezTo>
                    <a:pt x="569" y="1"/>
                    <a:pt x="505" y="24"/>
                    <a:pt x="434" y="74"/>
                  </a:cubicBezTo>
                  <a:cubicBezTo>
                    <a:pt x="167" y="241"/>
                    <a:pt x="0" y="508"/>
                    <a:pt x="0" y="808"/>
                  </a:cubicBezTo>
                  <a:cubicBezTo>
                    <a:pt x="0" y="1003"/>
                    <a:pt x="90" y="1127"/>
                    <a:pt x="242" y="1127"/>
                  </a:cubicBezTo>
                  <a:cubicBezTo>
                    <a:pt x="298" y="1127"/>
                    <a:pt x="362" y="1111"/>
                    <a:pt x="434" y="1075"/>
                  </a:cubicBezTo>
                  <a:cubicBezTo>
                    <a:pt x="667" y="875"/>
                    <a:pt x="834" y="608"/>
                    <a:pt x="834" y="308"/>
                  </a:cubicBezTo>
                  <a:cubicBezTo>
                    <a:pt x="834" y="122"/>
                    <a:pt x="753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03;p41">
              <a:extLst>
                <a:ext uri="{FF2B5EF4-FFF2-40B4-BE49-F238E27FC236}">
                  <a16:creationId xmlns:a16="http://schemas.microsoft.com/office/drawing/2014/main" id="{5120BE76-1903-4D01-889B-3BA30AF205A3}"/>
                </a:ext>
              </a:extLst>
            </p:cNvPr>
            <p:cNvSpPr/>
            <p:nvPr/>
          </p:nvSpPr>
          <p:spPr>
            <a:xfrm>
              <a:off x="3888775" y="2432375"/>
              <a:ext cx="20875" cy="27975"/>
            </a:xfrm>
            <a:custGeom>
              <a:avLst/>
              <a:gdLst/>
              <a:ahLst/>
              <a:cxnLst/>
              <a:rect l="l" t="t" r="r" b="b"/>
              <a:pathLst>
                <a:path w="835" h="1119" extrusionOk="0">
                  <a:moveTo>
                    <a:pt x="597" y="1"/>
                  </a:moveTo>
                  <a:cubicBezTo>
                    <a:pt x="537" y="1"/>
                    <a:pt x="471" y="20"/>
                    <a:pt x="401" y="60"/>
                  </a:cubicBezTo>
                  <a:cubicBezTo>
                    <a:pt x="168" y="226"/>
                    <a:pt x="1" y="493"/>
                    <a:pt x="1" y="793"/>
                  </a:cubicBezTo>
                  <a:cubicBezTo>
                    <a:pt x="1" y="1006"/>
                    <a:pt x="84" y="1118"/>
                    <a:pt x="216" y="1118"/>
                  </a:cubicBezTo>
                  <a:cubicBezTo>
                    <a:pt x="270" y="1118"/>
                    <a:pt x="333" y="1099"/>
                    <a:pt x="401" y="1060"/>
                  </a:cubicBezTo>
                  <a:cubicBezTo>
                    <a:pt x="668" y="893"/>
                    <a:pt x="801" y="593"/>
                    <a:pt x="835" y="293"/>
                  </a:cubicBezTo>
                  <a:cubicBezTo>
                    <a:pt x="835" y="106"/>
                    <a:pt x="736" y="1"/>
                    <a:pt x="5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04;p41">
              <a:extLst>
                <a:ext uri="{FF2B5EF4-FFF2-40B4-BE49-F238E27FC236}">
                  <a16:creationId xmlns:a16="http://schemas.microsoft.com/office/drawing/2014/main" id="{66F46EC9-721C-497E-9291-F3A5F8CCF8D9}"/>
                </a:ext>
              </a:extLst>
            </p:cNvPr>
            <p:cNvSpPr/>
            <p:nvPr/>
          </p:nvSpPr>
          <p:spPr>
            <a:xfrm>
              <a:off x="3973850" y="2359000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596" y="0"/>
                  </a:moveTo>
                  <a:cubicBezTo>
                    <a:pt x="537" y="0"/>
                    <a:pt x="470" y="19"/>
                    <a:pt x="400" y="59"/>
                  </a:cubicBezTo>
                  <a:cubicBezTo>
                    <a:pt x="167" y="226"/>
                    <a:pt x="0" y="493"/>
                    <a:pt x="0" y="793"/>
                  </a:cubicBezTo>
                  <a:cubicBezTo>
                    <a:pt x="0" y="1006"/>
                    <a:pt x="84" y="1118"/>
                    <a:pt x="216" y="1118"/>
                  </a:cubicBezTo>
                  <a:cubicBezTo>
                    <a:pt x="270" y="1118"/>
                    <a:pt x="332" y="1099"/>
                    <a:pt x="400" y="1060"/>
                  </a:cubicBezTo>
                  <a:cubicBezTo>
                    <a:pt x="634" y="893"/>
                    <a:pt x="801" y="593"/>
                    <a:pt x="834" y="293"/>
                  </a:cubicBezTo>
                  <a:cubicBezTo>
                    <a:pt x="834" y="105"/>
                    <a:pt x="736" y="0"/>
                    <a:pt x="5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05;p41">
              <a:extLst>
                <a:ext uri="{FF2B5EF4-FFF2-40B4-BE49-F238E27FC236}">
                  <a16:creationId xmlns:a16="http://schemas.microsoft.com/office/drawing/2014/main" id="{ED0D9F0E-1937-416F-9492-C5C4FB14FA62}"/>
                </a:ext>
              </a:extLst>
            </p:cNvPr>
            <p:cNvSpPr/>
            <p:nvPr/>
          </p:nvSpPr>
          <p:spPr>
            <a:xfrm>
              <a:off x="4058075" y="2359000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611" y="0"/>
                  </a:moveTo>
                  <a:cubicBezTo>
                    <a:pt x="551" y="0"/>
                    <a:pt x="480" y="19"/>
                    <a:pt x="401" y="59"/>
                  </a:cubicBezTo>
                  <a:cubicBezTo>
                    <a:pt x="167" y="226"/>
                    <a:pt x="0" y="493"/>
                    <a:pt x="0" y="793"/>
                  </a:cubicBezTo>
                  <a:cubicBezTo>
                    <a:pt x="0" y="1006"/>
                    <a:pt x="84" y="1118"/>
                    <a:pt x="216" y="1118"/>
                  </a:cubicBezTo>
                  <a:cubicBezTo>
                    <a:pt x="270" y="1118"/>
                    <a:pt x="332" y="1099"/>
                    <a:pt x="401" y="1060"/>
                  </a:cubicBezTo>
                  <a:cubicBezTo>
                    <a:pt x="667" y="893"/>
                    <a:pt x="801" y="593"/>
                    <a:pt x="834" y="293"/>
                  </a:cubicBezTo>
                  <a:cubicBezTo>
                    <a:pt x="834" y="105"/>
                    <a:pt x="752" y="0"/>
                    <a:pt x="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06;p41">
              <a:extLst>
                <a:ext uri="{FF2B5EF4-FFF2-40B4-BE49-F238E27FC236}">
                  <a16:creationId xmlns:a16="http://schemas.microsoft.com/office/drawing/2014/main" id="{7012946D-51F5-4FAC-BB9C-6C80C4F0740B}"/>
                </a:ext>
              </a:extLst>
            </p:cNvPr>
            <p:cNvSpPr/>
            <p:nvPr/>
          </p:nvSpPr>
          <p:spPr>
            <a:xfrm>
              <a:off x="4142300" y="216317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05" y="1"/>
                  </a:moveTo>
                  <a:cubicBezTo>
                    <a:pt x="554" y="1"/>
                    <a:pt x="497" y="17"/>
                    <a:pt x="434" y="53"/>
                  </a:cubicBezTo>
                  <a:cubicBezTo>
                    <a:pt x="167" y="220"/>
                    <a:pt x="34" y="520"/>
                    <a:pt x="0" y="820"/>
                  </a:cubicBezTo>
                  <a:cubicBezTo>
                    <a:pt x="0" y="1006"/>
                    <a:pt x="97" y="1127"/>
                    <a:pt x="235" y="1127"/>
                  </a:cubicBezTo>
                  <a:cubicBezTo>
                    <a:pt x="295" y="1127"/>
                    <a:pt x="363" y="1104"/>
                    <a:pt x="434" y="1054"/>
                  </a:cubicBezTo>
                  <a:cubicBezTo>
                    <a:pt x="667" y="887"/>
                    <a:pt x="834" y="620"/>
                    <a:pt x="834" y="320"/>
                  </a:cubicBezTo>
                  <a:cubicBezTo>
                    <a:pt x="834" y="125"/>
                    <a:pt x="745" y="1"/>
                    <a:pt x="6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07;p41">
              <a:extLst>
                <a:ext uri="{FF2B5EF4-FFF2-40B4-BE49-F238E27FC236}">
                  <a16:creationId xmlns:a16="http://schemas.microsoft.com/office/drawing/2014/main" id="{59E92D55-8DDC-491D-B7DB-EB2C3593933A}"/>
                </a:ext>
              </a:extLst>
            </p:cNvPr>
            <p:cNvSpPr/>
            <p:nvPr/>
          </p:nvSpPr>
          <p:spPr>
            <a:xfrm>
              <a:off x="4226525" y="2260600"/>
              <a:ext cx="21700" cy="27950"/>
            </a:xfrm>
            <a:custGeom>
              <a:avLst/>
              <a:gdLst/>
              <a:ahLst/>
              <a:cxnLst/>
              <a:rect l="l" t="t" r="r" b="b"/>
              <a:pathLst>
                <a:path w="868" h="1118" extrusionOk="0">
                  <a:moveTo>
                    <a:pt x="644" y="0"/>
                  </a:moveTo>
                  <a:cubicBezTo>
                    <a:pt x="584" y="0"/>
                    <a:pt x="514" y="19"/>
                    <a:pt x="434" y="59"/>
                  </a:cubicBezTo>
                  <a:cubicBezTo>
                    <a:pt x="201" y="226"/>
                    <a:pt x="34" y="493"/>
                    <a:pt x="0" y="793"/>
                  </a:cubicBezTo>
                  <a:cubicBezTo>
                    <a:pt x="0" y="1005"/>
                    <a:pt x="101" y="1118"/>
                    <a:pt x="242" y="1118"/>
                  </a:cubicBezTo>
                  <a:cubicBezTo>
                    <a:pt x="301" y="1118"/>
                    <a:pt x="366" y="1099"/>
                    <a:pt x="434" y="1060"/>
                  </a:cubicBezTo>
                  <a:cubicBezTo>
                    <a:pt x="701" y="893"/>
                    <a:pt x="868" y="593"/>
                    <a:pt x="868" y="292"/>
                  </a:cubicBezTo>
                  <a:cubicBezTo>
                    <a:pt x="868" y="105"/>
                    <a:pt x="786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08;p41">
              <a:extLst>
                <a:ext uri="{FF2B5EF4-FFF2-40B4-BE49-F238E27FC236}">
                  <a16:creationId xmlns:a16="http://schemas.microsoft.com/office/drawing/2014/main" id="{02BB0A08-DDE7-4ADD-93BB-62C1B8FCB904}"/>
                </a:ext>
              </a:extLst>
            </p:cNvPr>
            <p:cNvSpPr/>
            <p:nvPr/>
          </p:nvSpPr>
          <p:spPr>
            <a:xfrm>
              <a:off x="4311575" y="216317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06" y="1"/>
                  </a:moveTo>
                  <a:cubicBezTo>
                    <a:pt x="555" y="1"/>
                    <a:pt x="497" y="17"/>
                    <a:pt x="434" y="53"/>
                  </a:cubicBezTo>
                  <a:cubicBezTo>
                    <a:pt x="168" y="220"/>
                    <a:pt x="34" y="520"/>
                    <a:pt x="1" y="820"/>
                  </a:cubicBezTo>
                  <a:cubicBezTo>
                    <a:pt x="1" y="1006"/>
                    <a:pt x="98" y="1127"/>
                    <a:pt x="236" y="1127"/>
                  </a:cubicBezTo>
                  <a:cubicBezTo>
                    <a:pt x="296" y="1127"/>
                    <a:pt x="364" y="1104"/>
                    <a:pt x="434" y="1054"/>
                  </a:cubicBezTo>
                  <a:cubicBezTo>
                    <a:pt x="668" y="887"/>
                    <a:pt x="835" y="620"/>
                    <a:pt x="835" y="320"/>
                  </a:cubicBezTo>
                  <a:cubicBezTo>
                    <a:pt x="835" y="125"/>
                    <a:pt x="745" y="1"/>
                    <a:pt x="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09;p41">
              <a:extLst>
                <a:ext uri="{FF2B5EF4-FFF2-40B4-BE49-F238E27FC236}">
                  <a16:creationId xmlns:a16="http://schemas.microsoft.com/office/drawing/2014/main" id="{62CE446F-D81E-4314-B971-07BF2A5364A7}"/>
                </a:ext>
              </a:extLst>
            </p:cNvPr>
            <p:cNvSpPr/>
            <p:nvPr/>
          </p:nvSpPr>
          <p:spPr>
            <a:xfrm>
              <a:off x="4395800" y="2114650"/>
              <a:ext cx="21725" cy="27975"/>
            </a:xfrm>
            <a:custGeom>
              <a:avLst/>
              <a:gdLst/>
              <a:ahLst/>
              <a:cxnLst/>
              <a:rect l="l" t="t" r="r" b="b"/>
              <a:pathLst>
                <a:path w="869" h="1119" extrusionOk="0">
                  <a:moveTo>
                    <a:pt x="656" y="1"/>
                  </a:moveTo>
                  <a:cubicBezTo>
                    <a:pt x="601" y="1"/>
                    <a:pt x="538" y="20"/>
                    <a:pt x="468" y="59"/>
                  </a:cubicBezTo>
                  <a:cubicBezTo>
                    <a:pt x="201" y="226"/>
                    <a:pt x="34" y="493"/>
                    <a:pt x="1" y="793"/>
                  </a:cubicBezTo>
                  <a:cubicBezTo>
                    <a:pt x="1" y="1006"/>
                    <a:pt x="101" y="1118"/>
                    <a:pt x="255" y="1118"/>
                  </a:cubicBezTo>
                  <a:cubicBezTo>
                    <a:pt x="318" y="1118"/>
                    <a:pt x="390" y="1099"/>
                    <a:pt x="468" y="1060"/>
                  </a:cubicBezTo>
                  <a:cubicBezTo>
                    <a:pt x="701" y="893"/>
                    <a:pt x="868" y="593"/>
                    <a:pt x="868" y="293"/>
                  </a:cubicBezTo>
                  <a:cubicBezTo>
                    <a:pt x="868" y="106"/>
                    <a:pt x="786" y="1"/>
                    <a:pt x="6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10;p41">
              <a:extLst>
                <a:ext uri="{FF2B5EF4-FFF2-40B4-BE49-F238E27FC236}">
                  <a16:creationId xmlns:a16="http://schemas.microsoft.com/office/drawing/2014/main" id="{03E0FD9F-B00C-4EDC-80B4-5022C794979D}"/>
                </a:ext>
              </a:extLst>
            </p:cNvPr>
            <p:cNvSpPr/>
            <p:nvPr/>
          </p:nvSpPr>
          <p:spPr>
            <a:xfrm>
              <a:off x="4481700" y="2114650"/>
              <a:ext cx="20875" cy="27975"/>
            </a:xfrm>
            <a:custGeom>
              <a:avLst/>
              <a:gdLst/>
              <a:ahLst/>
              <a:cxnLst/>
              <a:rect l="l" t="t" r="r" b="b"/>
              <a:pathLst>
                <a:path w="835" h="1119" extrusionOk="0">
                  <a:moveTo>
                    <a:pt x="597" y="1"/>
                  </a:moveTo>
                  <a:cubicBezTo>
                    <a:pt x="537" y="1"/>
                    <a:pt x="471" y="20"/>
                    <a:pt x="401" y="59"/>
                  </a:cubicBezTo>
                  <a:cubicBezTo>
                    <a:pt x="167" y="226"/>
                    <a:pt x="1" y="493"/>
                    <a:pt x="1" y="793"/>
                  </a:cubicBezTo>
                  <a:cubicBezTo>
                    <a:pt x="1" y="1006"/>
                    <a:pt x="84" y="1118"/>
                    <a:pt x="216" y="1118"/>
                  </a:cubicBezTo>
                  <a:cubicBezTo>
                    <a:pt x="270" y="1118"/>
                    <a:pt x="333" y="1099"/>
                    <a:pt x="401" y="1060"/>
                  </a:cubicBezTo>
                  <a:cubicBezTo>
                    <a:pt x="668" y="893"/>
                    <a:pt x="801" y="593"/>
                    <a:pt x="835" y="293"/>
                  </a:cubicBezTo>
                  <a:cubicBezTo>
                    <a:pt x="835" y="106"/>
                    <a:pt x="736" y="1"/>
                    <a:pt x="5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11;p41">
              <a:extLst>
                <a:ext uri="{FF2B5EF4-FFF2-40B4-BE49-F238E27FC236}">
                  <a16:creationId xmlns:a16="http://schemas.microsoft.com/office/drawing/2014/main" id="{F5E14CB6-D55F-4664-B452-6571E2D00D95}"/>
                </a:ext>
              </a:extLst>
            </p:cNvPr>
            <p:cNvSpPr/>
            <p:nvPr/>
          </p:nvSpPr>
          <p:spPr>
            <a:xfrm>
              <a:off x="4565925" y="2065475"/>
              <a:ext cx="21725" cy="27950"/>
            </a:xfrm>
            <a:custGeom>
              <a:avLst/>
              <a:gdLst/>
              <a:ahLst/>
              <a:cxnLst/>
              <a:rect l="l" t="t" r="r" b="b"/>
              <a:pathLst>
                <a:path w="869" h="1118" extrusionOk="0">
                  <a:moveTo>
                    <a:pt x="614" y="0"/>
                  </a:moveTo>
                  <a:cubicBezTo>
                    <a:pt x="551" y="0"/>
                    <a:pt x="479" y="19"/>
                    <a:pt x="401" y="58"/>
                  </a:cubicBezTo>
                  <a:cubicBezTo>
                    <a:pt x="168" y="225"/>
                    <a:pt x="1" y="525"/>
                    <a:pt x="1" y="826"/>
                  </a:cubicBezTo>
                  <a:cubicBezTo>
                    <a:pt x="1" y="1013"/>
                    <a:pt x="83" y="1118"/>
                    <a:pt x="212" y="1118"/>
                  </a:cubicBezTo>
                  <a:cubicBezTo>
                    <a:pt x="268" y="1118"/>
                    <a:pt x="331" y="1099"/>
                    <a:pt x="401" y="1059"/>
                  </a:cubicBezTo>
                  <a:cubicBezTo>
                    <a:pt x="668" y="892"/>
                    <a:pt x="835" y="625"/>
                    <a:pt x="868" y="325"/>
                  </a:cubicBezTo>
                  <a:cubicBezTo>
                    <a:pt x="868" y="113"/>
                    <a:pt x="768" y="0"/>
                    <a:pt x="6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12;p41">
              <a:extLst>
                <a:ext uri="{FF2B5EF4-FFF2-40B4-BE49-F238E27FC236}">
                  <a16:creationId xmlns:a16="http://schemas.microsoft.com/office/drawing/2014/main" id="{1316743B-E4DE-43A1-AFDC-F50C65D74A74}"/>
                </a:ext>
              </a:extLst>
            </p:cNvPr>
            <p:cNvSpPr/>
            <p:nvPr/>
          </p:nvSpPr>
          <p:spPr>
            <a:xfrm>
              <a:off x="4650150" y="2065475"/>
              <a:ext cx="21725" cy="27950"/>
            </a:xfrm>
            <a:custGeom>
              <a:avLst/>
              <a:gdLst/>
              <a:ahLst/>
              <a:cxnLst/>
              <a:rect l="l" t="t" r="r" b="b"/>
              <a:pathLst>
                <a:path w="869" h="1118" extrusionOk="0">
                  <a:moveTo>
                    <a:pt x="653" y="0"/>
                  </a:moveTo>
                  <a:cubicBezTo>
                    <a:pt x="598" y="0"/>
                    <a:pt x="536" y="19"/>
                    <a:pt x="468" y="58"/>
                  </a:cubicBezTo>
                  <a:cubicBezTo>
                    <a:pt x="201" y="225"/>
                    <a:pt x="34" y="492"/>
                    <a:pt x="1" y="826"/>
                  </a:cubicBezTo>
                  <a:cubicBezTo>
                    <a:pt x="1" y="1013"/>
                    <a:pt x="99" y="1118"/>
                    <a:pt x="250" y="1118"/>
                  </a:cubicBezTo>
                  <a:cubicBezTo>
                    <a:pt x="315" y="1118"/>
                    <a:pt x="388" y="1099"/>
                    <a:pt x="468" y="1059"/>
                  </a:cubicBezTo>
                  <a:cubicBezTo>
                    <a:pt x="701" y="892"/>
                    <a:pt x="868" y="625"/>
                    <a:pt x="868" y="325"/>
                  </a:cubicBezTo>
                  <a:cubicBezTo>
                    <a:pt x="868" y="113"/>
                    <a:pt x="784" y="0"/>
                    <a:pt x="6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13;p41">
              <a:extLst>
                <a:ext uri="{FF2B5EF4-FFF2-40B4-BE49-F238E27FC236}">
                  <a16:creationId xmlns:a16="http://schemas.microsoft.com/office/drawing/2014/main" id="{DF3CA053-D622-4FAA-B531-0E98E981E570}"/>
                </a:ext>
              </a:extLst>
            </p:cNvPr>
            <p:cNvSpPr/>
            <p:nvPr/>
          </p:nvSpPr>
          <p:spPr>
            <a:xfrm>
              <a:off x="3218300" y="2077775"/>
              <a:ext cx="1446900" cy="884825"/>
            </a:xfrm>
            <a:custGeom>
              <a:avLst/>
              <a:gdLst/>
              <a:ahLst/>
              <a:cxnLst/>
              <a:rect l="l" t="t" r="r" b="b"/>
              <a:pathLst>
                <a:path w="57876" h="35393" extrusionOk="0">
                  <a:moveTo>
                    <a:pt x="54273" y="0"/>
                  </a:moveTo>
                  <a:lnTo>
                    <a:pt x="50937" y="1935"/>
                  </a:lnTo>
                  <a:lnTo>
                    <a:pt x="47501" y="1935"/>
                  </a:lnTo>
                  <a:lnTo>
                    <a:pt x="44132" y="3903"/>
                  </a:lnTo>
                  <a:lnTo>
                    <a:pt x="44099" y="3903"/>
                  </a:lnTo>
                  <a:lnTo>
                    <a:pt x="40796" y="7739"/>
                  </a:lnTo>
                  <a:lnTo>
                    <a:pt x="37461" y="3903"/>
                  </a:lnTo>
                  <a:cubicBezTo>
                    <a:pt x="37461" y="3903"/>
                    <a:pt x="37427" y="3869"/>
                    <a:pt x="37394" y="3869"/>
                  </a:cubicBezTo>
                  <a:cubicBezTo>
                    <a:pt x="37327" y="3869"/>
                    <a:pt x="37294" y="3903"/>
                    <a:pt x="37294" y="3936"/>
                  </a:cubicBezTo>
                  <a:lnTo>
                    <a:pt x="33958" y="11708"/>
                  </a:lnTo>
                  <a:lnTo>
                    <a:pt x="30556" y="11708"/>
                  </a:lnTo>
                  <a:lnTo>
                    <a:pt x="27187" y="14644"/>
                  </a:lnTo>
                  <a:lnTo>
                    <a:pt x="23818" y="15611"/>
                  </a:lnTo>
                  <a:cubicBezTo>
                    <a:pt x="23784" y="15611"/>
                    <a:pt x="23784" y="15645"/>
                    <a:pt x="23751" y="15645"/>
                  </a:cubicBezTo>
                  <a:lnTo>
                    <a:pt x="20382" y="19547"/>
                  </a:lnTo>
                  <a:lnTo>
                    <a:pt x="17013" y="22483"/>
                  </a:lnTo>
                  <a:lnTo>
                    <a:pt x="13677" y="23450"/>
                  </a:lnTo>
                  <a:lnTo>
                    <a:pt x="10341" y="21515"/>
                  </a:lnTo>
                  <a:cubicBezTo>
                    <a:pt x="10325" y="21499"/>
                    <a:pt x="10308" y="21490"/>
                    <a:pt x="10295" y="21490"/>
                  </a:cubicBezTo>
                  <a:cubicBezTo>
                    <a:pt x="10283" y="21490"/>
                    <a:pt x="10275" y="21499"/>
                    <a:pt x="10275" y="21515"/>
                  </a:cubicBezTo>
                  <a:cubicBezTo>
                    <a:pt x="10241" y="21515"/>
                    <a:pt x="10208" y="21515"/>
                    <a:pt x="10208" y="21549"/>
                  </a:cubicBezTo>
                  <a:lnTo>
                    <a:pt x="6839" y="28587"/>
                  </a:lnTo>
                  <a:lnTo>
                    <a:pt x="3503" y="29321"/>
                  </a:lnTo>
                  <a:cubicBezTo>
                    <a:pt x="3470" y="29321"/>
                    <a:pt x="3470" y="29321"/>
                    <a:pt x="3436" y="29354"/>
                  </a:cubicBezTo>
                  <a:lnTo>
                    <a:pt x="34" y="35225"/>
                  </a:lnTo>
                  <a:cubicBezTo>
                    <a:pt x="1" y="35292"/>
                    <a:pt x="34" y="35359"/>
                    <a:pt x="67" y="35392"/>
                  </a:cubicBezTo>
                  <a:lnTo>
                    <a:pt x="134" y="35392"/>
                  </a:lnTo>
                  <a:cubicBezTo>
                    <a:pt x="167" y="35359"/>
                    <a:pt x="201" y="35325"/>
                    <a:pt x="201" y="35292"/>
                  </a:cubicBezTo>
                  <a:lnTo>
                    <a:pt x="3570" y="29454"/>
                  </a:lnTo>
                  <a:lnTo>
                    <a:pt x="6906" y="28754"/>
                  </a:lnTo>
                  <a:cubicBezTo>
                    <a:pt x="6939" y="28754"/>
                    <a:pt x="6972" y="28721"/>
                    <a:pt x="6972" y="28721"/>
                  </a:cubicBezTo>
                  <a:lnTo>
                    <a:pt x="10308" y="21716"/>
                  </a:lnTo>
                  <a:lnTo>
                    <a:pt x="13610" y="23617"/>
                  </a:lnTo>
                  <a:lnTo>
                    <a:pt x="13710" y="23617"/>
                  </a:lnTo>
                  <a:lnTo>
                    <a:pt x="17079" y="22650"/>
                  </a:lnTo>
                  <a:lnTo>
                    <a:pt x="17113" y="22616"/>
                  </a:lnTo>
                  <a:lnTo>
                    <a:pt x="20515" y="19681"/>
                  </a:lnTo>
                  <a:lnTo>
                    <a:pt x="23884" y="15778"/>
                  </a:lnTo>
                  <a:lnTo>
                    <a:pt x="27253" y="14811"/>
                  </a:lnTo>
                  <a:lnTo>
                    <a:pt x="27287" y="14811"/>
                  </a:lnTo>
                  <a:lnTo>
                    <a:pt x="30689" y="11942"/>
                  </a:lnTo>
                  <a:lnTo>
                    <a:pt x="34025" y="11942"/>
                  </a:lnTo>
                  <a:cubicBezTo>
                    <a:pt x="34058" y="11942"/>
                    <a:pt x="34092" y="11909"/>
                    <a:pt x="34125" y="11875"/>
                  </a:cubicBezTo>
                  <a:lnTo>
                    <a:pt x="37461" y="4203"/>
                  </a:lnTo>
                  <a:lnTo>
                    <a:pt x="40730" y="7972"/>
                  </a:lnTo>
                  <a:cubicBezTo>
                    <a:pt x="40746" y="8006"/>
                    <a:pt x="40771" y="8022"/>
                    <a:pt x="40801" y="8022"/>
                  </a:cubicBezTo>
                  <a:cubicBezTo>
                    <a:pt x="40830" y="8022"/>
                    <a:pt x="40863" y="8006"/>
                    <a:pt x="40896" y="7972"/>
                  </a:cubicBezTo>
                  <a:lnTo>
                    <a:pt x="44266" y="4070"/>
                  </a:lnTo>
                  <a:lnTo>
                    <a:pt x="47635" y="2135"/>
                  </a:lnTo>
                  <a:lnTo>
                    <a:pt x="51037" y="2135"/>
                  </a:lnTo>
                  <a:lnTo>
                    <a:pt x="54373" y="200"/>
                  </a:lnTo>
                  <a:lnTo>
                    <a:pt x="57742" y="200"/>
                  </a:lnTo>
                  <a:cubicBezTo>
                    <a:pt x="57875" y="200"/>
                    <a:pt x="57875" y="0"/>
                    <a:pt x="577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14;p41">
              <a:extLst>
                <a:ext uri="{FF2B5EF4-FFF2-40B4-BE49-F238E27FC236}">
                  <a16:creationId xmlns:a16="http://schemas.microsoft.com/office/drawing/2014/main" id="{46FE4812-D19D-4E88-8A6F-3980429FA90A}"/>
                </a:ext>
              </a:extLst>
            </p:cNvPr>
            <p:cNvSpPr/>
            <p:nvPr/>
          </p:nvSpPr>
          <p:spPr>
            <a:xfrm>
              <a:off x="3258325" y="2535275"/>
              <a:ext cx="97600" cy="66525"/>
            </a:xfrm>
            <a:custGeom>
              <a:avLst/>
              <a:gdLst/>
              <a:ahLst/>
              <a:cxnLst/>
              <a:rect l="l" t="t" r="r" b="b"/>
              <a:pathLst>
                <a:path w="3904" h="2661" extrusionOk="0">
                  <a:moveTo>
                    <a:pt x="3746" y="1"/>
                  </a:moveTo>
                  <a:cubicBezTo>
                    <a:pt x="3703" y="1"/>
                    <a:pt x="3655" y="15"/>
                    <a:pt x="3603" y="46"/>
                  </a:cubicBezTo>
                  <a:lnTo>
                    <a:pt x="301" y="1948"/>
                  </a:lnTo>
                  <a:cubicBezTo>
                    <a:pt x="134" y="2081"/>
                    <a:pt x="34" y="2248"/>
                    <a:pt x="1" y="2448"/>
                  </a:cubicBezTo>
                  <a:cubicBezTo>
                    <a:pt x="1" y="2586"/>
                    <a:pt x="64" y="2661"/>
                    <a:pt x="159" y="2661"/>
                  </a:cubicBezTo>
                  <a:cubicBezTo>
                    <a:pt x="201" y="2661"/>
                    <a:pt x="249" y="2646"/>
                    <a:pt x="301" y="2615"/>
                  </a:cubicBezTo>
                  <a:lnTo>
                    <a:pt x="3603" y="714"/>
                  </a:lnTo>
                  <a:cubicBezTo>
                    <a:pt x="3770" y="614"/>
                    <a:pt x="3870" y="413"/>
                    <a:pt x="3904" y="213"/>
                  </a:cubicBezTo>
                  <a:cubicBezTo>
                    <a:pt x="3904" y="75"/>
                    <a:pt x="3840" y="1"/>
                    <a:pt x="374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15;p41">
              <a:extLst>
                <a:ext uri="{FF2B5EF4-FFF2-40B4-BE49-F238E27FC236}">
                  <a16:creationId xmlns:a16="http://schemas.microsoft.com/office/drawing/2014/main" id="{EC7FB4F1-0256-49EA-8A74-8C0DFF34CAA4}"/>
                </a:ext>
              </a:extLst>
            </p:cNvPr>
            <p:cNvSpPr/>
            <p:nvPr/>
          </p:nvSpPr>
          <p:spPr>
            <a:xfrm>
              <a:off x="3210800" y="260297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625" y="0"/>
                  </a:moveTo>
                  <a:cubicBezTo>
                    <a:pt x="570" y="0"/>
                    <a:pt x="505" y="23"/>
                    <a:pt x="434" y="74"/>
                  </a:cubicBezTo>
                  <a:cubicBezTo>
                    <a:pt x="167" y="207"/>
                    <a:pt x="0" y="507"/>
                    <a:pt x="0" y="808"/>
                  </a:cubicBezTo>
                  <a:cubicBezTo>
                    <a:pt x="0" y="1003"/>
                    <a:pt x="108" y="1127"/>
                    <a:pt x="257" y="1127"/>
                  </a:cubicBezTo>
                  <a:cubicBezTo>
                    <a:pt x="311" y="1127"/>
                    <a:pt x="371" y="1110"/>
                    <a:pt x="434" y="1074"/>
                  </a:cubicBezTo>
                  <a:cubicBezTo>
                    <a:pt x="668" y="908"/>
                    <a:pt x="834" y="607"/>
                    <a:pt x="834" y="307"/>
                  </a:cubicBezTo>
                  <a:cubicBezTo>
                    <a:pt x="834" y="121"/>
                    <a:pt x="753" y="0"/>
                    <a:pt x="62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16;p41">
              <a:extLst>
                <a:ext uri="{FF2B5EF4-FFF2-40B4-BE49-F238E27FC236}">
                  <a16:creationId xmlns:a16="http://schemas.microsoft.com/office/drawing/2014/main" id="{319B23FC-8306-425E-BF5F-3380DAEEC51B}"/>
                </a:ext>
              </a:extLst>
            </p:cNvPr>
            <p:cNvSpPr/>
            <p:nvPr/>
          </p:nvSpPr>
          <p:spPr>
            <a:xfrm>
              <a:off x="3210800" y="260297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625" y="0"/>
                  </a:moveTo>
                  <a:cubicBezTo>
                    <a:pt x="570" y="0"/>
                    <a:pt x="505" y="23"/>
                    <a:pt x="434" y="74"/>
                  </a:cubicBezTo>
                  <a:cubicBezTo>
                    <a:pt x="167" y="207"/>
                    <a:pt x="0" y="507"/>
                    <a:pt x="0" y="808"/>
                  </a:cubicBezTo>
                  <a:cubicBezTo>
                    <a:pt x="0" y="1003"/>
                    <a:pt x="108" y="1127"/>
                    <a:pt x="257" y="1127"/>
                  </a:cubicBezTo>
                  <a:cubicBezTo>
                    <a:pt x="311" y="1127"/>
                    <a:pt x="371" y="1110"/>
                    <a:pt x="434" y="1074"/>
                  </a:cubicBezTo>
                  <a:cubicBezTo>
                    <a:pt x="668" y="908"/>
                    <a:pt x="834" y="607"/>
                    <a:pt x="834" y="307"/>
                  </a:cubicBezTo>
                  <a:cubicBezTo>
                    <a:pt x="834" y="121"/>
                    <a:pt x="753" y="0"/>
                    <a:pt x="6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17;p41">
              <a:extLst>
                <a:ext uri="{FF2B5EF4-FFF2-40B4-BE49-F238E27FC236}">
                  <a16:creationId xmlns:a16="http://schemas.microsoft.com/office/drawing/2014/main" id="{66608A37-202D-4B1D-B58C-874251217B85}"/>
                </a:ext>
              </a:extLst>
            </p:cNvPr>
            <p:cNvSpPr/>
            <p:nvPr/>
          </p:nvSpPr>
          <p:spPr>
            <a:xfrm>
              <a:off x="3258325" y="2584450"/>
              <a:ext cx="96775" cy="65750"/>
            </a:xfrm>
            <a:custGeom>
              <a:avLst/>
              <a:gdLst/>
              <a:ahLst/>
              <a:cxnLst/>
              <a:rect l="l" t="t" r="r" b="b"/>
              <a:pathLst>
                <a:path w="3871" h="2630" extrusionOk="0">
                  <a:moveTo>
                    <a:pt x="3717" y="1"/>
                  </a:moveTo>
                  <a:cubicBezTo>
                    <a:pt x="3673" y="1"/>
                    <a:pt x="3623" y="15"/>
                    <a:pt x="3570" y="48"/>
                  </a:cubicBezTo>
                  <a:lnTo>
                    <a:pt x="301" y="1949"/>
                  </a:lnTo>
                  <a:cubicBezTo>
                    <a:pt x="134" y="2049"/>
                    <a:pt x="1" y="2249"/>
                    <a:pt x="1" y="2449"/>
                  </a:cubicBezTo>
                  <a:cubicBezTo>
                    <a:pt x="1" y="2563"/>
                    <a:pt x="62" y="2630"/>
                    <a:pt x="154" y="2630"/>
                  </a:cubicBezTo>
                  <a:cubicBezTo>
                    <a:pt x="197" y="2630"/>
                    <a:pt x="247" y="2615"/>
                    <a:pt x="301" y="2583"/>
                  </a:cubicBezTo>
                  <a:lnTo>
                    <a:pt x="3570" y="681"/>
                  </a:lnTo>
                  <a:cubicBezTo>
                    <a:pt x="3737" y="581"/>
                    <a:pt x="3870" y="381"/>
                    <a:pt x="3870" y="181"/>
                  </a:cubicBezTo>
                  <a:cubicBezTo>
                    <a:pt x="3870" y="68"/>
                    <a:pt x="3809" y="1"/>
                    <a:pt x="37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18;p41">
              <a:extLst>
                <a:ext uri="{FF2B5EF4-FFF2-40B4-BE49-F238E27FC236}">
                  <a16:creationId xmlns:a16="http://schemas.microsoft.com/office/drawing/2014/main" id="{C2B07786-F295-46CD-9617-F6AE20D99FDB}"/>
                </a:ext>
              </a:extLst>
            </p:cNvPr>
            <p:cNvSpPr/>
            <p:nvPr/>
          </p:nvSpPr>
          <p:spPr>
            <a:xfrm>
              <a:off x="3210800" y="2652175"/>
              <a:ext cx="20875" cy="28325"/>
            </a:xfrm>
            <a:custGeom>
              <a:avLst/>
              <a:gdLst/>
              <a:ahLst/>
              <a:cxnLst/>
              <a:rect l="l" t="t" r="r" b="b"/>
              <a:pathLst>
                <a:path w="835" h="1133" extrusionOk="0">
                  <a:moveTo>
                    <a:pt x="625" y="0"/>
                  </a:moveTo>
                  <a:cubicBezTo>
                    <a:pt x="570" y="0"/>
                    <a:pt x="505" y="23"/>
                    <a:pt x="434" y="74"/>
                  </a:cubicBezTo>
                  <a:cubicBezTo>
                    <a:pt x="167" y="241"/>
                    <a:pt x="0" y="507"/>
                    <a:pt x="0" y="808"/>
                  </a:cubicBezTo>
                  <a:cubicBezTo>
                    <a:pt x="0" y="1020"/>
                    <a:pt x="101" y="1133"/>
                    <a:pt x="242" y="1133"/>
                  </a:cubicBezTo>
                  <a:cubicBezTo>
                    <a:pt x="301" y="1133"/>
                    <a:pt x="366" y="1113"/>
                    <a:pt x="434" y="1075"/>
                  </a:cubicBezTo>
                  <a:cubicBezTo>
                    <a:pt x="668" y="908"/>
                    <a:pt x="834" y="608"/>
                    <a:pt x="834" y="307"/>
                  </a:cubicBezTo>
                  <a:cubicBezTo>
                    <a:pt x="834" y="121"/>
                    <a:pt x="753" y="0"/>
                    <a:pt x="62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19;p41">
              <a:extLst>
                <a:ext uri="{FF2B5EF4-FFF2-40B4-BE49-F238E27FC236}">
                  <a16:creationId xmlns:a16="http://schemas.microsoft.com/office/drawing/2014/main" id="{6EB098A0-30AA-404A-B583-0E71F94379DE}"/>
                </a:ext>
              </a:extLst>
            </p:cNvPr>
            <p:cNvSpPr/>
            <p:nvPr/>
          </p:nvSpPr>
          <p:spPr>
            <a:xfrm>
              <a:off x="3218300" y="3055350"/>
              <a:ext cx="386975" cy="249975"/>
            </a:xfrm>
            <a:custGeom>
              <a:avLst/>
              <a:gdLst/>
              <a:ahLst/>
              <a:cxnLst/>
              <a:rect l="l" t="t" r="r" b="b"/>
              <a:pathLst>
                <a:path w="15479" h="9999" extrusionOk="0">
                  <a:moveTo>
                    <a:pt x="15378" y="0"/>
                  </a:moveTo>
                  <a:cubicBezTo>
                    <a:pt x="15353" y="0"/>
                    <a:pt x="15328" y="8"/>
                    <a:pt x="15312" y="25"/>
                  </a:cubicBezTo>
                  <a:lnTo>
                    <a:pt x="13644" y="1493"/>
                  </a:lnTo>
                  <a:lnTo>
                    <a:pt x="11942" y="959"/>
                  </a:lnTo>
                  <a:lnTo>
                    <a:pt x="10208" y="3361"/>
                  </a:lnTo>
                  <a:lnTo>
                    <a:pt x="8507" y="4361"/>
                  </a:lnTo>
                  <a:lnTo>
                    <a:pt x="6839" y="5863"/>
                  </a:lnTo>
                  <a:lnTo>
                    <a:pt x="5138" y="5629"/>
                  </a:lnTo>
                  <a:lnTo>
                    <a:pt x="3436" y="7831"/>
                  </a:lnTo>
                  <a:lnTo>
                    <a:pt x="1769" y="8064"/>
                  </a:lnTo>
                  <a:lnTo>
                    <a:pt x="67" y="9832"/>
                  </a:lnTo>
                  <a:cubicBezTo>
                    <a:pt x="1" y="9865"/>
                    <a:pt x="1" y="9932"/>
                    <a:pt x="67" y="9965"/>
                  </a:cubicBezTo>
                  <a:cubicBezTo>
                    <a:pt x="67" y="9999"/>
                    <a:pt x="101" y="9999"/>
                    <a:pt x="134" y="9999"/>
                  </a:cubicBezTo>
                  <a:cubicBezTo>
                    <a:pt x="134" y="9999"/>
                    <a:pt x="167" y="9965"/>
                    <a:pt x="201" y="9932"/>
                  </a:cubicBezTo>
                  <a:lnTo>
                    <a:pt x="1869" y="8231"/>
                  </a:lnTo>
                  <a:lnTo>
                    <a:pt x="3637" y="8031"/>
                  </a:lnTo>
                  <a:lnTo>
                    <a:pt x="5304" y="5863"/>
                  </a:lnTo>
                  <a:lnTo>
                    <a:pt x="6972" y="6096"/>
                  </a:lnTo>
                  <a:lnTo>
                    <a:pt x="8673" y="4528"/>
                  </a:lnTo>
                  <a:lnTo>
                    <a:pt x="10375" y="3528"/>
                  </a:lnTo>
                  <a:lnTo>
                    <a:pt x="12043" y="1193"/>
                  </a:lnTo>
                  <a:lnTo>
                    <a:pt x="13710" y="1726"/>
                  </a:lnTo>
                  <a:lnTo>
                    <a:pt x="15445" y="192"/>
                  </a:lnTo>
                  <a:cubicBezTo>
                    <a:pt x="15478" y="125"/>
                    <a:pt x="15478" y="58"/>
                    <a:pt x="15445" y="25"/>
                  </a:cubicBezTo>
                  <a:cubicBezTo>
                    <a:pt x="15428" y="8"/>
                    <a:pt x="15403" y="0"/>
                    <a:pt x="1537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20;p41">
              <a:extLst>
                <a:ext uri="{FF2B5EF4-FFF2-40B4-BE49-F238E27FC236}">
                  <a16:creationId xmlns:a16="http://schemas.microsoft.com/office/drawing/2014/main" id="{28491B8F-A064-47FB-8E5C-98012385CA69}"/>
                </a:ext>
              </a:extLst>
            </p:cNvPr>
            <p:cNvSpPr/>
            <p:nvPr/>
          </p:nvSpPr>
          <p:spPr>
            <a:xfrm>
              <a:off x="3224150" y="3135400"/>
              <a:ext cx="32550" cy="73200"/>
            </a:xfrm>
            <a:custGeom>
              <a:avLst/>
              <a:gdLst/>
              <a:ahLst/>
              <a:cxnLst/>
              <a:rect l="l" t="t" r="r" b="b"/>
              <a:pathLst>
                <a:path w="1302" h="2928" extrusionOk="0">
                  <a:moveTo>
                    <a:pt x="834" y="1293"/>
                  </a:moveTo>
                  <a:cubicBezTo>
                    <a:pt x="867" y="1293"/>
                    <a:pt x="901" y="1326"/>
                    <a:pt x="934" y="1360"/>
                  </a:cubicBezTo>
                  <a:cubicBezTo>
                    <a:pt x="1001" y="1393"/>
                    <a:pt x="1001" y="1426"/>
                    <a:pt x="1034" y="1493"/>
                  </a:cubicBezTo>
                  <a:cubicBezTo>
                    <a:pt x="1034" y="1560"/>
                    <a:pt x="1068" y="1626"/>
                    <a:pt x="1068" y="1693"/>
                  </a:cubicBezTo>
                  <a:cubicBezTo>
                    <a:pt x="1068" y="1860"/>
                    <a:pt x="1034" y="1993"/>
                    <a:pt x="934" y="2160"/>
                  </a:cubicBezTo>
                  <a:cubicBezTo>
                    <a:pt x="901" y="2227"/>
                    <a:pt x="867" y="2294"/>
                    <a:pt x="834" y="2360"/>
                  </a:cubicBezTo>
                  <a:cubicBezTo>
                    <a:pt x="767" y="2394"/>
                    <a:pt x="701" y="2460"/>
                    <a:pt x="634" y="2494"/>
                  </a:cubicBezTo>
                  <a:cubicBezTo>
                    <a:pt x="601" y="2527"/>
                    <a:pt x="534" y="2560"/>
                    <a:pt x="467" y="2560"/>
                  </a:cubicBezTo>
                  <a:cubicBezTo>
                    <a:pt x="434" y="2560"/>
                    <a:pt x="400" y="2527"/>
                    <a:pt x="367" y="2494"/>
                  </a:cubicBezTo>
                  <a:cubicBezTo>
                    <a:pt x="300" y="2460"/>
                    <a:pt x="300" y="2394"/>
                    <a:pt x="267" y="2360"/>
                  </a:cubicBezTo>
                  <a:cubicBezTo>
                    <a:pt x="267" y="2294"/>
                    <a:pt x="234" y="2227"/>
                    <a:pt x="234" y="2160"/>
                  </a:cubicBezTo>
                  <a:cubicBezTo>
                    <a:pt x="234" y="2093"/>
                    <a:pt x="267" y="1993"/>
                    <a:pt x="267" y="1927"/>
                  </a:cubicBezTo>
                  <a:cubicBezTo>
                    <a:pt x="300" y="1827"/>
                    <a:pt x="334" y="1760"/>
                    <a:pt x="367" y="1693"/>
                  </a:cubicBezTo>
                  <a:cubicBezTo>
                    <a:pt x="400" y="1626"/>
                    <a:pt x="434" y="1560"/>
                    <a:pt x="467" y="1493"/>
                  </a:cubicBezTo>
                  <a:cubicBezTo>
                    <a:pt x="534" y="1426"/>
                    <a:pt x="601" y="1393"/>
                    <a:pt x="634" y="1326"/>
                  </a:cubicBezTo>
                  <a:cubicBezTo>
                    <a:pt x="701" y="1326"/>
                    <a:pt x="767" y="1293"/>
                    <a:pt x="834" y="1293"/>
                  </a:cubicBezTo>
                  <a:close/>
                  <a:moveTo>
                    <a:pt x="851" y="0"/>
                  </a:moveTo>
                  <a:cubicBezTo>
                    <a:pt x="842" y="0"/>
                    <a:pt x="834" y="9"/>
                    <a:pt x="834" y="25"/>
                  </a:cubicBezTo>
                  <a:lnTo>
                    <a:pt x="701" y="92"/>
                  </a:lnTo>
                  <a:cubicBezTo>
                    <a:pt x="667" y="92"/>
                    <a:pt x="667" y="125"/>
                    <a:pt x="634" y="159"/>
                  </a:cubicBezTo>
                  <a:cubicBezTo>
                    <a:pt x="634" y="159"/>
                    <a:pt x="634" y="192"/>
                    <a:pt x="634" y="225"/>
                  </a:cubicBezTo>
                  <a:lnTo>
                    <a:pt x="167" y="1493"/>
                  </a:lnTo>
                  <a:cubicBezTo>
                    <a:pt x="134" y="1560"/>
                    <a:pt x="134" y="1626"/>
                    <a:pt x="100" y="1693"/>
                  </a:cubicBezTo>
                  <a:cubicBezTo>
                    <a:pt x="100" y="1760"/>
                    <a:pt x="33" y="1793"/>
                    <a:pt x="33" y="1860"/>
                  </a:cubicBezTo>
                  <a:cubicBezTo>
                    <a:pt x="33" y="1927"/>
                    <a:pt x="33" y="1993"/>
                    <a:pt x="0" y="2093"/>
                  </a:cubicBezTo>
                  <a:cubicBezTo>
                    <a:pt x="0" y="2160"/>
                    <a:pt x="0" y="2227"/>
                    <a:pt x="0" y="2294"/>
                  </a:cubicBezTo>
                  <a:cubicBezTo>
                    <a:pt x="0" y="2394"/>
                    <a:pt x="33" y="2527"/>
                    <a:pt x="67" y="2627"/>
                  </a:cubicBezTo>
                  <a:cubicBezTo>
                    <a:pt x="67" y="2694"/>
                    <a:pt x="134" y="2794"/>
                    <a:pt x="200" y="2827"/>
                  </a:cubicBezTo>
                  <a:cubicBezTo>
                    <a:pt x="234" y="2894"/>
                    <a:pt x="334" y="2927"/>
                    <a:pt x="400" y="2927"/>
                  </a:cubicBezTo>
                  <a:cubicBezTo>
                    <a:pt x="467" y="2927"/>
                    <a:pt x="567" y="2894"/>
                    <a:pt x="667" y="2827"/>
                  </a:cubicBezTo>
                  <a:cubicBezTo>
                    <a:pt x="734" y="2794"/>
                    <a:pt x="834" y="2694"/>
                    <a:pt x="901" y="2627"/>
                  </a:cubicBezTo>
                  <a:cubicBezTo>
                    <a:pt x="1001" y="2527"/>
                    <a:pt x="1068" y="2427"/>
                    <a:pt x="1101" y="2327"/>
                  </a:cubicBezTo>
                  <a:cubicBezTo>
                    <a:pt x="1168" y="2194"/>
                    <a:pt x="1201" y="2060"/>
                    <a:pt x="1234" y="1927"/>
                  </a:cubicBezTo>
                  <a:cubicBezTo>
                    <a:pt x="1268" y="1827"/>
                    <a:pt x="1301" y="1693"/>
                    <a:pt x="1301" y="1560"/>
                  </a:cubicBezTo>
                  <a:cubicBezTo>
                    <a:pt x="1301" y="1426"/>
                    <a:pt x="1268" y="1326"/>
                    <a:pt x="1234" y="1226"/>
                  </a:cubicBezTo>
                  <a:cubicBezTo>
                    <a:pt x="1201" y="1126"/>
                    <a:pt x="1168" y="1059"/>
                    <a:pt x="1101" y="993"/>
                  </a:cubicBezTo>
                  <a:cubicBezTo>
                    <a:pt x="1068" y="959"/>
                    <a:pt x="967" y="926"/>
                    <a:pt x="901" y="926"/>
                  </a:cubicBezTo>
                  <a:cubicBezTo>
                    <a:pt x="801" y="926"/>
                    <a:pt x="734" y="959"/>
                    <a:pt x="667" y="993"/>
                  </a:cubicBezTo>
                  <a:cubicBezTo>
                    <a:pt x="634" y="1026"/>
                    <a:pt x="634" y="1026"/>
                    <a:pt x="601" y="1026"/>
                  </a:cubicBezTo>
                  <a:cubicBezTo>
                    <a:pt x="601" y="1059"/>
                    <a:pt x="567" y="1059"/>
                    <a:pt x="567" y="1059"/>
                  </a:cubicBezTo>
                  <a:lnTo>
                    <a:pt x="867" y="125"/>
                  </a:lnTo>
                  <a:lnTo>
                    <a:pt x="867" y="92"/>
                  </a:lnTo>
                  <a:lnTo>
                    <a:pt x="867" y="59"/>
                  </a:lnTo>
                  <a:lnTo>
                    <a:pt x="867" y="25"/>
                  </a:lnTo>
                  <a:cubicBezTo>
                    <a:pt x="867" y="9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21;p41">
              <a:extLst>
                <a:ext uri="{FF2B5EF4-FFF2-40B4-BE49-F238E27FC236}">
                  <a16:creationId xmlns:a16="http://schemas.microsoft.com/office/drawing/2014/main" id="{2D6EDB4C-9AD8-4355-AE0A-CD35CF518766}"/>
                </a:ext>
              </a:extLst>
            </p:cNvPr>
            <p:cNvSpPr/>
            <p:nvPr/>
          </p:nvSpPr>
          <p:spPr>
            <a:xfrm>
              <a:off x="3260825" y="3111000"/>
              <a:ext cx="31725" cy="76750"/>
            </a:xfrm>
            <a:custGeom>
              <a:avLst/>
              <a:gdLst/>
              <a:ahLst/>
              <a:cxnLst/>
              <a:rect l="l" t="t" r="r" b="b"/>
              <a:pathLst>
                <a:path w="1269" h="3070" extrusionOk="0">
                  <a:moveTo>
                    <a:pt x="1135" y="1"/>
                  </a:moveTo>
                  <a:lnTo>
                    <a:pt x="168" y="568"/>
                  </a:lnTo>
                  <a:cubicBezTo>
                    <a:pt x="134" y="568"/>
                    <a:pt x="134" y="601"/>
                    <a:pt x="101" y="601"/>
                  </a:cubicBezTo>
                  <a:cubicBezTo>
                    <a:pt x="101" y="634"/>
                    <a:pt x="101" y="668"/>
                    <a:pt x="101" y="701"/>
                  </a:cubicBezTo>
                  <a:lnTo>
                    <a:pt x="101" y="835"/>
                  </a:lnTo>
                  <a:cubicBezTo>
                    <a:pt x="101" y="868"/>
                    <a:pt x="101" y="901"/>
                    <a:pt x="101" y="901"/>
                  </a:cubicBezTo>
                  <a:lnTo>
                    <a:pt x="168" y="901"/>
                  </a:lnTo>
                  <a:lnTo>
                    <a:pt x="868" y="468"/>
                  </a:lnTo>
                  <a:lnTo>
                    <a:pt x="434" y="1468"/>
                  </a:lnTo>
                  <a:lnTo>
                    <a:pt x="401" y="1535"/>
                  </a:lnTo>
                  <a:cubicBezTo>
                    <a:pt x="401" y="1568"/>
                    <a:pt x="401" y="1602"/>
                    <a:pt x="401" y="1602"/>
                  </a:cubicBezTo>
                  <a:lnTo>
                    <a:pt x="401" y="1735"/>
                  </a:lnTo>
                  <a:cubicBezTo>
                    <a:pt x="401" y="1769"/>
                    <a:pt x="401" y="1802"/>
                    <a:pt x="401" y="1802"/>
                  </a:cubicBezTo>
                  <a:cubicBezTo>
                    <a:pt x="401" y="1819"/>
                    <a:pt x="409" y="1827"/>
                    <a:pt x="418" y="1827"/>
                  </a:cubicBezTo>
                  <a:cubicBezTo>
                    <a:pt x="426" y="1827"/>
                    <a:pt x="434" y="1819"/>
                    <a:pt x="434" y="1802"/>
                  </a:cubicBezTo>
                  <a:lnTo>
                    <a:pt x="668" y="1702"/>
                  </a:lnTo>
                  <a:cubicBezTo>
                    <a:pt x="701" y="1668"/>
                    <a:pt x="768" y="1635"/>
                    <a:pt x="801" y="1635"/>
                  </a:cubicBezTo>
                  <a:cubicBezTo>
                    <a:pt x="818" y="1618"/>
                    <a:pt x="843" y="1610"/>
                    <a:pt x="868" y="1610"/>
                  </a:cubicBezTo>
                  <a:cubicBezTo>
                    <a:pt x="893" y="1610"/>
                    <a:pt x="918" y="1618"/>
                    <a:pt x="935" y="1635"/>
                  </a:cubicBezTo>
                  <a:cubicBezTo>
                    <a:pt x="968" y="1635"/>
                    <a:pt x="1002" y="1668"/>
                    <a:pt x="1002" y="1702"/>
                  </a:cubicBezTo>
                  <a:cubicBezTo>
                    <a:pt x="1035" y="1769"/>
                    <a:pt x="1035" y="1835"/>
                    <a:pt x="1035" y="1902"/>
                  </a:cubicBezTo>
                  <a:cubicBezTo>
                    <a:pt x="1035" y="1969"/>
                    <a:pt x="1035" y="2069"/>
                    <a:pt x="1002" y="2135"/>
                  </a:cubicBezTo>
                  <a:cubicBezTo>
                    <a:pt x="1002" y="2202"/>
                    <a:pt x="968" y="2269"/>
                    <a:pt x="935" y="2336"/>
                  </a:cubicBezTo>
                  <a:cubicBezTo>
                    <a:pt x="901" y="2402"/>
                    <a:pt x="835" y="2436"/>
                    <a:pt x="801" y="2502"/>
                  </a:cubicBezTo>
                  <a:cubicBezTo>
                    <a:pt x="768" y="2536"/>
                    <a:pt x="701" y="2569"/>
                    <a:pt x="668" y="2602"/>
                  </a:cubicBezTo>
                  <a:cubicBezTo>
                    <a:pt x="601" y="2636"/>
                    <a:pt x="535" y="2669"/>
                    <a:pt x="468" y="2703"/>
                  </a:cubicBezTo>
                  <a:lnTo>
                    <a:pt x="334" y="2703"/>
                  </a:lnTo>
                  <a:cubicBezTo>
                    <a:pt x="334" y="2669"/>
                    <a:pt x="301" y="2636"/>
                    <a:pt x="268" y="2636"/>
                  </a:cubicBezTo>
                  <a:cubicBezTo>
                    <a:pt x="268" y="2602"/>
                    <a:pt x="268" y="2569"/>
                    <a:pt x="234" y="2536"/>
                  </a:cubicBezTo>
                  <a:cubicBezTo>
                    <a:pt x="234" y="2502"/>
                    <a:pt x="234" y="2469"/>
                    <a:pt x="201" y="2469"/>
                  </a:cubicBezTo>
                  <a:lnTo>
                    <a:pt x="168" y="2469"/>
                  </a:lnTo>
                  <a:lnTo>
                    <a:pt x="34" y="2536"/>
                  </a:lnTo>
                  <a:cubicBezTo>
                    <a:pt x="34" y="2536"/>
                    <a:pt x="1" y="2569"/>
                    <a:pt x="1" y="2569"/>
                  </a:cubicBezTo>
                  <a:cubicBezTo>
                    <a:pt x="1" y="2602"/>
                    <a:pt x="1" y="2602"/>
                    <a:pt x="1" y="2636"/>
                  </a:cubicBezTo>
                  <a:cubicBezTo>
                    <a:pt x="1" y="2703"/>
                    <a:pt x="34" y="2803"/>
                    <a:pt x="34" y="2869"/>
                  </a:cubicBezTo>
                  <a:cubicBezTo>
                    <a:pt x="68" y="2936"/>
                    <a:pt x="101" y="2969"/>
                    <a:pt x="168" y="3003"/>
                  </a:cubicBezTo>
                  <a:cubicBezTo>
                    <a:pt x="234" y="3036"/>
                    <a:pt x="301" y="3069"/>
                    <a:pt x="368" y="3069"/>
                  </a:cubicBezTo>
                  <a:cubicBezTo>
                    <a:pt x="468" y="3036"/>
                    <a:pt x="568" y="3003"/>
                    <a:pt x="635" y="2936"/>
                  </a:cubicBezTo>
                  <a:cubicBezTo>
                    <a:pt x="735" y="2903"/>
                    <a:pt x="835" y="2836"/>
                    <a:pt x="901" y="2769"/>
                  </a:cubicBezTo>
                  <a:cubicBezTo>
                    <a:pt x="968" y="2669"/>
                    <a:pt x="1035" y="2569"/>
                    <a:pt x="1068" y="2469"/>
                  </a:cubicBezTo>
                  <a:cubicBezTo>
                    <a:pt x="1135" y="2369"/>
                    <a:pt x="1202" y="2269"/>
                    <a:pt x="1202" y="2135"/>
                  </a:cubicBezTo>
                  <a:cubicBezTo>
                    <a:pt x="1268" y="2035"/>
                    <a:pt x="1268" y="1902"/>
                    <a:pt x="1268" y="1769"/>
                  </a:cubicBezTo>
                  <a:cubicBezTo>
                    <a:pt x="1268" y="1668"/>
                    <a:pt x="1268" y="1568"/>
                    <a:pt x="1235" y="1468"/>
                  </a:cubicBezTo>
                  <a:cubicBezTo>
                    <a:pt x="1202" y="1402"/>
                    <a:pt x="1168" y="1335"/>
                    <a:pt x="1102" y="1302"/>
                  </a:cubicBezTo>
                  <a:cubicBezTo>
                    <a:pt x="1068" y="1235"/>
                    <a:pt x="1002" y="1235"/>
                    <a:pt x="935" y="1235"/>
                  </a:cubicBezTo>
                  <a:cubicBezTo>
                    <a:pt x="868" y="1235"/>
                    <a:pt x="768" y="1268"/>
                    <a:pt x="701" y="1302"/>
                  </a:cubicBezTo>
                  <a:lnTo>
                    <a:pt x="1135" y="334"/>
                  </a:lnTo>
                  <a:cubicBezTo>
                    <a:pt x="1168" y="301"/>
                    <a:pt x="1168" y="267"/>
                    <a:pt x="1168" y="234"/>
                  </a:cubicBezTo>
                  <a:cubicBezTo>
                    <a:pt x="1168" y="234"/>
                    <a:pt x="1168" y="201"/>
                    <a:pt x="1168" y="167"/>
                  </a:cubicBezTo>
                  <a:lnTo>
                    <a:pt x="1168" y="67"/>
                  </a:lnTo>
                  <a:cubicBezTo>
                    <a:pt x="1202" y="34"/>
                    <a:pt x="1202" y="1"/>
                    <a:pt x="11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22;p41">
              <a:extLst>
                <a:ext uri="{FF2B5EF4-FFF2-40B4-BE49-F238E27FC236}">
                  <a16:creationId xmlns:a16="http://schemas.microsoft.com/office/drawing/2014/main" id="{CFBAF40A-9E75-403B-83CD-568E11BFD079}"/>
                </a:ext>
              </a:extLst>
            </p:cNvPr>
            <p:cNvSpPr/>
            <p:nvPr/>
          </p:nvSpPr>
          <p:spPr>
            <a:xfrm>
              <a:off x="3298350" y="3089325"/>
              <a:ext cx="31725" cy="77575"/>
            </a:xfrm>
            <a:custGeom>
              <a:avLst/>
              <a:gdLst/>
              <a:ahLst/>
              <a:cxnLst/>
              <a:rect l="l" t="t" r="r" b="b"/>
              <a:pathLst>
                <a:path w="1269" h="3103" extrusionOk="0">
                  <a:moveTo>
                    <a:pt x="1102" y="0"/>
                  </a:moveTo>
                  <a:lnTo>
                    <a:pt x="134" y="567"/>
                  </a:lnTo>
                  <a:cubicBezTo>
                    <a:pt x="101" y="567"/>
                    <a:pt x="101" y="601"/>
                    <a:pt x="68" y="634"/>
                  </a:cubicBezTo>
                  <a:cubicBezTo>
                    <a:pt x="68" y="667"/>
                    <a:pt x="68" y="667"/>
                    <a:pt x="68" y="701"/>
                  </a:cubicBezTo>
                  <a:lnTo>
                    <a:pt x="68" y="834"/>
                  </a:lnTo>
                  <a:cubicBezTo>
                    <a:pt x="68" y="868"/>
                    <a:pt x="68" y="901"/>
                    <a:pt x="68" y="901"/>
                  </a:cubicBezTo>
                  <a:cubicBezTo>
                    <a:pt x="84" y="918"/>
                    <a:pt x="101" y="926"/>
                    <a:pt x="113" y="926"/>
                  </a:cubicBezTo>
                  <a:cubicBezTo>
                    <a:pt x="126" y="926"/>
                    <a:pt x="134" y="918"/>
                    <a:pt x="134" y="901"/>
                  </a:cubicBezTo>
                  <a:lnTo>
                    <a:pt x="835" y="501"/>
                  </a:lnTo>
                  <a:lnTo>
                    <a:pt x="401" y="1501"/>
                  </a:lnTo>
                  <a:cubicBezTo>
                    <a:pt x="401" y="1501"/>
                    <a:pt x="368" y="1535"/>
                    <a:pt x="368" y="1568"/>
                  </a:cubicBezTo>
                  <a:cubicBezTo>
                    <a:pt x="368" y="1568"/>
                    <a:pt x="368" y="1601"/>
                    <a:pt x="368" y="1635"/>
                  </a:cubicBezTo>
                  <a:lnTo>
                    <a:pt x="368" y="1768"/>
                  </a:lnTo>
                  <a:cubicBezTo>
                    <a:pt x="368" y="1768"/>
                    <a:pt x="368" y="1802"/>
                    <a:pt x="368" y="1835"/>
                  </a:cubicBezTo>
                  <a:lnTo>
                    <a:pt x="435" y="1835"/>
                  </a:lnTo>
                  <a:lnTo>
                    <a:pt x="635" y="1702"/>
                  </a:lnTo>
                  <a:cubicBezTo>
                    <a:pt x="668" y="1668"/>
                    <a:pt x="735" y="1668"/>
                    <a:pt x="768" y="1635"/>
                  </a:cubicBezTo>
                  <a:lnTo>
                    <a:pt x="902" y="1635"/>
                  </a:lnTo>
                  <a:cubicBezTo>
                    <a:pt x="935" y="1668"/>
                    <a:pt x="968" y="1702"/>
                    <a:pt x="968" y="1735"/>
                  </a:cubicBezTo>
                  <a:cubicBezTo>
                    <a:pt x="1002" y="1802"/>
                    <a:pt x="1002" y="1868"/>
                    <a:pt x="1002" y="1935"/>
                  </a:cubicBezTo>
                  <a:cubicBezTo>
                    <a:pt x="1002" y="2002"/>
                    <a:pt x="1002" y="2068"/>
                    <a:pt x="968" y="2169"/>
                  </a:cubicBezTo>
                  <a:cubicBezTo>
                    <a:pt x="968" y="2235"/>
                    <a:pt x="935" y="2302"/>
                    <a:pt x="902" y="2369"/>
                  </a:cubicBezTo>
                  <a:cubicBezTo>
                    <a:pt x="868" y="2402"/>
                    <a:pt x="835" y="2469"/>
                    <a:pt x="768" y="2502"/>
                  </a:cubicBezTo>
                  <a:cubicBezTo>
                    <a:pt x="735" y="2569"/>
                    <a:pt x="668" y="2602"/>
                    <a:pt x="635" y="2636"/>
                  </a:cubicBezTo>
                  <a:cubicBezTo>
                    <a:pt x="568" y="2669"/>
                    <a:pt x="501" y="2702"/>
                    <a:pt x="435" y="2702"/>
                  </a:cubicBezTo>
                  <a:cubicBezTo>
                    <a:pt x="418" y="2719"/>
                    <a:pt x="401" y="2727"/>
                    <a:pt x="385" y="2727"/>
                  </a:cubicBezTo>
                  <a:cubicBezTo>
                    <a:pt x="368" y="2727"/>
                    <a:pt x="351" y="2719"/>
                    <a:pt x="334" y="2702"/>
                  </a:cubicBezTo>
                  <a:cubicBezTo>
                    <a:pt x="301" y="2702"/>
                    <a:pt x="268" y="2669"/>
                    <a:pt x="268" y="2636"/>
                  </a:cubicBezTo>
                  <a:cubicBezTo>
                    <a:pt x="234" y="2602"/>
                    <a:pt x="234" y="2569"/>
                    <a:pt x="234" y="2535"/>
                  </a:cubicBezTo>
                  <a:cubicBezTo>
                    <a:pt x="234" y="2535"/>
                    <a:pt x="201" y="2502"/>
                    <a:pt x="201" y="2502"/>
                  </a:cubicBezTo>
                  <a:cubicBezTo>
                    <a:pt x="201" y="2485"/>
                    <a:pt x="193" y="2477"/>
                    <a:pt x="184" y="2477"/>
                  </a:cubicBezTo>
                  <a:cubicBezTo>
                    <a:pt x="176" y="2477"/>
                    <a:pt x="168" y="2485"/>
                    <a:pt x="168" y="2502"/>
                  </a:cubicBezTo>
                  <a:lnTo>
                    <a:pt x="34" y="2569"/>
                  </a:lnTo>
                  <a:cubicBezTo>
                    <a:pt x="34" y="2569"/>
                    <a:pt x="1" y="2602"/>
                    <a:pt x="1" y="2602"/>
                  </a:cubicBezTo>
                  <a:cubicBezTo>
                    <a:pt x="1" y="2636"/>
                    <a:pt x="1" y="2636"/>
                    <a:pt x="1" y="2669"/>
                  </a:cubicBezTo>
                  <a:cubicBezTo>
                    <a:pt x="1" y="2736"/>
                    <a:pt x="1" y="2836"/>
                    <a:pt x="34" y="2902"/>
                  </a:cubicBezTo>
                  <a:cubicBezTo>
                    <a:pt x="68" y="2969"/>
                    <a:pt x="101" y="3002"/>
                    <a:pt x="168" y="3036"/>
                  </a:cubicBezTo>
                  <a:cubicBezTo>
                    <a:pt x="234" y="3069"/>
                    <a:pt x="301" y="3103"/>
                    <a:pt x="368" y="3103"/>
                  </a:cubicBezTo>
                  <a:cubicBezTo>
                    <a:pt x="468" y="3069"/>
                    <a:pt x="568" y="3036"/>
                    <a:pt x="635" y="2969"/>
                  </a:cubicBezTo>
                  <a:cubicBezTo>
                    <a:pt x="735" y="2936"/>
                    <a:pt x="801" y="2869"/>
                    <a:pt x="902" y="2802"/>
                  </a:cubicBezTo>
                  <a:cubicBezTo>
                    <a:pt x="968" y="2702"/>
                    <a:pt x="1035" y="2602"/>
                    <a:pt x="1068" y="2502"/>
                  </a:cubicBezTo>
                  <a:cubicBezTo>
                    <a:pt x="1135" y="2402"/>
                    <a:pt x="1168" y="2302"/>
                    <a:pt x="1202" y="2169"/>
                  </a:cubicBezTo>
                  <a:cubicBezTo>
                    <a:pt x="1235" y="2068"/>
                    <a:pt x="1268" y="1935"/>
                    <a:pt x="1268" y="1802"/>
                  </a:cubicBezTo>
                  <a:cubicBezTo>
                    <a:pt x="1268" y="1702"/>
                    <a:pt x="1235" y="1601"/>
                    <a:pt x="1235" y="1501"/>
                  </a:cubicBezTo>
                  <a:cubicBezTo>
                    <a:pt x="1202" y="1435"/>
                    <a:pt x="1168" y="1368"/>
                    <a:pt x="1102" y="1335"/>
                  </a:cubicBezTo>
                  <a:cubicBezTo>
                    <a:pt x="1068" y="1268"/>
                    <a:pt x="1002" y="1268"/>
                    <a:pt x="935" y="1268"/>
                  </a:cubicBezTo>
                  <a:cubicBezTo>
                    <a:pt x="835" y="1268"/>
                    <a:pt x="768" y="1301"/>
                    <a:pt x="701" y="1335"/>
                  </a:cubicBezTo>
                  <a:lnTo>
                    <a:pt x="1135" y="367"/>
                  </a:lnTo>
                  <a:cubicBezTo>
                    <a:pt x="1168" y="334"/>
                    <a:pt x="1168" y="301"/>
                    <a:pt x="1168" y="267"/>
                  </a:cubicBezTo>
                  <a:cubicBezTo>
                    <a:pt x="1168" y="267"/>
                    <a:pt x="1168" y="234"/>
                    <a:pt x="1168" y="200"/>
                  </a:cubicBezTo>
                  <a:lnTo>
                    <a:pt x="1168" y="67"/>
                  </a:lnTo>
                  <a:cubicBezTo>
                    <a:pt x="1168" y="34"/>
                    <a:pt x="1168" y="34"/>
                    <a:pt x="11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23;p41">
              <a:extLst>
                <a:ext uri="{FF2B5EF4-FFF2-40B4-BE49-F238E27FC236}">
                  <a16:creationId xmlns:a16="http://schemas.microsoft.com/office/drawing/2014/main" id="{84A1C096-5A82-4EBA-9418-6FA009A1EE77}"/>
                </a:ext>
              </a:extLst>
            </p:cNvPr>
            <p:cNvSpPr/>
            <p:nvPr/>
          </p:nvSpPr>
          <p:spPr>
            <a:xfrm>
              <a:off x="3221650" y="3125675"/>
              <a:ext cx="381125" cy="230325"/>
            </a:xfrm>
            <a:custGeom>
              <a:avLst/>
              <a:gdLst/>
              <a:ahLst/>
              <a:cxnLst/>
              <a:rect l="l" t="t" r="r" b="b"/>
              <a:pathLst>
                <a:path w="15245" h="9213" extrusionOk="0">
                  <a:moveTo>
                    <a:pt x="15091" y="0"/>
                  </a:moveTo>
                  <a:cubicBezTo>
                    <a:pt x="15048" y="0"/>
                    <a:pt x="14998" y="15"/>
                    <a:pt x="14944" y="47"/>
                  </a:cubicBezTo>
                  <a:lnTo>
                    <a:pt x="300" y="8520"/>
                  </a:lnTo>
                  <a:cubicBezTo>
                    <a:pt x="133" y="8620"/>
                    <a:pt x="0" y="8820"/>
                    <a:pt x="0" y="9020"/>
                  </a:cubicBezTo>
                  <a:cubicBezTo>
                    <a:pt x="0" y="9144"/>
                    <a:pt x="73" y="9213"/>
                    <a:pt x="179" y="9213"/>
                  </a:cubicBezTo>
                  <a:cubicBezTo>
                    <a:pt x="216" y="9213"/>
                    <a:pt x="257" y="9204"/>
                    <a:pt x="300" y="9187"/>
                  </a:cubicBezTo>
                  <a:lnTo>
                    <a:pt x="14944" y="681"/>
                  </a:lnTo>
                  <a:cubicBezTo>
                    <a:pt x="15111" y="581"/>
                    <a:pt x="15211" y="414"/>
                    <a:pt x="15244" y="181"/>
                  </a:cubicBezTo>
                  <a:cubicBezTo>
                    <a:pt x="15244" y="67"/>
                    <a:pt x="15183" y="0"/>
                    <a:pt x="1509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24;p41">
              <a:extLst>
                <a:ext uri="{FF2B5EF4-FFF2-40B4-BE49-F238E27FC236}">
                  <a16:creationId xmlns:a16="http://schemas.microsoft.com/office/drawing/2014/main" id="{73B64729-73D7-4C45-909E-687431C1CB1A}"/>
                </a:ext>
              </a:extLst>
            </p:cNvPr>
            <p:cNvSpPr/>
            <p:nvPr/>
          </p:nvSpPr>
          <p:spPr>
            <a:xfrm>
              <a:off x="3221650" y="3045650"/>
              <a:ext cx="96750" cy="66025"/>
            </a:xfrm>
            <a:custGeom>
              <a:avLst/>
              <a:gdLst/>
              <a:ahLst/>
              <a:cxnLst/>
              <a:rect l="l" t="t" r="r" b="b"/>
              <a:pathLst>
                <a:path w="3870" h="2641" extrusionOk="0">
                  <a:moveTo>
                    <a:pt x="3712" y="0"/>
                  </a:moveTo>
                  <a:cubicBezTo>
                    <a:pt x="3669" y="0"/>
                    <a:pt x="3621" y="15"/>
                    <a:pt x="3569" y="46"/>
                  </a:cubicBezTo>
                  <a:lnTo>
                    <a:pt x="300" y="1947"/>
                  </a:lnTo>
                  <a:cubicBezTo>
                    <a:pt x="133" y="2048"/>
                    <a:pt x="0" y="2248"/>
                    <a:pt x="0" y="2448"/>
                  </a:cubicBezTo>
                  <a:cubicBezTo>
                    <a:pt x="0" y="2572"/>
                    <a:pt x="73" y="2640"/>
                    <a:pt x="179" y="2640"/>
                  </a:cubicBezTo>
                  <a:cubicBezTo>
                    <a:pt x="216" y="2640"/>
                    <a:pt x="257" y="2632"/>
                    <a:pt x="300" y="2615"/>
                  </a:cubicBezTo>
                  <a:lnTo>
                    <a:pt x="3569" y="713"/>
                  </a:lnTo>
                  <a:cubicBezTo>
                    <a:pt x="3736" y="580"/>
                    <a:pt x="3869" y="413"/>
                    <a:pt x="3869" y="213"/>
                  </a:cubicBezTo>
                  <a:cubicBezTo>
                    <a:pt x="3869" y="75"/>
                    <a:pt x="3806" y="0"/>
                    <a:pt x="371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25;p41">
              <a:extLst>
                <a:ext uri="{FF2B5EF4-FFF2-40B4-BE49-F238E27FC236}">
                  <a16:creationId xmlns:a16="http://schemas.microsoft.com/office/drawing/2014/main" id="{F75FCE5B-BC0C-4230-8C6F-259E9DC57857}"/>
                </a:ext>
              </a:extLst>
            </p:cNvPr>
            <p:cNvSpPr/>
            <p:nvPr/>
          </p:nvSpPr>
          <p:spPr>
            <a:xfrm>
              <a:off x="3218300" y="3312900"/>
              <a:ext cx="388650" cy="285150"/>
            </a:xfrm>
            <a:custGeom>
              <a:avLst/>
              <a:gdLst/>
              <a:ahLst/>
              <a:cxnLst/>
              <a:rect l="l" t="t" r="r" b="b"/>
              <a:pathLst>
                <a:path w="15546" h="11406" extrusionOk="0">
                  <a:moveTo>
                    <a:pt x="15407" y="1"/>
                  </a:moveTo>
                  <a:cubicBezTo>
                    <a:pt x="15371" y="1"/>
                    <a:pt x="15334" y="19"/>
                    <a:pt x="15312" y="64"/>
                  </a:cubicBezTo>
                  <a:lnTo>
                    <a:pt x="13644" y="2932"/>
                  </a:lnTo>
                  <a:lnTo>
                    <a:pt x="12009" y="3266"/>
                  </a:lnTo>
                  <a:lnTo>
                    <a:pt x="11976" y="3266"/>
                  </a:lnTo>
                  <a:lnTo>
                    <a:pt x="10308" y="4734"/>
                  </a:lnTo>
                  <a:lnTo>
                    <a:pt x="8573" y="3900"/>
                  </a:lnTo>
                  <a:lnTo>
                    <a:pt x="6839" y="7302"/>
                  </a:lnTo>
                  <a:lnTo>
                    <a:pt x="5171" y="7769"/>
                  </a:lnTo>
                  <a:lnTo>
                    <a:pt x="3470" y="9270"/>
                  </a:lnTo>
                  <a:lnTo>
                    <a:pt x="1769" y="9470"/>
                  </a:lnTo>
                  <a:lnTo>
                    <a:pt x="67" y="11238"/>
                  </a:lnTo>
                  <a:cubicBezTo>
                    <a:pt x="1" y="11272"/>
                    <a:pt x="1" y="11338"/>
                    <a:pt x="67" y="11372"/>
                  </a:cubicBezTo>
                  <a:cubicBezTo>
                    <a:pt x="67" y="11405"/>
                    <a:pt x="101" y="11405"/>
                    <a:pt x="134" y="11405"/>
                  </a:cubicBezTo>
                  <a:cubicBezTo>
                    <a:pt x="167" y="11405"/>
                    <a:pt x="201" y="11405"/>
                    <a:pt x="234" y="11372"/>
                  </a:cubicBezTo>
                  <a:lnTo>
                    <a:pt x="1902" y="9671"/>
                  </a:lnTo>
                  <a:lnTo>
                    <a:pt x="3570" y="9437"/>
                  </a:lnTo>
                  <a:lnTo>
                    <a:pt x="5271" y="7936"/>
                  </a:lnTo>
                  <a:lnTo>
                    <a:pt x="7006" y="7469"/>
                  </a:lnTo>
                  <a:lnTo>
                    <a:pt x="8673" y="4133"/>
                  </a:lnTo>
                  <a:lnTo>
                    <a:pt x="10341" y="4967"/>
                  </a:lnTo>
                  <a:lnTo>
                    <a:pt x="12076" y="3466"/>
                  </a:lnTo>
                  <a:lnTo>
                    <a:pt x="13777" y="3133"/>
                  </a:lnTo>
                  <a:lnTo>
                    <a:pt x="15478" y="164"/>
                  </a:lnTo>
                  <a:cubicBezTo>
                    <a:pt x="15545" y="75"/>
                    <a:pt x="15478" y="1"/>
                    <a:pt x="1540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26;p41">
              <a:extLst>
                <a:ext uri="{FF2B5EF4-FFF2-40B4-BE49-F238E27FC236}">
                  <a16:creationId xmlns:a16="http://schemas.microsoft.com/office/drawing/2014/main" id="{FDFEE951-AA22-493B-AE3A-1F37DB88EE7D}"/>
                </a:ext>
              </a:extLst>
            </p:cNvPr>
            <p:cNvSpPr/>
            <p:nvPr/>
          </p:nvSpPr>
          <p:spPr>
            <a:xfrm>
              <a:off x="3218300" y="3312900"/>
              <a:ext cx="388650" cy="285150"/>
            </a:xfrm>
            <a:custGeom>
              <a:avLst/>
              <a:gdLst/>
              <a:ahLst/>
              <a:cxnLst/>
              <a:rect l="l" t="t" r="r" b="b"/>
              <a:pathLst>
                <a:path w="15546" h="11406" extrusionOk="0">
                  <a:moveTo>
                    <a:pt x="15407" y="1"/>
                  </a:moveTo>
                  <a:cubicBezTo>
                    <a:pt x="15371" y="1"/>
                    <a:pt x="15334" y="19"/>
                    <a:pt x="15312" y="64"/>
                  </a:cubicBezTo>
                  <a:lnTo>
                    <a:pt x="13644" y="2932"/>
                  </a:lnTo>
                  <a:lnTo>
                    <a:pt x="12009" y="3266"/>
                  </a:lnTo>
                  <a:lnTo>
                    <a:pt x="11976" y="3266"/>
                  </a:lnTo>
                  <a:lnTo>
                    <a:pt x="10308" y="4734"/>
                  </a:lnTo>
                  <a:lnTo>
                    <a:pt x="8573" y="3900"/>
                  </a:lnTo>
                  <a:lnTo>
                    <a:pt x="6839" y="7302"/>
                  </a:lnTo>
                  <a:lnTo>
                    <a:pt x="5171" y="7769"/>
                  </a:lnTo>
                  <a:lnTo>
                    <a:pt x="3470" y="9270"/>
                  </a:lnTo>
                  <a:lnTo>
                    <a:pt x="1769" y="9470"/>
                  </a:lnTo>
                  <a:lnTo>
                    <a:pt x="67" y="11238"/>
                  </a:lnTo>
                  <a:cubicBezTo>
                    <a:pt x="1" y="11272"/>
                    <a:pt x="1" y="11338"/>
                    <a:pt x="67" y="11372"/>
                  </a:cubicBezTo>
                  <a:cubicBezTo>
                    <a:pt x="67" y="11405"/>
                    <a:pt x="101" y="11405"/>
                    <a:pt x="134" y="11405"/>
                  </a:cubicBezTo>
                  <a:cubicBezTo>
                    <a:pt x="167" y="11405"/>
                    <a:pt x="201" y="11405"/>
                    <a:pt x="234" y="11372"/>
                  </a:cubicBezTo>
                  <a:lnTo>
                    <a:pt x="1902" y="9671"/>
                  </a:lnTo>
                  <a:lnTo>
                    <a:pt x="3570" y="9437"/>
                  </a:lnTo>
                  <a:lnTo>
                    <a:pt x="5271" y="7936"/>
                  </a:lnTo>
                  <a:lnTo>
                    <a:pt x="7006" y="7469"/>
                  </a:lnTo>
                  <a:lnTo>
                    <a:pt x="8673" y="4133"/>
                  </a:lnTo>
                  <a:lnTo>
                    <a:pt x="10341" y="4967"/>
                  </a:lnTo>
                  <a:lnTo>
                    <a:pt x="12076" y="3466"/>
                  </a:lnTo>
                  <a:lnTo>
                    <a:pt x="13777" y="3133"/>
                  </a:lnTo>
                  <a:lnTo>
                    <a:pt x="15478" y="164"/>
                  </a:lnTo>
                  <a:cubicBezTo>
                    <a:pt x="15545" y="75"/>
                    <a:pt x="15478" y="1"/>
                    <a:pt x="154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27;p41">
              <a:extLst>
                <a:ext uri="{FF2B5EF4-FFF2-40B4-BE49-F238E27FC236}">
                  <a16:creationId xmlns:a16="http://schemas.microsoft.com/office/drawing/2014/main" id="{CF1F8847-F08C-44C5-AE31-92239BEF3F95}"/>
                </a:ext>
              </a:extLst>
            </p:cNvPr>
            <p:cNvSpPr/>
            <p:nvPr/>
          </p:nvSpPr>
          <p:spPr>
            <a:xfrm>
              <a:off x="3223300" y="3431450"/>
              <a:ext cx="20050" cy="68200"/>
            </a:xfrm>
            <a:custGeom>
              <a:avLst/>
              <a:gdLst/>
              <a:ahLst/>
              <a:cxnLst/>
              <a:rect l="l" t="t" r="r" b="b"/>
              <a:pathLst>
                <a:path w="802" h="2728" extrusionOk="0">
                  <a:moveTo>
                    <a:pt x="785" y="0"/>
                  </a:moveTo>
                  <a:cubicBezTo>
                    <a:pt x="776" y="0"/>
                    <a:pt x="768" y="8"/>
                    <a:pt x="768" y="25"/>
                  </a:cubicBezTo>
                  <a:lnTo>
                    <a:pt x="668" y="92"/>
                  </a:lnTo>
                  <a:lnTo>
                    <a:pt x="635" y="92"/>
                  </a:lnTo>
                  <a:cubicBezTo>
                    <a:pt x="601" y="125"/>
                    <a:pt x="601" y="125"/>
                    <a:pt x="568" y="159"/>
                  </a:cubicBezTo>
                  <a:lnTo>
                    <a:pt x="34" y="1093"/>
                  </a:lnTo>
                  <a:cubicBezTo>
                    <a:pt x="34" y="1126"/>
                    <a:pt x="34" y="1126"/>
                    <a:pt x="34" y="1159"/>
                  </a:cubicBezTo>
                  <a:cubicBezTo>
                    <a:pt x="1" y="1193"/>
                    <a:pt x="1" y="1226"/>
                    <a:pt x="34" y="1226"/>
                  </a:cubicBezTo>
                  <a:lnTo>
                    <a:pt x="67" y="1326"/>
                  </a:lnTo>
                  <a:lnTo>
                    <a:pt x="134" y="1326"/>
                  </a:lnTo>
                  <a:cubicBezTo>
                    <a:pt x="134" y="1326"/>
                    <a:pt x="168" y="1293"/>
                    <a:pt x="168" y="1259"/>
                  </a:cubicBezTo>
                  <a:lnTo>
                    <a:pt x="601" y="559"/>
                  </a:lnTo>
                  <a:lnTo>
                    <a:pt x="601" y="2660"/>
                  </a:lnTo>
                  <a:cubicBezTo>
                    <a:pt x="601" y="2660"/>
                    <a:pt x="601" y="2694"/>
                    <a:pt x="601" y="2727"/>
                  </a:cubicBezTo>
                  <a:lnTo>
                    <a:pt x="635" y="2727"/>
                  </a:lnTo>
                  <a:lnTo>
                    <a:pt x="735" y="2660"/>
                  </a:lnTo>
                  <a:cubicBezTo>
                    <a:pt x="768" y="2660"/>
                    <a:pt x="768" y="2627"/>
                    <a:pt x="801" y="2594"/>
                  </a:cubicBezTo>
                  <a:cubicBezTo>
                    <a:pt x="801" y="2594"/>
                    <a:pt x="801" y="2560"/>
                    <a:pt x="801" y="2527"/>
                  </a:cubicBezTo>
                  <a:lnTo>
                    <a:pt x="801" y="92"/>
                  </a:lnTo>
                  <a:cubicBezTo>
                    <a:pt x="801" y="58"/>
                    <a:pt x="801" y="25"/>
                    <a:pt x="801" y="25"/>
                  </a:cubicBezTo>
                  <a:cubicBezTo>
                    <a:pt x="801" y="8"/>
                    <a:pt x="793" y="0"/>
                    <a:pt x="78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28;p41">
              <a:extLst>
                <a:ext uri="{FF2B5EF4-FFF2-40B4-BE49-F238E27FC236}">
                  <a16:creationId xmlns:a16="http://schemas.microsoft.com/office/drawing/2014/main" id="{E40E84DC-9D9E-417C-8BB8-23324B757954}"/>
                </a:ext>
              </a:extLst>
            </p:cNvPr>
            <p:cNvSpPr/>
            <p:nvPr/>
          </p:nvSpPr>
          <p:spPr>
            <a:xfrm>
              <a:off x="3250825" y="3413725"/>
              <a:ext cx="30050" cy="78200"/>
            </a:xfrm>
            <a:custGeom>
              <a:avLst/>
              <a:gdLst/>
              <a:ahLst/>
              <a:cxnLst/>
              <a:rect l="l" t="t" r="r" b="b"/>
              <a:pathLst>
                <a:path w="1202" h="3128" extrusionOk="0">
                  <a:moveTo>
                    <a:pt x="868" y="0"/>
                  </a:moveTo>
                  <a:cubicBezTo>
                    <a:pt x="768" y="34"/>
                    <a:pt x="701" y="34"/>
                    <a:pt x="634" y="100"/>
                  </a:cubicBezTo>
                  <a:cubicBezTo>
                    <a:pt x="534" y="134"/>
                    <a:pt x="434" y="234"/>
                    <a:pt x="367" y="300"/>
                  </a:cubicBezTo>
                  <a:cubicBezTo>
                    <a:pt x="301" y="401"/>
                    <a:pt x="234" y="501"/>
                    <a:pt x="201" y="601"/>
                  </a:cubicBezTo>
                  <a:cubicBezTo>
                    <a:pt x="134" y="701"/>
                    <a:pt x="101" y="834"/>
                    <a:pt x="67" y="934"/>
                  </a:cubicBezTo>
                  <a:cubicBezTo>
                    <a:pt x="34" y="1034"/>
                    <a:pt x="34" y="1134"/>
                    <a:pt x="34" y="1268"/>
                  </a:cubicBezTo>
                  <a:cubicBezTo>
                    <a:pt x="34" y="1268"/>
                    <a:pt x="34" y="1301"/>
                    <a:pt x="34" y="1301"/>
                  </a:cubicBezTo>
                  <a:lnTo>
                    <a:pt x="67" y="1301"/>
                  </a:lnTo>
                  <a:lnTo>
                    <a:pt x="201" y="1234"/>
                  </a:lnTo>
                  <a:cubicBezTo>
                    <a:pt x="201" y="1234"/>
                    <a:pt x="201" y="1201"/>
                    <a:pt x="234" y="1201"/>
                  </a:cubicBezTo>
                  <a:cubicBezTo>
                    <a:pt x="234" y="1168"/>
                    <a:pt x="234" y="1134"/>
                    <a:pt x="267" y="1101"/>
                  </a:cubicBezTo>
                  <a:cubicBezTo>
                    <a:pt x="267" y="1034"/>
                    <a:pt x="267" y="968"/>
                    <a:pt x="301" y="901"/>
                  </a:cubicBezTo>
                  <a:cubicBezTo>
                    <a:pt x="301" y="834"/>
                    <a:pt x="334" y="767"/>
                    <a:pt x="367" y="734"/>
                  </a:cubicBezTo>
                  <a:cubicBezTo>
                    <a:pt x="367" y="667"/>
                    <a:pt x="401" y="601"/>
                    <a:pt x="468" y="567"/>
                  </a:cubicBezTo>
                  <a:cubicBezTo>
                    <a:pt x="501" y="501"/>
                    <a:pt x="534" y="467"/>
                    <a:pt x="601" y="434"/>
                  </a:cubicBezTo>
                  <a:cubicBezTo>
                    <a:pt x="651" y="401"/>
                    <a:pt x="701" y="384"/>
                    <a:pt x="743" y="384"/>
                  </a:cubicBezTo>
                  <a:cubicBezTo>
                    <a:pt x="784" y="384"/>
                    <a:pt x="818" y="401"/>
                    <a:pt x="834" y="434"/>
                  </a:cubicBezTo>
                  <a:cubicBezTo>
                    <a:pt x="901" y="534"/>
                    <a:pt x="935" y="634"/>
                    <a:pt x="935" y="734"/>
                  </a:cubicBezTo>
                  <a:cubicBezTo>
                    <a:pt x="935" y="834"/>
                    <a:pt x="901" y="934"/>
                    <a:pt x="901" y="1034"/>
                  </a:cubicBezTo>
                  <a:cubicBezTo>
                    <a:pt x="868" y="1134"/>
                    <a:pt x="834" y="1201"/>
                    <a:pt x="768" y="1301"/>
                  </a:cubicBezTo>
                  <a:lnTo>
                    <a:pt x="67" y="2736"/>
                  </a:lnTo>
                  <a:cubicBezTo>
                    <a:pt x="34" y="2769"/>
                    <a:pt x="34" y="2802"/>
                    <a:pt x="34" y="2836"/>
                  </a:cubicBezTo>
                  <a:cubicBezTo>
                    <a:pt x="1" y="2869"/>
                    <a:pt x="1" y="2902"/>
                    <a:pt x="34" y="2902"/>
                  </a:cubicBezTo>
                  <a:lnTo>
                    <a:pt x="34" y="3036"/>
                  </a:lnTo>
                  <a:cubicBezTo>
                    <a:pt x="34" y="3069"/>
                    <a:pt x="34" y="3102"/>
                    <a:pt x="34" y="3102"/>
                  </a:cubicBezTo>
                  <a:cubicBezTo>
                    <a:pt x="51" y="3119"/>
                    <a:pt x="59" y="3128"/>
                    <a:pt x="67" y="3128"/>
                  </a:cubicBezTo>
                  <a:cubicBezTo>
                    <a:pt x="76" y="3128"/>
                    <a:pt x="84" y="3119"/>
                    <a:pt x="101" y="3102"/>
                  </a:cubicBezTo>
                  <a:lnTo>
                    <a:pt x="1168" y="2502"/>
                  </a:lnTo>
                  <a:cubicBezTo>
                    <a:pt x="1168" y="2469"/>
                    <a:pt x="1201" y="2469"/>
                    <a:pt x="1201" y="2435"/>
                  </a:cubicBezTo>
                  <a:cubicBezTo>
                    <a:pt x="1201" y="2402"/>
                    <a:pt x="1201" y="2369"/>
                    <a:pt x="1201" y="2335"/>
                  </a:cubicBezTo>
                  <a:lnTo>
                    <a:pt x="1201" y="2202"/>
                  </a:lnTo>
                  <a:lnTo>
                    <a:pt x="1201" y="2168"/>
                  </a:lnTo>
                  <a:cubicBezTo>
                    <a:pt x="1201" y="2152"/>
                    <a:pt x="1193" y="2143"/>
                    <a:pt x="1185" y="2143"/>
                  </a:cubicBezTo>
                  <a:cubicBezTo>
                    <a:pt x="1176" y="2143"/>
                    <a:pt x="1168" y="2152"/>
                    <a:pt x="1168" y="2168"/>
                  </a:cubicBezTo>
                  <a:lnTo>
                    <a:pt x="401" y="2602"/>
                  </a:lnTo>
                  <a:lnTo>
                    <a:pt x="968" y="1468"/>
                  </a:lnTo>
                  <a:cubicBezTo>
                    <a:pt x="1001" y="1401"/>
                    <a:pt x="1035" y="1335"/>
                    <a:pt x="1068" y="1234"/>
                  </a:cubicBezTo>
                  <a:cubicBezTo>
                    <a:pt x="1101" y="1168"/>
                    <a:pt x="1101" y="1101"/>
                    <a:pt x="1135" y="1034"/>
                  </a:cubicBezTo>
                  <a:cubicBezTo>
                    <a:pt x="1135" y="968"/>
                    <a:pt x="1168" y="901"/>
                    <a:pt x="1168" y="801"/>
                  </a:cubicBezTo>
                  <a:cubicBezTo>
                    <a:pt x="1168" y="734"/>
                    <a:pt x="1168" y="667"/>
                    <a:pt x="1168" y="601"/>
                  </a:cubicBezTo>
                  <a:cubicBezTo>
                    <a:pt x="1168" y="501"/>
                    <a:pt x="1168" y="401"/>
                    <a:pt x="1135" y="300"/>
                  </a:cubicBezTo>
                  <a:cubicBezTo>
                    <a:pt x="1135" y="200"/>
                    <a:pt x="1068" y="134"/>
                    <a:pt x="1035" y="100"/>
                  </a:cubicBezTo>
                  <a:cubicBezTo>
                    <a:pt x="1001" y="34"/>
                    <a:pt x="935" y="34"/>
                    <a:pt x="8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29;p41">
              <a:extLst>
                <a:ext uri="{FF2B5EF4-FFF2-40B4-BE49-F238E27FC236}">
                  <a16:creationId xmlns:a16="http://schemas.microsoft.com/office/drawing/2014/main" id="{BD08C95F-13EB-40EF-A0FB-F90A2AD2C95A}"/>
                </a:ext>
              </a:extLst>
            </p:cNvPr>
            <p:cNvSpPr/>
            <p:nvPr/>
          </p:nvSpPr>
          <p:spPr>
            <a:xfrm>
              <a:off x="3287525" y="3392025"/>
              <a:ext cx="31700" cy="73425"/>
            </a:xfrm>
            <a:custGeom>
              <a:avLst/>
              <a:gdLst/>
              <a:ahLst/>
              <a:cxnLst/>
              <a:rect l="l" t="t" r="r" b="b"/>
              <a:pathLst>
                <a:path w="1268" h="2937" extrusionOk="0">
                  <a:moveTo>
                    <a:pt x="809" y="393"/>
                  </a:moveTo>
                  <a:cubicBezTo>
                    <a:pt x="859" y="393"/>
                    <a:pt x="901" y="418"/>
                    <a:pt x="934" y="468"/>
                  </a:cubicBezTo>
                  <a:cubicBezTo>
                    <a:pt x="1001" y="601"/>
                    <a:pt x="1034" y="768"/>
                    <a:pt x="1034" y="935"/>
                  </a:cubicBezTo>
                  <a:lnTo>
                    <a:pt x="1034" y="1569"/>
                  </a:lnTo>
                  <a:cubicBezTo>
                    <a:pt x="1034" y="1769"/>
                    <a:pt x="1001" y="1969"/>
                    <a:pt x="934" y="2169"/>
                  </a:cubicBezTo>
                  <a:cubicBezTo>
                    <a:pt x="868" y="2303"/>
                    <a:pt x="767" y="2436"/>
                    <a:pt x="634" y="2503"/>
                  </a:cubicBezTo>
                  <a:cubicBezTo>
                    <a:pt x="567" y="2553"/>
                    <a:pt x="509" y="2578"/>
                    <a:pt x="459" y="2578"/>
                  </a:cubicBezTo>
                  <a:cubicBezTo>
                    <a:pt x="409" y="2578"/>
                    <a:pt x="367" y="2553"/>
                    <a:pt x="334" y="2503"/>
                  </a:cubicBezTo>
                  <a:cubicBezTo>
                    <a:pt x="267" y="2369"/>
                    <a:pt x="234" y="2203"/>
                    <a:pt x="234" y="2036"/>
                  </a:cubicBezTo>
                  <a:lnTo>
                    <a:pt x="234" y="1402"/>
                  </a:lnTo>
                  <a:cubicBezTo>
                    <a:pt x="234" y="1202"/>
                    <a:pt x="267" y="1002"/>
                    <a:pt x="334" y="802"/>
                  </a:cubicBezTo>
                  <a:cubicBezTo>
                    <a:pt x="401" y="668"/>
                    <a:pt x="501" y="535"/>
                    <a:pt x="634" y="468"/>
                  </a:cubicBezTo>
                  <a:cubicBezTo>
                    <a:pt x="701" y="418"/>
                    <a:pt x="759" y="393"/>
                    <a:pt x="809" y="393"/>
                  </a:cubicBezTo>
                  <a:close/>
                  <a:moveTo>
                    <a:pt x="901" y="1"/>
                  </a:moveTo>
                  <a:cubicBezTo>
                    <a:pt x="801" y="1"/>
                    <a:pt x="701" y="34"/>
                    <a:pt x="634" y="68"/>
                  </a:cubicBezTo>
                  <a:cubicBezTo>
                    <a:pt x="534" y="134"/>
                    <a:pt x="434" y="234"/>
                    <a:pt x="367" y="335"/>
                  </a:cubicBezTo>
                  <a:cubicBezTo>
                    <a:pt x="267" y="435"/>
                    <a:pt x="200" y="535"/>
                    <a:pt x="167" y="668"/>
                  </a:cubicBezTo>
                  <a:cubicBezTo>
                    <a:pt x="100" y="802"/>
                    <a:pt x="67" y="935"/>
                    <a:pt x="34" y="1068"/>
                  </a:cubicBezTo>
                  <a:cubicBezTo>
                    <a:pt x="34" y="1235"/>
                    <a:pt x="0" y="1369"/>
                    <a:pt x="0" y="1535"/>
                  </a:cubicBezTo>
                  <a:lnTo>
                    <a:pt x="0" y="2169"/>
                  </a:lnTo>
                  <a:cubicBezTo>
                    <a:pt x="0" y="2303"/>
                    <a:pt x="0" y="2436"/>
                    <a:pt x="34" y="2569"/>
                  </a:cubicBezTo>
                  <a:cubicBezTo>
                    <a:pt x="67" y="2670"/>
                    <a:pt x="100" y="2770"/>
                    <a:pt x="167" y="2836"/>
                  </a:cubicBezTo>
                  <a:cubicBezTo>
                    <a:pt x="200" y="2903"/>
                    <a:pt x="267" y="2936"/>
                    <a:pt x="367" y="2936"/>
                  </a:cubicBezTo>
                  <a:cubicBezTo>
                    <a:pt x="467" y="2936"/>
                    <a:pt x="534" y="2903"/>
                    <a:pt x="634" y="2870"/>
                  </a:cubicBezTo>
                  <a:cubicBezTo>
                    <a:pt x="734" y="2803"/>
                    <a:pt x="834" y="2703"/>
                    <a:pt x="901" y="2603"/>
                  </a:cubicBezTo>
                  <a:cubicBezTo>
                    <a:pt x="1001" y="2503"/>
                    <a:pt x="1068" y="2403"/>
                    <a:pt x="1101" y="2269"/>
                  </a:cubicBezTo>
                  <a:cubicBezTo>
                    <a:pt x="1168" y="2136"/>
                    <a:pt x="1201" y="2002"/>
                    <a:pt x="1234" y="1869"/>
                  </a:cubicBezTo>
                  <a:cubicBezTo>
                    <a:pt x="1268" y="1736"/>
                    <a:pt x="1268" y="1569"/>
                    <a:pt x="1268" y="1435"/>
                  </a:cubicBezTo>
                  <a:lnTo>
                    <a:pt x="1268" y="1102"/>
                  </a:lnTo>
                  <a:lnTo>
                    <a:pt x="1268" y="802"/>
                  </a:lnTo>
                  <a:cubicBezTo>
                    <a:pt x="1268" y="668"/>
                    <a:pt x="1268" y="501"/>
                    <a:pt x="1234" y="368"/>
                  </a:cubicBezTo>
                  <a:cubicBezTo>
                    <a:pt x="1201" y="268"/>
                    <a:pt x="1168" y="201"/>
                    <a:pt x="1101" y="101"/>
                  </a:cubicBezTo>
                  <a:cubicBezTo>
                    <a:pt x="1068" y="34"/>
                    <a:pt x="1001" y="1"/>
                    <a:pt x="9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30;p41">
              <a:extLst>
                <a:ext uri="{FF2B5EF4-FFF2-40B4-BE49-F238E27FC236}">
                  <a16:creationId xmlns:a16="http://schemas.microsoft.com/office/drawing/2014/main" id="{74BA4A61-61CE-4F8C-BE8E-70C166E670C9}"/>
                </a:ext>
              </a:extLst>
            </p:cNvPr>
            <p:cNvSpPr/>
            <p:nvPr/>
          </p:nvSpPr>
          <p:spPr>
            <a:xfrm>
              <a:off x="3221650" y="3418925"/>
              <a:ext cx="381125" cy="230325"/>
            </a:xfrm>
            <a:custGeom>
              <a:avLst/>
              <a:gdLst/>
              <a:ahLst/>
              <a:cxnLst/>
              <a:rect l="l" t="t" r="r" b="b"/>
              <a:pathLst>
                <a:path w="15245" h="9213" extrusionOk="0">
                  <a:moveTo>
                    <a:pt x="15065" y="0"/>
                  </a:moveTo>
                  <a:cubicBezTo>
                    <a:pt x="15028" y="0"/>
                    <a:pt x="14987" y="9"/>
                    <a:pt x="14944" y="26"/>
                  </a:cubicBezTo>
                  <a:lnTo>
                    <a:pt x="300" y="8532"/>
                  </a:lnTo>
                  <a:cubicBezTo>
                    <a:pt x="133" y="8632"/>
                    <a:pt x="0" y="8799"/>
                    <a:pt x="0" y="9032"/>
                  </a:cubicBezTo>
                  <a:cubicBezTo>
                    <a:pt x="0" y="9146"/>
                    <a:pt x="62" y="9213"/>
                    <a:pt x="153" y="9213"/>
                  </a:cubicBezTo>
                  <a:cubicBezTo>
                    <a:pt x="197" y="9213"/>
                    <a:pt x="247" y="9198"/>
                    <a:pt x="300" y="9166"/>
                  </a:cubicBezTo>
                  <a:lnTo>
                    <a:pt x="14944" y="693"/>
                  </a:lnTo>
                  <a:cubicBezTo>
                    <a:pt x="15111" y="593"/>
                    <a:pt x="15211" y="393"/>
                    <a:pt x="15244" y="193"/>
                  </a:cubicBezTo>
                  <a:cubicBezTo>
                    <a:pt x="15244" y="69"/>
                    <a:pt x="15171" y="0"/>
                    <a:pt x="1506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31;p41">
              <a:extLst>
                <a:ext uri="{FF2B5EF4-FFF2-40B4-BE49-F238E27FC236}">
                  <a16:creationId xmlns:a16="http://schemas.microsoft.com/office/drawing/2014/main" id="{EB337159-813F-4444-95FB-C3CE945A63C4}"/>
                </a:ext>
              </a:extLst>
            </p:cNvPr>
            <p:cNvSpPr/>
            <p:nvPr/>
          </p:nvSpPr>
          <p:spPr>
            <a:xfrm>
              <a:off x="3221650" y="3338500"/>
              <a:ext cx="96750" cy="66375"/>
            </a:xfrm>
            <a:custGeom>
              <a:avLst/>
              <a:gdLst/>
              <a:ahLst/>
              <a:cxnLst/>
              <a:rect l="l" t="t" r="r" b="b"/>
              <a:pathLst>
                <a:path w="3870" h="2655" extrusionOk="0">
                  <a:moveTo>
                    <a:pt x="3697" y="1"/>
                  </a:moveTo>
                  <a:cubicBezTo>
                    <a:pt x="3659" y="1"/>
                    <a:pt x="3615" y="13"/>
                    <a:pt x="3569" y="40"/>
                  </a:cubicBezTo>
                  <a:lnTo>
                    <a:pt x="300" y="1942"/>
                  </a:lnTo>
                  <a:cubicBezTo>
                    <a:pt x="133" y="2075"/>
                    <a:pt x="0" y="2242"/>
                    <a:pt x="0" y="2442"/>
                  </a:cubicBezTo>
                  <a:cubicBezTo>
                    <a:pt x="0" y="2580"/>
                    <a:pt x="64" y="2655"/>
                    <a:pt x="158" y="2655"/>
                  </a:cubicBezTo>
                  <a:cubicBezTo>
                    <a:pt x="200" y="2655"/>
                    <a:pt x="249" y="2640"/>
                    <a:pt x="300" y="2609"/>
                  </a:cubicBezTo>
                  <a:lnTo>
                    <a:pt x="3569" y="708"/>
                  </a:lnTo>
                  <a:cubicBezTo>
                    <a:pt x="3736" y="608"/>
                    <a:pt x="3869" y="407"/>
                    <a:pt x="3869" y="207"/>
                  </a:cubicBezTo>
                  <a:cubicBezTo>
                    <a:pt x="3869" y="86"/>
                    <a:pt x="3799" y="1"/>
                    <a:pt x="369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32;p41">
              <a:extLst>
                <a:ext uri="{FF2B5EF4-FFF2-40B4-BE49-F238E27FC236}">
                  <a16:creationId xmlns:a16="http://schemas.microsoft.com/office/drawing/2014/main" id="{11D3F67D-2199-4E7D-8868-A251BDF27EEF}"/>
                </a:ext>
              </a:extLst>
            </p:cNvPr>
            <p:cNvSpPr/>
            <p:nvPr/>
          </p:nvSpPr>
          <p:spPr>
            <a:xfrm>
              <a:off x="3726175" y="2760950"/>
              <a:ext cx="386950" cy="250000"/>
            </a:xfrm>
            <a:custGeom>
              <a:avLst/>
              <a:gdLst/>
              <a:ahLst/>
              <a:cxnLst/>
              <a:rect l="l" t="t" r="r" b="b"/>
              <a:pathLst>
                <a:path w="15478" h="10000" extrusionOk="0">
                  <a:moveTo>
                    <a:pt x="15361" y="1"/>
                  </a:moveTo>
                  <a:cubicBezTo>
                    <a:pt x="15328" y="1"/>
                    <a:pt x="15294" y="9"/>
                    <a:pt x="15278" y="26"/>
                  </a:cubicBezTo>
                  <a:lnTo>
                    <a:pt x="13610" y="1527"/>
                  </a:lnTo>
                  <a:lnTo>
                    <a:pt x="11909" y="1494"/>
                  </a:lnTo>
                  <a:lnTo>
                    <a:pt x="10241" y="4162"/>
                  </a:lnTo>
                  <a:lnTo>
                    <a:pt x="8573" y="3862"/>
                  </a:lnTo>
                  <a:lnTo>
                    <a:pt x="6838" y="5897"/>
                  </a:lnTo>
                  <a:lnTo>
                    <a:pt x="5170" y="6264"/>
                  </a:lnTo>
                  <a:lnTo>
                    <a:pt x="3469" y="6497"/>
                  </a:lnTo>
                  <a:lnTo>
                    <a:pt x="1735" y="8465"/>
                  </a:lnTo>
                  <a:lnTo>
                    <a:pt x="67" y="9800"/>
                  </a:lnTo>
                  <a:cubicBezTo>
                    <a:pt x="0" y="9866"/>
                    <a:pt x="0" y="9933"/>
                    <a:pt x="67" y="9966"/>
                  </a:cubicBezTo>
                  <a:cubicBezTo>
                    <a:pt x="67" y="9966"/>
                    <a:pt x="100" y="10000"/>
                    <a:pt x="134" y="10000"/>
                  </a:cubicBezTo>
                  <a:lnTo>
                    <a:pt x="200" y="10000"/>
                  </a:lnTo>
                  <a:lnTo>
                    <a:pt x="1901" y="8599"/>
                  </a:lnTo>
                  <a:lnTo>
                    <a:pt x="3569" y="6697"/>
                  </a:lnTo>
                  <a:lnTo>
                    <a:pt x="5237" y="6464"/>
                  </a:lnTo>
                  <a:lnTo>
                    <a:pt x="6972" y="6064"/>
                  </a:lnTo>
                  <a:lnTo>
                    <a:pt x="8640" y="4096"/>
                  </a:lnTo>
                  <a:lnTo>
                    <a:pt x="10341" y="4396"/>
                  </a:lnTo>
                  <a:lnTo>
                    <a:pt x="12042" y="1694"/>
                  </a:lnTo>
                  <a:lnTo>
                    <a:pt x="13710" y="1727"/>
                  </a:lnTo>
                  <a:lnTo>
                    <a:pt x="15444" y="193"/>
                  </a:lnTo>
                  <a:cubicBezTo>
                    <a:pt x="15478" y="159"/>
                    <a:pt x="15478" y="93"/>
                    <a:pt x="15444" y="26"/>
                  </a:cubicBezTo>
                  <a:cubicBezTo>
                    <a:pt x="15428" y="9"/>
                    <a:pt x="15394" y="1"/>
                    <a:pt x="1536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33;p41">
              <a:extLst>
                <a:ext uri="{FF2B5EF4-FFF2-40B4-BE49-F238E27FC236}">
                  <a16:creationId xmlns:a16="http://schemas.microsoft.com/office/drawing/2014/main" id="{1139811D-4DAA-4C20-9442-E099BB0B310D}"/>
                </a:ext>
              </a:extLst>
            </p:cNvPr>
            <p:cNvSpPr/>
            <p:nvPr/>
          </p:nvSpPr>
          <p:spPr>
            <a:xfrm>
              <a:off x="3732000" y="2841650"/>
              <a:ext cx="32550" cy="73400"/>
            </a:xfrm>
            <a:custGeom>
              <a:avLst/>
              <a:gdLst/>
              <a:ahLst/>
              <a:cxnLst/>
              <a:rect l="l" t="t" r="r" b="b"/>
              <a:pathLst>
                <a:path w="1302" h="2936" extrusionOk="0">
                  <a:moveTo>
                    <a:pt x="835" y="1268"/>
                  </a:moveTo>
                  <a:cubicBezTo>
                    <a:pt x="868" y="1301"/>
                    <a:pt x="935" y="1301"/>
                    <a:pt x="968" y="1335"/>
                  </a:cubicBezTo>
                  <a:cubicBezTo>
                    <a:pt x="1001" y="1368"/>
                    <a:pt x="1035" y="1435"/>
                    <a:pt x="1035" y="1468"/>
                  </a:cubicBezTo>
                  <a:cubicBezTo>
                    <a:pt x="1068" y="1535"/>
                    <a:pt x="1068" y="1601"/>
                    <a:pt x="1068" y="1668"/>
                  </a:cubicBezTo>
                  <a:cubicBezTo>
                    <a:pt x="1068" y="1768"/>
                    <a:pt x="1068" y="1835"/>
                    <a:pt x="1035" y="1902"/>
                  </a:cubicBezTo>
                  <a:cubicBezTo>
                    <a:pt x="1035" y="2002"/>
                    <a:pt x="1001" y="2068"/>
                    <a:pt x="968" y="2135"/>
                  </a:cubicBezTo>
                  <a:cubicBezTo>
                    <a:pt x="935" y="2202"/>
                    <a:pt x="868" y="2269"/>
                    <a:pt x="835" y="2335"/>
                  </a:cubicBezTo>
                  <a:cubicBezTo>
                    <a:pt x="768" y="2402"/>
                    <a:pt x="734" y="2435"/>
                    <a:pt x="668" y="2502"/>
                  </a:cubicBezTo>
                  <a:cubicBezTo>
                    <a:pt x="601" y="2535"/>
                    <a:pt x="568" y="2535"/>
                    <a:pt x="501" y="2535"/>
                  </a:cubicBezTo>
                  <a:cubicBezTo>
                    <a:pt x="434" y="2535"/>
                    <a:pt x="401" y="2535"/>
                    <a:pt x="368" y="2502"/>
                  </a:cubicBezTo>
                  <a:cubicBezTo>
                    <a:pt x="334" y="2435"/>
                    <a:pt x="301" y="2402"/>
                    <a:pt x="301" y="2335"/>
                  </a:cubicBezTo>
                  <a:cubicBezTo>
                    <a:pt x="267" y="2269"/>
                    <a:pt x="267" y="2202"/>
                    <a:pt x="267" y="2135"/>
                  </a:cubicBezTo>
                  <a:cubicBezTo>
                    <a:pt x="267" y="2068"/>
                    <a:pt x="267" y="2002"/>
                    <a:pt x="301" y="1902"/>
                  </a:cubicBezTo>
                  <a:cubicBezTo>
                    <a:pt x="301" y="1835"/>
                    <a:pt x="334" y="1768"/>
                    <a:pt x="368" y="1701"/>
                  </a:cubicBezTo>
                  <a:cubicBezTo>
                    <a:pt x="401" y="1601"/>
                    <a:pt x="434" y="1535"/>
                    <a:pt x="501" y="1468"/>
                  </a:cubicBezTo>
                  <a:cubicBezTo>
                    <a:pt x="534" y="1435"/>
                    <a:pt x="601" y="1368"/>
                    <a:pt x="668" y="1335"/>
                  </a:cubicBezTo>
                  <a:cubicBezTo>
                    <a:pt x="701" y="1301"/>
                    <a:pt x="768" y="1301"/>
                    <a:pt x="835" y="1268"/>
                  </a:cubicBezTo>
                  <a:close/>
                  <a:moveTo>
                    <a:pt x="868" y="0"/>
                  </a:moveTo>
                  <a:lnTo>
                    <a:pt x="701" y="67"/>
                  </a:lnTo>
                  <a:cubicBezTo>
                    <a:pt x="701" y="67"/>
                    <a:pt x="668" y="100"/>
                    <a:pt x="668" y="134"/>
                  </a:cubicBezTo>
                  <a:lnTo>
                    <a:pt x="634" y="200"/>
                  </a:lnTo>
                  <a:lnTo>
                    <a:pt x="167" y="1468"/>
                  </a:lnTo>
                  <a:cubicBezTo>
                    <a:pt x="167" y="1535"/>
                    <a:pt x="134" y="1601"/>
                    <a:pt x="101" y="1668"/>
                  </a:cubicBezTo>
                  <a:lnTo>
                    <a:pt x="67" y="1835"/>
                  </a:lnTo>
                  <a:cubicBezTo>
                    <a:pt x="34" y="1902"/>
                    <a:pt x="34" y="1968"/>
                    <a:pt x="34" y="2068"/>
                  </a:cubicBezTo>
                  <a:cubicBezTo>
                    <a:pt x="1" y="2135"/>
                    <a:pt x="1" y="2202"/>
                    <a:pt x="34" y="2269"/>
                  </a:cubicBezTo>
                  <a:cubicBezTo>
                    <a:pt x="1" y="2369"/>
                    <a:pt x="34" y="2502"/>
                    <a:pt x="67" y="2602"/>
                  </a:cubicBezTo>
                  <a:cubicBezTo>
                    <a:pt x="67" y="2702"/>
                    <a:pt x="134" y="2769"/>
                    <a:pt x="167" y="2836"/>
                  </a:cubicBezTo>
                  <a:cubicBezTo>
                    <a:pt x="234" y="2902"/>
                    <a:pt x="301" y="2936"/>
                    <a:pt x="401" y="2936"/>
                  </a:cubicBezTo>
                  <a:cubicBezTo>
                    <a:pt x="468" y="2936"/>
                    <a:pt x="568" y="2902"/>
                    <a:pt x="634" y="2836"/>
                  </a:cubicBezTo>
                  <a:cubicBezTo>
                    <a:pt x="734" y="2802"/>
                    <a:pt x="835" y="2702"/>
                    <a:pt x="901" y="2635"/>
                  </a:cubicBezTo>
                  <a:cubicBezTo>
                    <a:pt x="968" y="2535"/>
                    <a:pt x="1035" y="2435"/>
                    <a:pt x="1101" y="2335"/>
                  </a:cubicBezTo>
                  <a:cubicBezTo>
                    <a:pt x="1168" y="2202"/>
                    <a:pt x="1201" y="2068"/>
                    <a:pt x="1235" y="1935"/>
                  </a:cubicBezTo>
                  <a:cubicBezTo>
                    <a:pt x="1268" y="1835"/>
                    <a:pt x="1268" y="1701"/>
                    <a:pt x="1302" y="1568"/>
                  </a:cubicBezTo>
                  <a:cubicBezTo>
                    <a:pt x="1302" y="1435"/>
                    <a:pt x="1268" y="1335"/>
                    <a:pt x="1235" y="1234"/>
                  </a:cubicBezTo>
                  <a:cubicBezTo>
                    <a:pt x="1201" y="1134"/>
                    <a:pt x="1168" y="1068"/>
                    <a:pt x="1101" y="1001"/>
                  </a:cubicBezTo>
                  <a:cubicBezTo>
                    <a:pt x="1035" y="968"/>
                    <a:pt x="968" y="934"/>
                    <a:pt x="901" y="934"/>
                  </a:cubicBezTo>
                  <a:cubicBezTo>
                    <a:pt x="801" y="934"/>
                    <a:pt x="734" y="968"/>
                    <a:pt x="668" y="1001"/>
                  </a:cubicBezTo>
                  <a:lnTo>
                    <a:pt x="601" y="1034"/>
                  </a:lnTo>
                  <a:lnTo>
                    <a:pt x="568" y="1068"/>
                  </a:lnTo>
                  <a:lnTo>
                    <a:pt x="901" y="100"/>
                  </a:lnTo>
                  <a:cubicBezTo>
                    <a:pt x="901" y="100"/>
                    <a:pt x="901" y="67"/>
                    <a:pt x="901" y="67"/>
                  </a:cubicBezTo>
                  <a:cubicBezTo>
                    <a:pt x="901" y="67"/>
                    <a:pt x="901" y="34"/>
                    <a:pt x="901" y="34"/>
                  </a:cubicBezTo>
                  <a:cubicBezTo>
                    <a:pt x="901" y="34"/>
                    <a:pt x="901" y="0"/>
                    <a:pt x="9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34;p41">
              <a:extLst>
                <a:ext uri="{FF2B5EF4-FFF2-40B4-BE49-F238E27FC236}">
                  <a16:creationId xmlns:a16="http://schemas.microsoft.com/office/drawing/2014/main" id="{30EA1BAC-A8A5-423B-9631-2580D8071799}"/>
                </a:ext>
              </a:extLst>
            </p:cNvPr>
            <p:cNvSpPr/>
            <p:nvPr/>
          </p:nvSpPr>
          <p:spPr>
            <a:xfrm>
              <a:off x="3770375" y="2820800"/>
              <a:ext cx="30025" cy="77575"/>
            </a:xfrm>
            <a:custGeom>
              <a:avLst/>
              <a:gdLst/>
              <a:ahLst/>
              <a:cxnLst/>
              <a:rect l="l" t="t" r="r" b="b"/>
              <a:pathLst>
                <a:path w="1201" h="3103" extrusionOk="0">
                  <a:moveTo>
                    <a:pt x="834" y="0"/>
                  </a:moveTo>
                  <a:cubicBezTo>
                    <a:pt x="734" y="0"/>
                    <a:pt x="667" y="34"/>
                    <a:pt x="600" y="67"/>
                  </a:cubicBezTo>
                  <a:cubicBezTo>
                    <a:pt x="500" y="134"/>
                    <a:pt x="434" y="200"/>
                    <a:pt x="367" y="301"/>
                  </a:cubicBezTo>
                  <a:cubicBezTo>
                    <a:pt x="267" y="401"/>
                    <a:pt x="200" y="501"/>
                    <a:pt x="167" y="601"/>
                  </a:cubicBezTo>
                  <a:cubicBezTo>
                    <a:pt x="133" y="701"/>
                    <a:pt x="67" y="801"/>
                    <a:pt x="67" y="934"/>
                  </a:cubicBezTo>
                  <a:cubicBezTo>
                    <a:pt x="33" y="1034"/>
                    <a:pt x="0" y="1134"/>
                    <a:pt x="0" y="1235"/>
                  </a:cubicBezTo>
                  <a:cubicBezTo>
                    <a:pt x="0" y="1235"/>
                    <a:pt x="0" y="1268"/>
                    <a:pt x="0" y="1301"/>
                  </a:cubicBezTo>
                  <a:lnTo>
                    <a:pt x="67" y="1301"/>
                  </a:lnTo>
                  <a:lnTo>
                    <a:pt x="167" y="1235"/>
                  </a:lnTo>
                  <a:cubicBezTo>
                    <a:pt x="167" y="1201"/>
                    <a:pt x="200" y="1201"/>
                    <a:pt x="200" y="1168"/>
                  </a:cubicBezTo>
                  <a:cubicBezTo>
                    <a:pt x="234" y="1134"/>
                    <a:pt x="234" y="1134"/>
                    <a:pt x="234" y="1101"/>
                  </a:cubicBezTo>
                  <a:cubicBezTo>
                    <a:pt x="234" y="1034"/>
                    <a:pt x="267" y="968"/>
                    <a:pt x="267" y="901"/>
                  </a:cubicBezTo>
                  <a:cubicBezTo>
                    <a:pt x="300" y="834"/>
                    <a:pt x="300" y="768"/>
                    <a:pt x="334" y="701"/>
                  </a:cubicBezTo>
                  <a:cubicBezTo>
                    <a:pt x="367" y="634"/>
                    <a:pt x="400" y="601"/>
                    <a:pt x="434" y="534"/>
                  </a:cubicBezTo>
                  <a:cubicBezTo>
                    <a:pt x="467" y="501"/>
                    <a:pt x="534" y="434"/>
                    <a:pt x="600" y="434"/>
                  </a:cubicBezTo>
                  <a:cubicBezTo>
                    <a:pt x="651" y="401"/>
                    <a:pt x="692" y="384"/>
                    <a:pt x="730" y="384"/>
                  </a:cubicBezTo>
                  <a:cubicBezTo>
                    <a:pt x="767" y="384"/>
                    <a:pt x="801" y="401"/>
                    <a:pt x="834" y="434"/>
                  </a:cubicBezTo>
                  <a:cubicBezTo>
                    <a:pt x="901" y="501"/>
                    <a:pt x="901" y="601"/>
                    <a:pt x="901" y="701"/>
                  </a:cubicBezTo>
                  <a:cubicBezTo>
                    <a:pt x="901" y="801"/>
                    <a:pt x="901" y="901"/>
                    <a:pt x="867" y="1001"/>
                  </a:cubicBezTo>
                  <a:cubicBezTo>
                    <a:pt x="834" y="1101"/>
                    <a:pt x="801" y="1201"/>
                    <a:pt x="767" y="1301"/>
                  </a:cubicBezTo>
                  <a:lnTo>
                    <a:pt x="67" y="2702"/>
                  </a:lnTo>
                  <a:cubicBezTo>
                    <a:pt x="33" y="2736"/>
                    <a:pt x="33" y="2769"/>
                    <a:pt x="0" y="2802"/>
                  </a:cubicBezTo>
                  <a:cubicBezTo>
                    <a:pt x="0" y="2836"/>
                    <a:pt x="0" y="2869"/>
                    <a:pt x="0" y="2902"/>
                  </a:cubicBezTo>
                  <a:lnTo>
                    <a:pt x="0" y="3036"/>
                  </a:lnTo>
                  <a:cubicBezTo>
                    <a:pt x="0" y="3036"/>
                    <a:pt x="0" y="3069"/>
                    <a:pt x="0" y="3103"/>
                  </a:cubicBezTo>
                  <a:lnTo>
                    <a:pt x="67" y="3103"/>
                  </a:lnTo>
                  <a:lnTo>
                    <a:pt x="1134" y="2469"/>
                  </a:lnTo>
                  <a:cubicBezTo>
                    <a:pt x="1168" y="2469"/>
                    <a:pt x="1168" y="2435"/>
                    <a:pt x="1168" y="2435"/>
                  </a:cubicBezTo>
                  <a:cubicBezTo>
                    <a:pt x="1201" y="2402"/>
                    <a:pt x="1201" y="2369"/>
                    <a:pt x="1201" y="2335"/>
                  </a:cubicBezTo>
                  <a:lnTo>
                    <a:pt x="1201" y="2202"/>
                  </a:lnTo>
                  <a:cubicBezTo>
                    <a:pt x="1201" y="2169"/>
                    <a:pt x="1201" y="2169"/>
                    <a:pt x="1168" y="2135"/>
                  </a:cubicBezTo>
                  <a:lnTo>
                    <a:pt x="1134" y="2135"/>
                  </a:lnTo>
                  <a:lnTo>
                    <a:pt x="367" y="2569"/>
                  </a:lnTo>
                  <a:lnTo>
                    <a:pt x="934" y="1468"/>
                  </a:lnTo>
                  <a:cubicBezTo>
                    <a:pt x="967" y="1368"/>
                    <a:pt x="1001" y="1301"/>
                    <a:pt x="1034" y="1235"/>
                  </a:cubicBezTo>
                  <a:cubicBezTo>
                    <a:pt x="1067" y="1168"/>
                    <a:pt x="1101" y="1101"/>
                    <a:pt x="1101" y="1001"/>
                  </a:cubicBezTo>
                  <a:cubicBezTo>
                    <a:pt x="1134" y="934"/>
                    <a:pt x="1134" y="868"/>
                    <a:pt x="1134" y="801"/>
                  </a:cubicBezTo>
                  <a:cubicBezTo>
                    <a:pt x="1168" y="734"/>
                    <a:pt x="1168" y="634"/>
                    <a:pt x="1134" y="567"/>
                  </a:cubicBezTo>
                  <a:cubicBezTo>
                    <a:pt x="1168" y="467"/>
                    <a:pt x="1134" y="367"/>
                    <a:pt x="1101" y="267"/>
                  </a:cubicBezTo>
                  <a:cubicBezTo>
                    <a:pt x="1101" y="200"/>
                    <a:pt x="1067" y="134"/>
                    <a:pt x="1001" y="67"/>
                  </a:cubicBezTo>
                  <a:cubicBezTo>
                    <a:pt x="967" y="34"/>
                    <a:pt x="901" y="0"/>
                    <a:pt x="8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35;p41">
              <a:extLst>
                <a:ext uri="{FF2B5EF4-FFF2-40B4-BE49-F238E27FC236}">
                  <a16:creationId xmlns:a16="http://schemas.microsoft.com/office/drawing/2014/main" id="{9B0F5BC1-5FC6-4A9F-BF54-7C3A1C2395EF}"/>
                </a:ext>
              </a:extLst>
            </p:cNvPr>
            <p:cNvSpPr/>
            <p:nvPr/>
          </p:nvSpPr>
          <p:spPr>
            <a:xfrm>
              <a:off x="3804550" y="2796600"/>
              <a:ext cx="28375" cy="77600"/>
            </a:xfrm>
            <a:custGeom>
              <a:avLst/>
              <a:gdLst/>
              <a:ahLst/>
              <a:cxnLst/>
              <a:rect l="l" t="t" r="r" b="b"/>
              <a:pathLst>
                <a:path w="1135" h="3104" extrusionOk="0">
                  <a:moveTo>
                    <a:pt x="1068" y="1"/>
                  </a:moveTo>
                  <a:lnTo>
                    <a:pt x="67" y="635"/>
                  </a:lnTo>
                  <a:cubicBezTo>
                    <a:pt x="67" y="668"/>
                    <a:pt x="34" y="668"/>
                    <a:pt x="34" y="701"/>
                  </a:cubicBezTo>
                  <a:cubicBezTo>
                    <a:pt x="34" y="735"/>
                    <a:pt x="1" y="768"/>
                    <a:pt x="1" y="768"/>
                  </a:cubicBezTo>
                  <a:lnTo>
                    <a:pt x="1" y="935"/>
                  </a:lnTo>
                  <a:cubicBezTo>
                    <a:pt x="1" y="935"/>
                    <a:pt x="1" y="968"/>
                    <a:pt x="34" y="1002"/>
                  </a:cubicBezTo>
                  <a:lnTo>
                    <a:pt x="67" y="1002"/>
                  </a:lnTo>
                  <a:lnTo>
                    <a:pt x="901" y="501"/>
                  </a:lnTo>
                  <a:lnTo>
                    <a:pt x="368" y="3003"/>
                  </a:lnTo>
                  <a:cubicBezTo>
                    <a:pt x="368" y="3036"/>
                    <a:pt x="368" y="3036"/>
                    <a:pt x="368" y="3036"/>
                  </a:cubicBezTo>
                  <a:cubicBezTo>
                    <a:pt x="368" y="3070"/>
                    <a:pt x="368" y="3070"/>
                    <a:pt x="368" y="3103"/>
                  </a:cubicBezTo>
                  <a:lnTo>
                    <a:pt x="401" y="3103"/>
                  </a:lnTo>
                  <a:lnTo>
                    <a:pt x="501" y="3036"/>
                  </a:lnTo>
                  <a:cubicBezTo>
                    <a:pt x="534" y="3036"/>
                    <a:pt x="568" y="3003"/>
                    <a:pt x="568" y="2970"/>
                  </a:cubicBezTo>
                  <a:cubicBezTo>
                    <a:pt x="568" y="2970"/>
                    <a:pt x="568" y="2936"/>
                    <a:pt x="601" y="2903"/>
                  </a:cubicBezTo>
                  <a:lnTo>
                    <a:pt x="1135" y="401"/>
                  </a:lnTo>
                  <a:cubicBezTo>
                    <a:pt x="1135" y="368"/>
                    <a:pt x="1135" y="334"/>
                    <a:pt x="1135" y="301"/>
                  </a:cubicBezTo>
                  <a:cubicBezTo>
                    <a:pt x="1135" y="301"/>
                    <a:pt x="1135" y="268"/>
                    <a:pt x="1135" y="234"/>
                  </a:cubicBezTo>
                  <a:lnTo>
                    <a:pt x="1135" y="68"/>
                  </a:lnTo>
                  <a:cubicBezTo>
                    <a:pt x="1135" y="68"/>
                    <a:pt x="1135" y="34"/>
                    <a:pt x="11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36;p41">
              <a:extLst>
                <a:ext uri="{FF2B5EF4-FFF2-40B4-BE49-F238E27FC236}">
                  <a16:creationId xmlns:a16="http://schemas.microsoft.com/office/drawing/2014/main" id="{08D88C81-2486-47F0-AAD0-903E8E388601}"/>
                </a:ext>
              </a:extLst>
            </p:cNvPr>
            <p:cNvSpPr/>
            <p:nvPr/>
          </p:nvSpPr>
          <p:spPr>
            <a:xfrm>
              <a:off x="3729500" y="2831825"/>
              <a:ext cx="381125" cy="230350"/>
            </a:xfrm>
            <a:custGeom>
              <a:avLst/>
              <a:gdLst/>
              <a:ahLst/>
              <a:cxnLst/>
              <a:rect l="l" t="t" r="r" b="b"/>
              <a:pathLst>
                <a:path w="15245" h="9214" extrusionOk="0">
                  <a:moveTo>
                    <a:pt x="15065" y="1"/>
                  </a:moveTo>
                  <a:cubicBezTo>
                    <a:pt x="15028" y="1"/>
                    <a:pt x="14988" y="9"/>
                    <a:pt x="14945" y="26"/>
                  </a:cubicBezTo>
                  <a:lnTo>
                    <a:pt x="301" y="8532"/>
                  </a:lnTo>
                  <a:cubicBezTo>
                    <a:pt x="134" y="8632"/>
                    <a:pt x="34" y="8833"/>
                    <a:pt x="1" y="9033"/>
                  </a:cubicBezTo>
                  <a:cubicBezTo>
                    <a:pt x="1" y="9146"/>
                    <a:pt x="62" y="9213"/>
                    <a:pt x="154" y="9213"/>
                  </a:cubicBezTo>
                  <a:cubicBezTo>
                    <a:pt x="197" y="9213"/>
                    <a:pt x="247" y="9198"/>
                    <a:pt x="301" y="9166"/>
                  </a:cubicBezTo>
                  <a:lnTo>
                    <a:pt x="14945" y="693"/>
                  </a:lnTo>
                  <a:cubicBezTo>
                    <a:pt x="15111" y="593"/>
                    <a:pt x="15245" y="393"/>
                    <a:pt x="15245" y="193"/>
                  </a:cubicBezTo>
                  <a:cubicBezTo>
                    <a:pt x="15245" y="69"/>
                    <a:pt x="15171" y="1"/>
                    <a:pt x="150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37;p41">
              <a:extLst>
                <a:ext uri="{FF2B5EF4-FFF2-40B4-BE49-F238E27FC236}">
                  <a16:creationId xmlns:a16="http://schemas.microsoft.com/office/drawing/2014/main" id="{2B059082-F2D8-4AA5-97D0-D1E6B4BA4E5B}"/>
                </a:ext>
              </a:extLst>
            </p:cNvPr>
            <p:cNvSpPr/>
            <p:nvPr/>
          </p:nvSpPr>
          <p:spPr>
            <a:xfrm>
              <a:off x="3729500" y="2751775"/>
              <a:ext cx="97600" cy="66025"/>
            </a:xfrm>
            <a:custGeom>
              <a:avLst/>
              <a:gdLst/>
              <a:ahLst/>
              <a:cxnLst/>
              <a:rect l="l" t="t" r="r" b="b"/>
              <a:pathLst>
                <a:path w="3904" h="2641" extrusionOk="0">
                  <a:moveTo>
                    <a:pt x="3724" y="0"/>
                  </a:moveTo>
                  <a:cubicBezTo>
                    <a:pt x="3687" y="0"/>
                    <a:pt x="3646" y="9"/>
                    <a:pt x="3603" y="26"/>
                  </a:cubicBezTo>
                  <a:lnTo>
                    <a:pt x="301" y="1927"/>
                  </a:lnTo>
                  <a:cubicBezTo>
                    <a:pt x="134" y="2061"/>
                    <a:pt x="34" y="2228"/>
                    <a:pt x="1" y="2428"/>
                  </a:cubicBezTo>
                  <a:cubicBezTo>
                    <a:pt x="1" y="2566"/>
                    <a:pt x="64" y="2640"/>
                    <a:pt x="158" y="2640"/>
                  </a:cubicBezTo>
                  <a:cubicBezTo>
                    <a:pt x="201" y="2640"/>
                    <a:pt x="249" y="2625"/>
                    <a:pt x="301" y="2595"/>
                  </a:cubicBezTo>
                  <a:lnTo>
                    <a:pt x="3603" y="693"/>
                  </a:lnTo>
                  <a:cubicBezTo>
                    <a:pt x="3770" y="593"/>
                    <a:pt x="3870" y="393"/>
                    <a:pt x="3903" y="193"/>
                  </a:cubicBezTo>
                  <a:cubicBezTo>
                    <a:pt x="3903" y="69"/>
                    <a:pt x="3830" y="0"/>
                    <a:pt x="372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38;p41">
              <a:extLst>
                <a:ext uri="{FF2B5EF4-FFF2-40B4-BE49-F238E27FC236}">
                  <a16:creationId xmlns:a16="http://schemas.microsoft.com/office/drawing/2014/main" id="{5FC7C92E-1906-408B-B7AE-A032D984B1D9}"/>
                </a:ext>
              </a:extLst>
            </p:cNvPr>
            <p:cNvSpPr/>
            <p:nvPr/>
          </p:nvSpPr>
          <p:spPr>
            <a:xfrm>
              <a:off x="3727000" y="3055275"/>
              <a:ext cx="386475" cy="249225"/>
            </a:xfrm>
            <a:custGeom>
              <a:avLst/>
              <a:gdLst/>
              <a:ahLst/>
              <a:cxnLst/>
              <a:rect l="l" t="t" r="r" b="b"/>
              <a:pathLst>
                <a:path w="15459" h="9969" extrusionOk="0">
                  <a:moveTo>
                    <a:pt x="15305" y="1"/>
                  </a:moveTo>
                  <a:cubicBezTo>
                    <a:pt x="15285" y="1"/>
                    <a:pt x="15264" y="9"/>
                    <a:pt x="15245" y="28"/>
                  </a:cubicBezTo>
                  <a:lnTo>
                    <a:pt x="13577" y="1529"/>
                  </a:lnTo>
                  <a:lnTo>
                    <a:pt x="11942" y="1829"/>
                  </a:lnTo>
                  <a:lnTo>
                    <a:pt x="10208" y="1329"/>
                  </a:lnTo>
                  <a:lnTo>
                    <a:pt x="8473" y="4364"/>
                  </a:lnTo>
                  <a:lnTo>
                    <a:pt x="6805" y="4798"/>
                  </a:lnTo>
                  <a:lnTo>
                    <a:pt x="5137" y="6833"/>
                  </a:lnTo>
                  <a:lnTo>
                    <a:pt x="3503" y="7300"/>
                  </a:lnTo>
                  <a:lnTo>
                    <a:pt x="1735" y="6966"/>
                  </a:lnTo>
                  <a:lnTo>
                    <a:pt x="0" y="9802"/>
                  </a:lnTo>
                  <a:cubicBezTo>
                    <a:pt x="0" y="9868"/>
                    <a:pt x="0" y="9935"/>
                    <a:pt x="34" y="9968"/>
                  </a:cubicBezTo>
                  <a:lnTo>
                    <a:pt x="101" y="9968"/>
                  </a:lnTo>
                  <a:cubicBezTo>
                    <a:pt x="134" y="9968"/>
                    <a:pt x="167" y="9935"/>
                    <a:pt x="201" y="9902"/>
                  </a:cubicBezTo>
                  <a:lnTo>
                    <a:pt x="1868" y="7200"/>
                  </a:lnTo>
                  <a:lnTo>
                    <a:pt x="3470" y="7500"/>
                  </a:lnTo>
                  <a:lnTo>
                    <a:pt x="3503" y="7500"/>
                  </a:lnTo>
                  <a:lnTo>
                    <a:pt x="5238" y="7033"/>
                  </a:lnTo>
                  <a:lnTo>
                    <a:pt x="6939" y="4965"/>
                  </a:lnTo>
                  <a:lnTo>
                    <a:pt x="8640" y="4565"/>
                  </a:lnTo>
                  <a:lnTo>
                    <a:pt x="10308" y="1562"/>
                  </a:lnTo>
                  <a:lnTo>
                    <a:pt x="11942" y="2029"/>
                  </a:lnTo>
                  <a:lnTo>
                    <a:pt x="13644" y="1696"/>
                  </a:lnTo>
                  <a:lnTo>
                    <a:pt x="13677" y="1696"/>
                  </a:lnTo>
                  <a:lnTo>
                    <a:pt x="15378" y="195"/>
                  </a:lnTo>
                  <a:cubicBezTo>
                    <a:pt x="15459" y="141"/>
                    <a:pt x="15388" y="1"/>
                    <a:pt x="1530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39;p41">
              <a:extLst>
                <a:ext uri="{FF2B5EF4-FFF2-40B4-BE49-F238E27FC236}">
                  <a16:creationId xmlns:a16="http://schemas.microsoft.com/office/drawing/2014/main" id="{32262512-D8CE-4856-A99C-93B2CC14AEAE}"/>
                </a:ext>
              </a:extLst>
            </p:cNvPr>
            <p:cNvSpPr/>
            <p:nvPr/>
          </p:nvSpPr>
          <p:spPr>
            <a:xfrm>
              <a:off x="3727000" y="3055275"/>
              <a:ext cx="386475" cy="249225"/>
            </a:xfrm>
            <a:custGeom>
              <a:avLst/>
              <a:gdLst/>
              <a:ahLst/>
              <a:cxnLst/>
              <a:rect l="l" t="t" r="r" b="b"/>
              <a:pathLst>
                <a:path w="15459" h="9969" extrusionOk="0">
                  <a:moveTo>
                    <a:pt x="15305" y="1"/>
                  </a:moveTo>
                  <a:cubicBezTo>
                    <a:pt x="15285" y="1"/>
                    <a:pt x="15264" y="9"/>
                    <a:pt x="15245" y="28"/>
                  </a:cubicBezTo>
                  <a:lnTo>
                    <a:pt x="13577" y="1529"/>
                  </a:lnTo>
                  <a:lnTo>
                    <a:pt x="11942" y="1829"/>
                  </a:lnTo>
                  <a:lnTo>
                    <a:pt x="10208" y="1329"/>
                  </a:lnTo>
                  <a:lnTo>
                    <a:pt x="8473" y="4364"/>
                  </a:lnTo>
                  <a:lnTo>
                    <a:pt x="6805" y="4798"/>
                  </a:lnTo>
                  <a:lnTo>
                    <a:pt x="5137" y="6833"/>
                  </a:lnTo>
                  <a:lnTo>
                    <a:pt x="3503" y="7300"/>
                  </a:lnTo>
                  <a:lnTo>
                    <a:pt x="1735" y="6966"/>
                  </a:lnTo>
                  <a:lnTo>
                    <a:pt x="0" y="9802"/>
                  </a:lnTo>
                  <a:cubicBezTo>
                    <a:pt x="0" y="9868"/>
                    <a:pt x="0" y="9935"/>
                    <a:pt x="34" y="9968"/>
                  </a:cubicBezTo>
                  <a:lnTo>
                    <a:pt x="101" y="9968"/>
                  </a:lnTo>
                  <a:cubicBezTo>
                    <a:pt x="134" y="9968"/>
                    <a:pt x="167" y="9935"/>
                    <a:pt x="201" y="9902"/>
                  </a:cubicBezTo>
                  <a:lnTo>
                    <a:pt x="1868" y="7200"/>
                  </a:lnTo>
                  <a:lnTo>
                    <a:pt x="3470" y="7500"/>
                  </a:lnTo>
                  <a:lnTo>
                    <a:pt x="3503" y="7500"/>
                  </a:lnTo>
                  <a:lnTo>
                    <a:pt x="5238" y="7033"/>
                  </a:lnTo>
                  <a:lnTo>
                    <a:pt x="6939" y="4965"/>
                  </a:lnTo>
                  <a:lnTo>
                    <a:pt x="8640" y="4565"/>
                  </a:lnTo>
                  <a:lnTo>
                    <a:pt x="10308" y="1562"/>
                  </a:lnTo>
                  <a:lnTo>
                    <a:pt x="11942" y="2029"/>
                  </a:lnTo>
                  <a:lnTo>
                    <a:pt x="13644" y="1696"/>
                  </a:lnTo>
                  <a:lnTo>
                    <a:pt x="13677" y="1696"/>
                  </a:lnTo>
                  <a:lnTo>
                    <a:pt x="15378" y="195"/>
                  </a:lnTo>
                  <a:cubicBezTo>
                    <a:pt x="15459" y="141"/>
                    <a:pt x="15388" y="1"/>
                    <a:pt x="15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40;p41">
              <a:extLst>
                <a:ext uri="{FF2B5EF4-FFF2-40B4-BE49-F238E27FC236}">
                  <a16:creationId xmlns:a16="http://schemas.microsoft.com/office/drawing/2014/main" id="{EC0A431D-0AC6-42BA-ABDC-3C85ABBAE517}"/>
                </a:ext>
              </a:extLst>
            </p:cNvPr>
            <p:cNvSpPr/>
            <p:nvPr/>
          </p:nvSpPr>
          <p:spPr>
            <a:xfrm>
              <a:off x="3732000" y="3135175"/>
              <a:ext cx="31725" cy="73425"/>
            </a:xfrm>
            <a:custGeom>
              <a:avLst/>
              <a:gdLst/>
              <a:ahLst/>
              <a:cxnLst/>
              <a:rect l="l" t="t" r="r" b="b"/>
              <a:pathLst>
                <a:path w="1269" h="2937" extrusionOk="0">
                  <a:moveTo>
                    <a:pt x="768" y="401"/>
                  </a:moveTo>
                  <a:cubicBezTo>
                    <a:pt x="835" y="401"/>
                    <a:pt x="868" y="435"/>
                    <a:pt x="901" y="468"/>
                  </a:cubicBezTo>
                  <a:cubicBezTo>
                    <a:pt x="935" y="468"/>
                    <a:pt x="968" y="535"/>
                    <a:pt x="968" y="568"/>
                  </a:cubicBezTo>
                  <a:cubicBezTo>
                    <a:pt x="1001" y="635"/>
                    <a:pt x="1001" y="701"/>
                    <a:pt x="1001" y="768"/>
                  </a:cubicBezTo>
                  <a:cubicBezTo>
                    <a:pt x="1001" y="868"/>
                    <a:pt x="1001" y="935"/>
                    <a:pt x="968" y="1035"/>
                  </a:cubicBezTo>
                  <a:cubicBezTo>
                    <a:pt x="968" y="1102"/>
                    <a:pt x="935" y="1168"/>
                    <a:pt x="901" y="1235"/>
                  </a:cubicBezTo>
                  <a:cubicBezTo>
                    <a:pt x="868" y="1302"/>
                    <a:pt x="835" y="1369"/>
                    <a:pt x="768" y="1435"/>
                  </a:cubicBezTo>
                  <a:cubicBezTo>
                    <a:pt x="734" y="1502"/>
                    <a:pt x="668" y="1535"/>
                    <a:pt x="634" y="1569"/>
                  </a:cubicBezTo>
                  <a:cubicBezTo>
                    <a:pt x="568" y="1602"/>
                    <a:pt x="534" y="1602"/>
                    <a:pt x="468" y="1602"/>
                  </a:cubicBezTo>
                  <a:cubicBezTo>
                    <a:pt x="434" y="1602"/>
                    <a:pt x="368" y="1602"/>
                    <a:pt x="334" y="1569"/>
                  </a:cubicBezTo>
                  <a:cubicBezTo>
                    <a:pt x="301" y="1535"/>
                    <a:pt x="267" y="1502"/>
                    <a:pt x="267" y="1435"/>
                  </a:cubicBezTo>
                  <a:cubicBezTo>
                    <a:pt x="234" y="1369"/>
                    <a:pt x="234" y="1302"/>
                    <a:pt x="234" y="1235"/>
                  </a:cubicBezTo>
                  <a:cubicBezTo>
                    <a:pt x="234" y="1068"/>
                    <a:pt x="267" y="902"/>
                    <a:pt x="334" y="768"/>
                  </a:cubicBezTo>
                  <a:cubicBezTo>
                    <a:pt x="368" y="701"/>
                    <a:pt x="401" y="635"/>
                    <a:pt x="468" y="601"/>
                  </a:cubicBezTo>
                  <a:cubicBezTo>
                    <a:pt x="501" y="535"/>
                    <a:pt x="568" y="501"/>
                    <a:pt x="634" y="468"/>
                  </a:cubicBezTo>
                  <a:cubicBezTo>
                    <a:pt x="668" y="435"/>
                    <a:pt x="734" y="401"/>
                    <a:pt x="768" y="401"/>
                  </a:cubicBezTo>
                  <a:close/>
                  <a:moveTo>
                    <a:pt x="901" y="1"/>
                  </a:moveTo>
                  <a:cubicBezTo>
                    <a:pt x="801" y="1"/>
                    <a:pt x="701" y="34"/>
                    <a:pt x="634" y="101"/>
                  </a:cubicBezTo>
                  <a:cubicBezTo>
                    <a:pt x="534" y="134"/>
                    <a:pt x="468" y="201"/>
                    <a:pt x="401" y="301"/>
                  </a:cubicBezTo>
                  <a:cubicBezTo>
                    <a:pt x="334" y="401"/>
                    <a:pt x="267" y="501"/>
                    <a:pt x="201" y="601"/>
                  </a:cubicBezTo>
                  <a:cubicBezTo>
                    <a:pt x="134" y="701"/>
                    <a:pt x="101" y="835"/>
                    <a:pt x="67" y="968"/>
                  </a:cubicBezTo>
                  <a:cubicBezTo>
                    <a:pt x="34" y="1102"/>
                    <a:pt x="1" y="1202"/>
                    <a:pt x="1" y="1335"/>
                  </a:cubicBezTo>
                  <a:cubicBezTo>
                    <a:pt x="1" y="1469"/>
                    <a:pt x="34" y="1602"/>
                    <a:pt x="67" y="1702"/>
                  </a:cubicBezTo>
                  <a:cubicBezTo>
                    <a:pt x="101" y="1769"/>
                    <a:pt x="134" y="1836"/>
                    <a:pt x="201" y="1902"/>
                  </a:cubicBezTo>
                  <a:cubicBezTo>
                    <a:pt x="234" y="1936"/>
                    <a:pt x="301" y="1936"/>
                    <a:pt x="401" y="1936"/>
                  </a:cubicBezTo>
                  <a:cubicBezTo>
                    <a:pt x="468" y="1936"/>
                    <a:pt x="534" y="1902"/>
                    <a:pt x="601" y="1869"/>
                  </a:cubicBezTo>
                  <a:lnTo>
                    <a:pt x="634" y="1869"/>
                  </a:lnTo>
                  <a:lnTo>
                    <a:pt x="701" y="1836"/>
                  </a:lnTo>
                  <a:lnTo>
                    <a:pt x="368" y="2836"/>
                  </a:lnTo>
                  <a:cubicBezTo>
                    <a:pt x="368" y="2836"/>
                    <a:pt x="368" y="2836"/>
                    <a:pt x="368" y="2870"/>
                  </a:cubicBezTo>
                  <a:cubicBezTo>
                    <a:pt x="368" y="2903"/>
                    <a:pt x="368" y="2936"/>
                    <a:pt x="368" y="2936"/>
                  </a:cubicBezTo>
                  <a:lnTo>
                    <a:pt x="401" y="2936"/>
                  </a:lnTo>
                  <a:lnTo>
                    <a:pt x="534" y="2870"/>
                  </a:lnTo>
                  <a:cubicBezTo>
                    <a:pt x="568" y="2836"/>
                    <a:pt x="601" y="2836"/>
                    <a:pt x="601" y="2803"/>
                  </a:cubicBezTo>
                  <a:lnTo>
                    <a:pt x="634" y="2736"/>
                  </a:lnTo>
                  <a:lnTo>
                    <a:pt x="1068" y="1435"/>
                  </a:lnTo>
                  <a:cubicBezTo>
                    <a:pt x="1101" y="1402"/>
                    <a:pt x="1101" y="1335"/>
                    <a:pt x="1135" y="1269"/>
                  </a:cubicBezTo>
                  <a:cubicBezTo>
                    <a:pt x="1168" y="1202"/>
                    <a:pt x="1201" y="1135"/>
                    <a:pt x="1201" y="1035"/>
                  </a:cubicBezTo>
                  <a:cubicBezTo>
                    <a:pt x="1235" y="968"/>
                    <a:pt x="1268" y="902"/>
                    <a:pt x="1268" y="835"/>
                  </a:cubicBezTo>
                  <a:cubicBezTo>
                    <a:pt x="1268" y="768"/>
                    <a:pt x="1268" y="701"/>
                    <a:pt x="1268" y="635"/>
                  </a:cubicBezTo>
                  <a:cubicBezTo>
                    <a:pt x="1268" y="501"/>
                    <a:pt x="1235" y="401"/>
                    <a:pt x="1201" y="301"/>
                  </a:cubicBezTo>
                  <a:cubicBezTo>
                    <a:pt x="1201" y="201"/>
                    <a:pt x="1135" y="134"/>
                    <a:pt x="1101" y="68"/>
                  </a:cubicBezTo>
                  <a:cubicBezTo>
                    <a:pt x="1035" y="34"/>
                    <a:pt x="968" y="1"/>
                    <a:pt x="9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41;p41">
              <a:extLst>
                <a:ext uri="{FF2B5EF4-FFF2-40B4-BE49-F238E27FC236}">
                  <a16:creationId xmlns:a16="http://schemas.microsoft.com/office/drawing/2014/main" id="{3070A427-7354-4949-BC41-7D0D4E332886}"/>
                </a:ext>
              </a:extLst>
            </p:cNvPr>
            <p:cNvSpPr/>
            <p:nvPr/>
          </p:nvSpPr>
          <p:spPr>
            <a:xfrm>
              <a:off x="3767850" y="3111000"/>
              <a:ext cx="31725" cy="77100"/>
            </a:xfrm>
            <a:custGeom>
              <a:avLst/>
              <a:gdLst/>
              <a:ahLst/>
              <a:cxnLst/>
              <a:rect l="l" t="t" r="r" b="b"/>
              <a:pathLst>
                <a:path w="1269" h="3084" extrusionOk="0">
                  <a:moveTo>
                    <a:pt x="1102" y="1"/>
                  </a:moveTo>
                  <a:lnTo>
                    <a:pt x="134" y="568"/>
                  </a:lnTo>
                  <a:cubicBezTo>
                    <a:pt x="101" y="568"/>
                    <a:pt x="101" y="601"/>
                    <a:pt x="68" y="634"/>
                  </a:cubicBezTo>
                  <a:cubicBezTo>
                    <a:pt x="68" y="634"/>
                    <a:pt x="68" y="668"/>
                    <a:pt x="68" y="701"/>
                  </a:cubicBezTo>
                  <a:lnTo>
                    <a:pt x="68" y="835"/>
                  </a:lnTo>
                  <a:cubicBezTo>
                    <a:pt x="68" y="868"/>
                    <a:pt x="68" y="868"/>
                    <a:pt x="68" y="901"/>
                  </a:cubicBezTo>
                  <a:lnTo>
                    <a:pt x="134" y="901"/>
                  </a:lnTo>
                  <a:lnTo>
                    <a:pt x="835" y="501"/>
                  </a:lnTo>
                  <a:lnTo>
                    <a:pt x="835" y="501"/>
                  </a:lnTo>
                  <a:lnTo>
                    <a:pt x="401" y="1502"/>
                  </a:lnTo>
                  <a:lnTo>
                    <a:pt x="368" y="1568"/>
                  </a:lnTo>
                  <a:cubicBezTo>
                    <a:pt x="368" y="1568"/>
                    <a:pt x="368" y="1602"/>
                    <a:pt x="368" y="1635"/>
                  </a:cubicBezTo>
                  <a:lnTo>
                    <a:pt x="368" y="1769"/>
                  </a:lnTo>
                  <a:cubicBezTo>
                    <a:pt x="368" y="1769"/>
                    <a:pt x="368" y="1802"/>
                    <a:pt x="368" y="1835"/>
                  </a:cubicBezTo>
                  <a:lnTo>
                    <a:pt x="401" y="1835"/>
                  </a:lnTo>
                  <a:lnTo>
                    <a:pt x="635" y="1702"/>
                  </a:lnTo>
                  <a:cubicBezTo>
                    <a:pt x="668" y="1668"/>
                    <a:pt x="735" y="1635"/>
                    <a:pt x="768" y="1635"/>
                  </a:cubicBezTo>
                  <a:lnTo>
                    <a:pt x="902" y="1635"/>
                  </a:lnTo>
                  <a:cubicBezTo>
                    <a:pt x="935" y="1668"/>
                    <a:pt x="968" y="1702"/>
                    <a:pt x="968" y="1735"/>
                  </a:cubicBezTo>
                  <a:cubicBezTo>
                    <a:pt x="1002" y="1802"/>
                    <a:pt x="1002" y="1869"/>
                    <a:pt x="1002" y="1935"/>
                  </a:cubicBezTo>
                  <a:cubicBezTo>
                    <a:pt x="1002" y="2002"/>
                    <a:pt x="1002" y="2069"/>
                    <a:pt x="968" y="2169"/>
                  </a:cubicBezTo>
                  <a:cubicBezTo>
                    <a:pt x="968" y="2236"/>
                    <a:pt x="935" y="2302"/>
                    <a:pt x="902" y="2369"/>
                  </a:cubicBezTo>
                  <a:cubicBezTo>
                    <a:pt x="868" y="2402"/>
                    <a:pt x="802" y="2469"/>
                    <a:pt x="768" y="2502"/>
                  </a:cubicBezTo>
                  <a:cubicBezTo>
                    <a:pt x="735" y="2569"/>
                    <a:pt x="668" y="2602"/>
                    <a:pt x="635" y="2636"/>
                  </a:cubicBezTo>
                  <a:cubicBezTo>
                    <a:pt x="568" y="2669"/>
                    <a:pt x="501" y="2703"/>
                    <a:pt x="435" y="2703"/>
                  </a:cubicBezTo>
                  <a:lnTo>
                    <a:pt x="335" y="2703"/>
                  </a:lnTo>
                  <a:cubicBezTo>
                    <a:pt x="301" y="2703"/>
                    <a:pt x="268" y="2669"/>
                    <a:pt x="268" y="2636"/>
                  </a:cubicBezTo>
                  <a:cubicBezTo>
                    <a:pt x="234" y="2602"/>
                    <a:pt x="234" y="2569"/>
                    <a:pt x="201" y="2536"/>
                  </a:cubicBezTo>
                  <a:cubicBezTo>
                    <a:pt x="201" y="2502"/>
                    <a:pt x="201" y="2502"/>
                    <a:pt x="201" y="2502"/>
                  </a:cubicBezTo>
                  <a:lnTo>
                    <a:pt x="168" y="2502"/>
                  </a:lnTo>
                  <a:lnTo>
                    <a:pt x="34" y="2569"/>
                  </a:lnTo>
                  <a:cubicBezTo>
                    <a:pt x="34" y="2569"/>
                    <a:pt x="1" y="2569"/>
                    <a:pt x="1" y="2602"/>
                  </a:cubicBezTo>
                  <a:cubicBezTo>
                    <a:pt x="1" y="2636"/>
                    <a:pt x="1" y="2636"/>
                    <a:pt x="1" y="2669"/>
                  </a:cubicBezTo>
                  <a:cubicBezTo>
                    <a:pt x="1" y="2736"/>
                    <a:pt x="1" y="2836"/>
                    <a:pt x="34" y="2903"/>
                  </a:cubicBezTo>
                  <a:cubicBezTo>
                    <a:pt x="68" y="2936"/>
                    <a:pt x="101" y="3003"/>
                    <a:pt x="168" y="3036"/>
                  </a:cubicBezTo>
                  <a:cubicBezTo>
                    <a:pt x="215" y="3060"/>
                    <a:pt x="262" y="3083"/>
                    <a:pt x="309" y="3083"/>
                  </a:cubicBezTo>
                  <a:cubicBezTo>
                    <a:pt x="329" y="3083"/>
                    <a:pt x="348" y="3079"/>
                    <a:pt x="368" y="3069"/>
                  </a:cubicBezTo>
                  <a:cubicBezTo>
                    <a:pt x="468" y="3069"/>
                    <a:pt x="568" y="3036"/>
                    <a:pt x="635" y="2969"/>
                  </a:cubicBezTo>
                  <a:cubicBezTo>
                    <a:pt x="735" y="2936"/>
                    <a:pt x="802" y="2869"/>
                    <a:pt x="868" y="2769"/>
                  </a:cubicBezTo>
                  <a:cubicBezTo>
                    <a:pt x="968" y="2703"/>
                    <a:pt x="1035" y="2602"/>
                    <a:pt x="1068" y="2502"/>
                  </a:cubicBezTo>
                  <a:cubicBezTo>
                    <a:pt x="1135" y="2402"/>
                    <a:pt x="1168" y="2302"/>
                    <a:pt x="1202" y="2169"/>
                  </a:cubicBezTo>
                  <a:cubicBezTo>
                    <a:pt x="1235" y="2035"/>
                    <a:pt x="1269" y="1902"/>
                    <a:pt x="1269" y="1802"/>
                  </a:cubicBezTo>
                  <a:cubicBezTo>
                    <a:pt x="1269" y="1702"/>
                    <a:pt x="1235" y="1602"/>
                    <a:pt x="1235" y="1502"/>
                  </a:cubicBezTo>
                  <a:cubicBezTo>
                    <a:pt x="1202" y="1435"/>
                    <a:pt x="1168" y="1368"/>
                    <a:pt x="1102" y="1302"/>
                  </a:cubicBezTo>
                  <a:cubicBezTo>
                    <a:pt x="1068" y="1268"/>
                    <a:pt x="1002" y="1268"/>
                    <a:pt x="935" y="1268"/>
                  </a:cubicBezTo>
                  <a:cubicBezTo>
                    <a:pt x="835" y="1268"/>
                    <a:pt x="768" y="1302"/>
                    <a:pt x="701" y="1335"/>
                  </a:cubicBezTo>
                  <a:lnTo>
                    <a:pt x="1135" y="334"/>
                  </a:lnTo>
                  <a:cubicBezTo>
                    <a:pt x="1168" y="334"/>
                    <a:pt x="1168" y="301"/>
                    <a:pt x="1168" y="267"/>
                  </a:cubicBezTo>
                  <a:cubicBezTo>
                    <a:pt x="1168" y="234"/>
                    <a:pt x="1168" y="201"/>
                    <a:pt x="1168" y="201"/>
                  </a:cubicBezTo>
                  <a:lnTo>
                    <a:pt x="1168" y="67"/>
                  </a:lnTo>
                  <a:cubicBezTo>
                    <a:pt x="1168" y="34"/>
                    <a:pt x="1168" y="1"/>
                    <a:pt x="11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42;p41">
              <a:extLst>
                <a:ext uri="{FF2B5EF4-FFF2-40B4-BE49-F238E27FC236}">
                  <a16:creationId xmlns:a16="http://schemas.microsoft.com/office/drawing/2014/main" id="{D8E3707E-0BF6-412D-A5CA-9E6E8B58097D}"/>
                </a:ext>
              </a:extLst>
            </p:cNvPr>
            <p:cNvSpPr/>
            <p:nvPr/>
          </p:nvSpPr>
          <p:spPr>
            <a:xfrm>
              <a:off x="3729500" y="3124850"/>
              <a:ext cx="381125" cy="230025"/>
            </a:xfrm>
            <a:custGeom>
              <a:avLst/>
              <a:gdLst/>
              <a:ahLst/>
              <a:cxnLst/>
              <a:rect l="l" t="t" r="r" b="b"/>
              <a:pathLst>
                <a:path w="15245" h="9201" extrusionOk="0">
                  <a:moveTo>
                    <a:pt x="15091" y="0"/>
                  </a:moveTo>
                  <a:cubicBezTo>
                    <a:pt x="15048" y="0"/>
                    <a:pt x="14998" y="15"/>
                    <a:pt x="14945" y="47"/>
                  </a:cubicBezTo>
                  <a:lnTo>
                    <a:pt x="301" y="8520"/>
                  </a:lnTo>
                  <a:cubicBezTo>
                    <a:pt x="134" y="8620"/>
                    <a:pt x="34" y="8820"/>
                    <a:pt x="1" y="9020"/>
                  </a:cubicBezTo>
                  <a:cubicBezTo>
                    <a:pt x="1" y="9133"/>
                    <a:pt x="62" y="9201"/>
                    <a:pt x="154" y="9201"/>
                  </a:cubicBezTo>
                  <a:cubicBezTo>
                    <a:pt x="197" y="9201"/>
                    <a:pt x="247" y="9186"/>
                    <a:pt x="301" y="9154"/>
                  </a:cubicBezTo>
                  <a:lnTo>
                    <a:pt x="14945" y="681"/>
                  </a:lnTo>
                  <a:cubicBezTo>
                    <a:pt x="15111" y="581"/>
                    <a:pt x="15245" y="381"/>
                    <a:pt x="15245" y="180"/>
                  </a:cubicBezTo>
                  <a:cubicBezTo>
                    <a:pt x="15245" y="67"/>
                    <a:pt x="15183" y="0"/>
                    <a:pt x="1509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43;p41">
              <a:extLst>
                <a:ext uri="{FF2B5EF4-FFF2-40B4-BE49-F238E27FC236}">
                  <a16:creationId xmlns:a16="http://schemas.microsoft.com/office/drawing/2014/main" id="{99F4C471-8946-4387-9ACE-12AB3F6D12EB}"/>
                </a:ext>
              </a:extLst>
            </p:cNvPr>
            <p:cNvSpPr/>
            <p:nvPr/>
          </p:nvSpPr>
          <p:spPr>
            <a:xfrm>
              <a:off x="3729500" y="3044775"/>
              <a:ext cx="97600" cy="65750"/>
            </a:xfrm>
            <a:custGeom>
              <a:avLst/>
              <a:gdLst/>
              <a:ahLst/>
              <a:cxnLst/>
              <a:rect l="l" t="t" r="r" b="b"/>
              <a:pathLst>
                <a:path w="3904" h="2630" extrusionOk="0">
                  <a:moveTo>
                    <a:pt x="3750" y="1"/>
                  </a:moveTo>
                  <a:cubicBezTo>
                    <a:pt x="3707" y="1"/>
                    <a:pt x="3657" y="16"/>
                    <a:pt x="3603" y="48"/>
                  </a:cubicBezTo>
                  <a:lnTo>
                    <a:pt x="301" y="1949"/>
                  </a:lnTo>
                  <a:cubicBezTo>
                    <a:pt x="134" y="2049"/>
                    <a:pt x="34" y="2249"/>
                    <a:pt x="1" y="2449"/>
                  </a:cubicBezTo>
                  <a:cubicBezTo>
                    <a:pt x="1" y="2563"/>
                    <a:pt x="62" y="2630"/>
                    <a:pt x="154" y="2630"/>
                  </a:cubicBezTo>
                  <a:cubicBezTo>
                    <a:pt x="197" y="2630"/>
                    <a:pt x="247" y="2615"/>
                    <a:pt x="301" y="2583"/>
                  </a:cubicBezTo>
                  <a:lnTo>
                    <a:pt x="3603" y="682"/>
                  </a:lnTo>
                  <a:cubicBezTo>
                    <a:pt x="3770" y="581"/>
                    <a:pt x="3870" y="415"/>
                    <a:pt x="3903" y="181"/>
                  </a:cubicBezTo>
                  <a:cubicBezTo>
                    <a:pt x="3903" y="68"/>
                    <a:pt x="3842" y="1"/>
                    <a:pt x="375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444;p41">
              <a:extLst>
                <a:ext uri="{FF2B5EF4-FFF2-40B4-BE49-F238E27FC236}">
                  <a16:creationId xmlns:a16="http://schemas.microsoft.com/office/drawing/2014/main" id="{B8B6DDC6-8744-443F-93BA-3553947367F2}"/>
                </a:ext>
              </a:extLst>
            </p:cNvPr>
            <p:cNvSpPr/>
            <p:nvPr/>
          </p:nvSpPr>
          <p:spPr>
            <a:xfrm>
              <a:off x="4279900" y="2526750"/>
              <a:ext cx="48375" cy="134800"/>
            </a:xfrm>
            <a:custGeom>
              <a:avLst/>
              <a:gdLst/>
              <a:ahLst/>
              <a:cxnLst/>
              <a:rect l="l" t="t" r="r" b="b"/>
              <a:pathLst>
                <a:path w="1935" h="5392" extrusionOk="0">
                  <a:moveTo>
                    <a:pt x="1109" y="1"/>
                  </a:moveTo>
                  <a:cubicBezTo>
                    <a:pt x="718" y="1"/>
                    <a:pt x="331" y="121"/>
                    <a:pt x="0" y="354"/>
                  </a:cubicBezTo>
                  <a:lnTo>
                    <a:pt x="0" y="5391"/>
                  </a:lnTo>
                  <a:lnTo>
                    <a:pt x="1935" y="187"/>
                  </a:lnTo>
                  <a:cubicBezTo>
                    <a:pt x="1671" y="62"/>
                    <a:pt x="1389" y="1"/>
                    <a:pt x="110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445;p41">
              <a:extLst>
                <a:ext uri="{FF2B5EF4-FFF2-40B4-BE49-F238E27FC236}">
                  <a16:creationId xmlns:a16="http://schemas.microsoft.com/office/drawing/2014/main" id="{3C9FE32C-5A7E-4B87-AEFB-C475E9CD6D49}"/>
                </a:ext>
              </a:extLst>
            </p:cNvPr>
            <p:cNvSpPr/>
            <p:nvPr/>
          </p:nvSpPr>
          <p:spPr>
            <a:xfrm>
              <a:off x="4231525" y="2535600"/>
              <a:ext cx="48400" cy="126775"/>
            </a:xfrm>
            <a:custGeom>
              <a:avLst/>
              <a:gdLst/>
              <a:ahLst/>
              <a:cxnLst/>
              <a:rect l="l" t="t" r="r" b="b"/>
              <a:pathLst>
                <a:path w="1936" h="5071" extrusionOk="0">
                  <a:moveTo>
                    <a:pt x="1935" y="0"/>
                  </a:moveTo>
                  <a:cubicBezTo>
                    <a:pt x="1135" y="500"/>
                    <a:pt x="468" y="1234"/>
                    <a:pt x="1" y="2068"/>
                  </a:cubicBezTo>
                  <a:lnTo>
                    <a:pt x="1935" y="5070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446;p41">
              <a:extLst>
                <a:ext uri="{FF2B5EF4-FFF2-40B4-BE49-F238E27FC236}">
                  <a16:creationId xmlns:a16="http://schemas.microsoft.com/office/drawing/2014/main" id="{93CC429C-1D88-43E4-A51D-9F21BBEAA950}"/>
                </a:ext>
              </a:extLst>
            </p:cNvPr>
            <p:cNvSpPr/>
            <p:nvPr/>
          </p:nvSpPr>
          <p:spPr>
            <a:xfrm>
              <a:off x="4201500" y="2587300"/>
              <a:ext cx="78425" cy="80900"/>
            </a:xfrm>
            <a:custGeom>
              <a:avLst/>
              <a:gdLst/>
              <a:ahLst/>
              <a:cxnLst/>
              <a:rect l="l" t="t" r="r" b="b"/>
              <a:pathLst>
                <a:path w="3137" h="3236" extrusionOk="0">
                  <a:moveTo>
                    <a:pt x="1202" y="0"/>
                  </a:moveTo>
                  <a:cubicBezTo>
                    <a:pt x="634" y="1001"/>
                    <a:pt x="234" y="2102"/>
                    <a:pt x="1" y="3236"/>
                  </a:cubicBezTo>
                  <a:lnTo>
                    <a:pt x="3136" y="3002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447;p41">
              <a:extLst>
                <a:ext uri="{FF2B5EF4-FFF2-40B4-BE49-F238E27FC236}">
                  <a16:creationId xmlns:a16="http://schemas.microsoft.com/office/drawing/2014/main" id="{712757EE-7654-48E4-849A-DC30379EA371}"/>
                </a:ext>
              </a:extLst>
            </p:cNvPr>
            <p:cNvSpPr/>
            <p:nvPr/>
          </p:nvSpPr>
          <p:spPr>
            <a:xfrm>
              <a:off x="4201500" y="2535600"/>
              <a:ext cx="78425" cy="132600"/>
            </a:xfrm>
            <a:custGeom>
              <a:avLst/>
              <a:gdLst/>
              <a:ahLst/>
              <a:cxnLst/>
              <a:rect l="l" t="t" r="r" b="b"/>
              <a:pathLst>
                <a:path w="3137" h="5304" extrusionOk="0">
                  <a:moveTo>
                    <a:pt x="3136" y="0"/>
                  </a:moveTo>
                  <a:cubicBezTo>
                    <a:pt x="2336" y="500"/>
                    <a:pt x="1669" y="1234"/>
                    <a:pt x="1202" y="2068"/>
                  </a:cubicBezTo>
                  <a:cubicBezTo>
                    <a:pt x="634" y="3069"/>
                    <a:pt x="234" y="4170"/>
                    <a:pt x="1" y="5304"/>
                  </a:cubicBezTo>
                  <a:lnTo>
                    <a:pt x="3136" y="5070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448;p41">
              <a:extLst>
                <a:ext uri="{FF2B5EF4-FFF2-40B4-BE49-F238E27FC236}">
                  <a16:creationId xmlns:a16="http://schemas.microsoft.com/office/drawing/2014/main" id="{28584B21-394B-43F3-8D4B-BF165DA9D0EE}"/>
                </a:ext>
              </a:extLst>
            </p:cNvPr>
            <p:cNvSpPr/>
            <p:nvPr/>
          </p:nvSpPr>
          <p:spPr>
            <a:xfrm>
              <a:off x="4279900" y="2531425"/>
              <a:ext cx="77575" cy="130125"/>
            </a:xfrm>
            <a:custGeom>
              <a:avLst/>
              <a:gdLst/>
              <a:ahLst/>
              <a:cxnLst/>
              <a:rect l="l" t="t" r="r" b="b"/>
              <a:pathLst>
                <a:path w="3103" h="5205" extrusionOk="0">
                  <a:moveTo>
                    <a:pt x="1935" y="0"/>
                  </a:moveTo>
                  <a:lnTo>
                    <a:pt x="0" y="5204"/>
                  </a:lnTo>
                  <a:lnTo>
                    <a:pt x="3102" y="1835"/>
                  </a:lnTo>
                  <a:cubicBezTo>
                    <a:pt x="3002" y="1068"/>
                    <a:pt x="2569" y="401"/>
                    <a:pt x="193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449;p41">
              <a:extLst>
                <a:ext uri="{FF2B5EF4-FFF2-40B4-BE49-F238E27FC236}">
                  <a16:creationId xmlns:a16="http://schemas.microsoft.com/office/drawing/2014/main" id="{5BCC3E81-67D2-4ABA-B8AD-C0653623A522}"/>
                </a:ext>
              </a:extLst>
            </p:cNvPr>
            <p:cNvSpPr/>
            <p:nvPr/>
          </p:nvSpPr>
          <p:spPr>
            <a:xfrm>
              <a:off x="4197325" y="2661525"/>
              <a:ext cx="82600" cy="85075"/>
            </a:xfrm>
            <a:custGeom>
              <a:avLst/>
              <a:gdLst/>
              <a:ahLst/>
              <a:cxnLst/>
              <a:rect l="l" t="t" r="r" b="b"/>
              <a:pathLst>
                <a:path w="3304" h="3403" extrusionOk="0">
                  <a:moveTo>
                    <a:pt x="3303" y="0"/>
                  </a:moveTo>
                  <a:lnTo>
                    <a:pt x="168" y="234"/>
                  </a:lnTo>
                  <a:cubicBezTo>
                    <a:pt x="68" y="801"/>
                    <a:pt x="34" y="1368"/>
                    <a:pt x="34" y="1901"/>
                  </a:cubicBezTo>
                  <a:cubicBezTo>
                    <a:pt x="1" y="2402"/>
                    <a:pt x="68" y="2902"/>
                    <a:pt x="168" y="3402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450;p41">
              <a:extLst>
                <a:ext uri="{FF2B5EF4-FFF2-40B4-BE49-F238E27FC236}">
                  <a16:creationId xmlns:a16="http://schemas.microsoft.com/office/drawing/2014/main" id="{AD36CD62-AF03-4ECD-A2F4-8035C69664C6}"/>
                </a:ext>
              </a:extLst>
            </p:cNvPr>
            <p:cNvSpPr/>
            <p:nvPr/>
          </p:nvSpPr>
          <p:spPr>
            <a:xfrm>
              <a:off x="4279900" y="2655675"/>
              <a:ext cx="78400" cy="80925"/>
            </a:xfrm>
            <a:custGeom>
              <a:avLst/>
              <a:gdLst/>
              <a:ahLst/>
              <a:cxnLst/>
              <a:rect l="l" t="t" r="r" b="b"/>
              <a:pathLst>
                <a:path w="3136" h="3237" extrusionOk="0">
                  <a:moveTo>
                    <a:pt x="3136" y="1"/>
                  </a:moveTo>
                  <a:lnTo>
                    <a:pt x="0" y="267"/>
                  </a:lnTo>
                  <a:lnTo>
                    <a:pt x="1935" y="3236"/>
                  </a:lnTo>
                  <a:cubicBezTo>
                    <a:pt x="2502" y="2235"/>
                    <a:pt x="2902" y="1135"/>
                    <a:pt x="31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451;p41">
              <a:extLst>
                <a:ext uri="{FF2B5EF4-FFF2-40B4-BE49-F238E27FC236}">
                  <a16:creationId xmlns:a16="http://schemas.microsoft.com/office/drawing/2014/main" id="{9B2CAF75-435A-4D38-A5AE-08E894A2DE6A}"/>
                </a:ext>
              </a:extLst>
            </p:cNvPr>
            <p:cNvSpPr/>
            <p:nvPr/>
          </p:nvSpPr>
          <p:spPr>
            <a:xfrm>
              <a:off x="4231525" y="2662350"/>
              <a:ext cx="48400" cy="134775"/>
            </a:xfrm>
            <a:custGeom>
              <a:avLst/>
              <a:gdLst/>
              <a:ahLst/>
              <a:cxnLst/>
              <a:rect l="l" t="t" r="r" b="b"/>
              <a:pathLst>
                <a:path w="1936" h="5391" extrusionOk="0">
                  <a:moveTo>
                    <a:pt x="1935" y="0"/>
                  </a:moveTo>
                  <a:lnTo>
                    <a:pt x="1" y="5204"/>
                  </a:lnTo>
                  <a:cubicBezTo>
                    <a:pt x="265" y="5329"/>
                    <a:pt x="547" y="5391"/>
                    <a:pt x="826" y="5391"/>
                  </a:cubicBezTo>
                  <a:cubicBezTo>
                    <a:pt x="1217" y="5391"/>
                    <a:pt x="1605" y="5271"/>
                    <a:pt x="1935" y="503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452;p41">
              <a:extLst>
                <a:ext uri="{FF2B5EF4-FFF2-40B4-BE49-F238E27FC236}">
                  <a16:creationId xmlns:a16="http://schemas.microsoft.com/office/drawing/2014/main" id="{0B9DFC8C-D152-48C1-B294-73F47DD23090}"/>
                </a:ext>
              </a:extLst>
            </p:cNvPr>
            <p:cNvSpPr/>
            <p:nvPr/>
          </p:nvSpPr>
          <p:spPr>
            <a:xfrm>
              <a:off x="4201500" y="2662350"/>
              <a:ext cx="78425" cy="130125"/>
            </a:xfrm>
            <a:custGeom>
              <a:avLst/>
              <a:gdLst/>
              <a:ahLst/>
              <a:cxnLst/>
              <a:rect l="l" t="t" r="r" b="b"/>
              <a:pathLst>
                <a:path w="3137" h="5205" extrusionOk="0">
                  <a:moveTo>
                    <a:pt x="3136" y="0"/>
                  </a:moveTo>
                  <a:lnTo>
                    <a:pt x="1" y="3369"/>
                  </a:lnTo>
                  <a:cubicBezTo>
                    <a:pt x="134" y="4103"/>
                    <a:pt x="568" y="4770"/>
                    <a:pt x="1202" y="5204"/>
                  </a:cubicBezTo>
                  <a:lnTo>
                    <a:pt x="3136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453;p41">
              <a:extLst>
                <a:ext uri="{FF2B5EF4-FFF2-40B4-BE49-F238E27FC236}">
                  <a16:creationId xmlns:a16="http://schemas.microsoft.com/office/drawing/2014/main" id="{008D4F36-4C38-433F-A63C-47904A1C88DF}"/>
                </a:ext>
              </a:extLst>
            </p:cNvPr>
            <p:cNvSpPr/>
            <p:nvPr/>
          </p:nvSpPr>
          <p:spPr>
            <a:xfrm>
              <a:off x="4279900" y="2578125"/>
              <a:ext cx="82575" cy="84250"/>
            </a:xfrm>
            <a:custGeom>
              <a:avLst/>
              <a:gdLst/>
              <a:ahLst/>
              <a:cxnLst/>
              <a:rect l="l" t="t" r="r" b="b"/>
              <a:pathLst>
                <a:path w="3303" h="3370" extrusionOk="0">
                  <a:moveTo>
                    <a:pt x="3136" y="0"/>
                  </a:moveTo>
                  <a:lnTo>
                    <a:pt x="0" y="3369"/>
                  </a:lnTo>
                  <a:lnTo>
                    <a:pt x="3136" y="3136"/>
                  </a:lnTo>
                  <a:cubicBezTo>
                    <a:pt x="3236" y="2569"/>
                    <a:pt x="3303" y="2002"/>
                    <a:pt x="3303" y="1468"/>
                  </a:cubicBezTo>
                  <a:cubicBezTo>
                    <a:pt x="3303" y="968"/>
                    <a:pt x="3236" y="467"/>
                    <a:pt x="313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454;p41">
              <a:extLst>
                <a:ext uri="{FF2B5EF4-FFF2-40B4-BE49-F238E27FC236}">
                  <a16:creationId xmlns:a16="http://schemas.microsoft.com/office/drawing/2014/main" id="{EAD4C7AA-F4D9-4B01-809D-AA75BA34665F}"/>
                </a:ext>
              </a:extLst>
            </p:cNvPr>
            <p:cNvSpPr/>
            <p:nvPr/>
          </p:nvSpPr>
          <p:spPr>
            <a:xfrm>
              <a:off x="4279900" y="2662350"/>
              <a:ext cx="48375" cy="125950"/>
            </a:xfrm>
            <a:custGeom>
              <a:avLst/>
              <a:gdLst/>
              <a:ahLst/>
              <a:cxnLst/>
              <a:rect l="l" t="t" r="r" b="b"/>
              <a:pathLst>
                <a:path w="1935" h="5038" extrusionOk="0">
                  <a:moveTo>
                    <a:pt x="0" y="0"/>
                  </a:moveTo>
                  <a:lnTo>
                    <a:pt x="0" y="5037"/>
                  </a:lnTo>
                  <a:cubicBezTo>
                    <a:pt x="801" y="4537"/>
                    <a:pt x="1468" y="3803"/>
                    <a:pt x="1935" y="29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455;p41">
              <a:extLst>
                <a:ext uri="{FF2B5EF4-FFF2-40B4-BE49-F238E27FC236}">
                  <a16:creationId xmlns:a16="http://schemas.microsoft.com/office/drawing/2014/main" id="{262C7A87-0C44-42B7-9982-544C6E8C8629}"/>
                </a:ext>
              </a:extLst>
            </p:cNvPr>
            <p:cNvSpPr/>
            <p:nvPr/>
          </p:nvSpPr>
          <p:spPr>
            <a:xfrm>
              <a:off x="4231525" y="2804600"/>
              <a:ext cx="96750" cy="65775"/>
            </a:xfrm>
            <a:custGeom>
              <a:avLst/>
              <a:gdLst/>
              <a:ahLst/>
              <a:cxnLst/>
              <a:rect l="l" t="t" r="r" b="b"/>
              <a:pathLst>
                <a:path w="3870" h="2631" extrusionOk="0">
                  <a:moveTo>
                    <a:pt x="3717" y="1"/>
                  </a:moveTo>
                  <a:cubicBezTo>
                    <a:pt x="3673" y="1"/>
                    <a:pt x="3623" y="16"/>
                    <a:pt x="3570" y="48"/>
                  </a:cubicBezTo>
                  <a:lnTo>
                    <a:pt x="301" y="1949"/>
                  </a:lnTo>
                  <a:cubicBezTo>
                    <a:pt x="134" y="2049"/>
                    <a:pt x="1" y="2216"/>
                    <a:pt x="1" y="2450"/>
                  </a:cubicBezTo>
                  <a:cubicBezTo>
                    <a:pt x="1" y="2563"/>
                    <a:pt x="62" y="2630"/>
                    <a:pt x="154" y="2630"/>
                  </a:cubicBezTo>
                  <a:cubicBezTo>
                    <a:pt x="197" y="2630"/>
                    <a:pt x="247" y="2615"/>
                    <a:pt x="301" y="2583"/>
                  </a:cubicBezTo>
                  <a:lnTo>
                    <a:pt x="3570" y="682"/>
                  </a:lnTo>
                  <a:cubicBezTo>
                    <a:pt x="3737" y="582"/>
                    <a:pt x="3870" y="381"/>
                    <a:pt x="3870" y="181"/>
                  </a:cubicBezTo>
                  <a:cubicBezTo>
                    <a:pt x="3870" y="68"/>
                    <a:pt x="3808" y="1"/>
                    <a:pt x="371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456;p41">
              <a:extLst>
                <a:ext uri="{FF2B5EF4-FFF2-40B4-BE49-F238E27FC236}">
                  <a16:creationId xmlns:a16="http://schemas.microsoft.com/office/drawing/2014/main" id="{310B16EA-20AB-4E25-96EF-47B3D1C07256}"/>
                </a:ext>
              </a:extLst>
            </p:cNvPr>
            <p:cNvSpPr/>
            <p:nvPr/>
          </p:nvSpPr>
          <p:spPr>
            <a:xfrm>
              <a:off x="4213175" y="2843000"/>
              <a:ext cx="133450" cy="87375"/>
            </a:xfrm>
            <a:custGeom>
              <a:avLst/>
              <a:gdLst/>
              <a:ahLst/>
              <a:cxnLst/>
              <a:rect l="l" t="t" r="r" b="b"/>
              <a:pathLst>
                <a:path w="5338" h="3495" extrusionOk="0">
                  <a:moveTo>
                    <a:pt x="5180" y="0"/>
                  </a:moveTo>
                  <a:cubicBezTo>
                    <a:pt x="5138" y="0"/>
                    <a:pt x="5089" y="15"/>
                    <a:pt x="5038" y="46"/>
                  </a:cubicBezTo>
                  <a:lnTo>
                    <a:pt x="301" y="2782"/>
                  </a:lnTo>
                  <a:cubicBezTo>
                    <a:pt x="134" y="2882"/>
                    <a:pt x="34" y="3082"/>
                    <a:pt x="1" y="3282"/>
                  </a:cubicBezTo>
                  <a:cubicBezTo>
                    <a:pt x="1" y="3420"/>
                    <a:pt x="64" y="3495"/>
                    <a:pt x="159" y="3495"/>
                  </a:cubicBezTo>
                  <a:cubicBezTo>
                    <a:pt x="201" y="3495"/>
                    <a:pt x="249" y="3480"/>
                    <a:pt x="301" y="3449"/>
                  </a:cubicBezTo>
                  <a:lnTo>
                    <a:pt x="5038" y="713"/>
                  </a:lnTo>
                  <a:cubicBezTo>
                    <a:pt x="5204" y="580"/>
                    <a:pt x="5338" y="413"/>
                    <a:pt x="5338" y="213"/>
                  </a:cubicBezTo>
                  <a:cubicBezTo>
                    <a:pt x="5338" y="75"/>
                    <a:pt x="5274" y="0"/>
                    <a:pt x="518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457;p41">
              <a:extLst>
                <a:ext uri="{FF2B5EF4-FFF2-40B4-BE49-F238E27FC236}">
                  <a16:creationId xmlns:a16="http://schemas.microsoft.com/office/drawing/2014/main" id="{19C51CA7-EC1C-40A1-8BD1-FEAFE1E697F4}"/>
                </a:ext>
              </a:extLst>
            </p:cNvPr>
            <p:cNvSpPr/>
            <p:nvPr/>
          </p:nvSpPr>
          <p:spPr>
            <a:xfrm>
              <a:off x="4213175" y="2891875"/>
              <a:ext cx="133450" cy="86900"/>
            </a:xfrm>
            <a:custGeom>
              <a:avLst/>
              <a:gdLst/>
              <a:ahLst/>
              <a:cxnLst/>
              <a:rect l="l" t="t" r="r" b="b"/>
              <a:pathLst>
                <a:path w="5338" h="3476" extrusionOk="0">
                  <a:moveTo>
                    <a:pt x="5158" y="0"/>
                  </a:moveTo>
                  <a:cubicBezTo>
                    <a:pt x="5122" y="0"/>
                    <a:pt x="5081" y="9"/>
                    <a:pt x="5038" y="26"/>
                  </a:cubicBezTo>
                  <a:lnTo>
                    <a:pt x="301" y="2795"/>
                  </a:lnTo>
                  <a:cubicBezTo>
                    <a:pt x="134" y="2895"/>
                    <a:pt x="34" y="3095"/>
                    <a:pt x="1" y="3295"/>
                  </a:cubicBezTo>
                  <a:cubicBezTo>
                    <a:pt x="1" y="3408"/>
                    <a:pt x="62" y="3475"/>
                    <a:pt x="154" y="3475"/>
                  </a:cubicBezTo>
                  <a:cubicBezTo>
                    <a:pt x="197" y="3475"/>
                    <a:pt x="247" y="3461"/>
                    <a:pt x="301" y="3428"/>
                  </a:cubicBezTo>
                  <a:lnTo>
                    <a:pt x="5038" y="693"/>
                  </a:lnTo>
                  <a:cubicBezTo>
                    <a:pt x="5204" y="593"/>
                    <a:pt x="5338" y="393"/>
                    <a:pt x="5338" y="193"/>
                  </a:cubicBezTo>
                  <a:cubicBezTo>
                    <a:pt x="5338" y="69"/>
                    <a:pt x="5264" y="0"/>
                    <a:pt x="515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458;p41">
              <a:extLst>
                <a:ext uri="{FF2B5EF4-FFF2-40B4-BE49-F238E27FC236}">
                  <a16:creationId xmlns:a16="http://schemas.microsoft.com/office/drawing/2014/main" id="{F9501088-66F0-4E25-974A-CBC8D99C9D98}"/>
                </a:ext>
              </a:extLst>
            </p:cNvPr>
            <p:cNvSpPr/>
            <p:nvPr/>
          </p:nvSpPr>
          <p:spPr>
            <a:xfrm>
              <a:off x="4213175" y="2941375"/>
              <a:ext cx="133450" cy="86900"/>
            </a:xfrm>
            <a:custGeom>
              <a:avLst/>
              <a:gdLst/>
              <a:ahLst/>
              <a:cxnLst/>
              <a:rect l="l" t="t" r="r" b="b"/>
              <a:pathLst>
                <a:path w="5338" h="3476" extrusionOk="0">
                  <a:moveTo>
                    <a:pt x="5184" y="0"/>
                  </a:moveTo>
                  <a:cubicBezTo>
                    <a:pt x="5141" y="0"/>
                    <a:pt x="5091" y="15"/>
                    <a:pt x="5038" y="47"/>
                  </a:cubicBezTo>
                  <a:lnTo>
                    <a:pt x="301" y="2783"/>
                  </a:lnTo>
                  <a:cubicBezTo>
                    <a:pt x="134" y="2883"/>
                    <a:pt x="34" y="3083"/>
                    <a:pt x="1" y="3283"/>
                  </a:cubicBezTo>
                  <a:cubicBezTo>
                    <a:pt x="1" y="3407"/>
                    <a:pt x="74" y="3475"/>
                    <a:pt x="180" y="3475"/>
                  </a:cubicBezTo>
                  <a:cubicBezTo>
                    <a:pt x="217" y="3475"/>
                    <a:pt x="258" y="3467"/>
                    <a:pt x="301" y="3450"/>
                  </a:cubicBezTo>
                  <a:lnTo>
                    <a:pt x="5038" y="681"/>
                  </a:lnTo>
                  <a:cubicBezTo>
                    <a:pt x="5204" y="581"/>
                    <a:pt x="5338" y="414"/>
                    <a:pt x="5338" y="181"/>
                  </a:cubicBezTo>
                  <a:cubicBezTo>
                    <a:pt x="5338" y="68"/>
                    <a:pt x="5276" y="0"/>
                    <a:pt x="51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459;p41">
              <a:extLst>
                <a:ext uri="{FF2B5EF4-FFF2-40B4-BE49-F238E27FC236}">
                  <a16:creationId xmlns:a16="http://schemas.microsoft.com/office/drawing/2014/main" id="{028EACE1-0E59-4D97-BD16-0B5D6035D3DF}"/>
                </a:ext>
              </a:extLst>
            </p:cNvPr>
            <p:cNvSpPr/>
            <p:nvPr/>
          </p:nvSpPr>
          <p:spPr>
            <a:xfrm>
              <a:off x="4575950" y="2355125"/>
              <a:ext cx="48375" cy="134625"/>
            </a:xfrm>
            <a:custGeom>
              <a:avLst/>
              <a:gdLst/>
              <a:ahLst/>
              <a:cxnLst/>
              <a:rect l="l" t="t" r="r" b="b"/>
              <a:pathLst>
                <a:path w="1935" h="5385" extrusionOk="0">
                  <a:moveTo>
                    <a:pt x="1103" y="1"/>
                  </a:moveTo>
                  <a:cubicBezTo>
                    <a:pt x="725" y="1"/>
                    <a:pt x="341" y="120"/>
                    <a:pt x="0" y="348"/>
                  </a:cubicBezTo>
                  <a:lnTo>
                    <a:pt x="0" y="5384"/>
                  </a:lnTo>
                  <a:lnTo>
                    <a:pt x="1935" y="214"/>
                  </a:lnTo>
                  <a:cubicBezTo>
                    <a:pt x="1675" y="70"/>
                    <a:pt x="1391" y="1"/>
                    <a:pt x="110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460;p41">
              <a:extLst>
                <a:ext uri="{FF2B5EF4-FFF2-40B4-BE49-F238E27FC236}">
                  <a16:creationId xmlns:a16="http://schemas.microsoft.com/office/drawing/2014/main" id="{769A43D8-3D8F-4D11-9078-9FD801B089C8}"/>
                </a:ext>
              </a:extLst>
            </p:cNvPr>
            <p:cNvSpPr/>
            <p:nvPr/>
          </p:nvSpPr>
          <p:spPr>
            <a:xfrm>
              <a:off x="4528400" y="2363800"/>
              <a:ext cx="47575" cy="125950"/>
            </a:xfrm>
            <a:custGeom>
              <a:avLst/>
              <a:gdLst/>
              <a:ahLst/>
              <a:cxnLst/>
              <a:rect l="l" t="t" r="r" b="b"/>
              <a:pathLst>
                <a:path w="1903" h="5038" extrusionOk="0">
                  <a:moveTo>
                    <a:pt x="1902" y="1"/>
                  </a:moveTo>
                  <a:cubicBezTo>
                    <a:pt x="1101" y="501"/>
                    <a:pt x="434" y="1235"/>
                    <a:pt x="1" y="2069"/>
                  </a:cubicBezTo>
                  <a:lnTo>
                    <a:pt x="1902" y="5037"/>
                  </a:lnTo>
                  <a:lnTo>
                    <a:pt x="190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461;p41">
              <a:extLst>
                <a:ext uri="{FF2B5EF4-FFF2-40B4-BE49-F238E27FC236}">
                  <a16:creationId xmlns:a16="http://schemas.microsoft.com/office/drawing/2014/main" id="{FBC0E05B-381F-4EFF-899F-9188632ABE8E}"/>
                </a:ext>
              </a:extLst>
            </p:cNvPr>
            <p:cNvSpPr/>
            <p:nvPr/>
          </p:nvSpPr>
          <p:spPr>
            <a:xfrm>
              <a:off x="4498375" y="2415500"/>
              <a:ext cx="78425" cy="80925"/>
            </a:xfrm>
            <a:custGeom>
              <a:avLst/>
              <a:gdLst/>
              <a:ahLst/>
              <a:cxnLst/>
              <a:rect l="l" t="t" r="r" b="b"/>
              <a:pathLst>
                <a:path w="3137" h="3237" extrusionOk="0">
                  <a:moveTo>
                    <a:pt x="1202" y="1"/>
                  </a:moveTo>
                  <a:cubicBezTo>
                    <a:pt x="601" y="1001"/>
                    <a:pt x="201" y="2102"/>
                    <a:pt x="1" y="3236"/>
                  </a:cubicBezTo>
                  <a:lnTo>
                    <a:pt x="3136" y="3003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462;p41">
              <a:extLst>
                <a:ext uri="{FF2B5EF4-FFF2-40B4-BE49-F238E27FC236}">
                  <a16:creationId xmlns:a16="http://schemas.microsoft.com/office/drawing/2014/main" id="{D4EEA72C-486D-4E2F-AB39-D968110FF537}"/>
                </a:ext>
              </a:extLst>
            </p:cNvPr>
            <p:cNvSpPr/>
            <p:nvPr/>
          </p:nvSpPr>
          <p:spPr>
            <a:xfrm>
              <a:off x="4576775" y="2360475"/>
              <a:ext cx="77575" cy="130100"/>
            </a:xfrm>
            <a:custGeom>
              <a:avLst/>
              <a:gdLst/>
              <a:ahLst/>
              <a:cxnLst/>
              <a:rect l="l" t="t" r="r" b="b"/>
              <a:pathLst>
                <a:path w="3103" h="5204" extrusionOk="0">
                  <a:moveTo>
                    <a:pt x="1902" y="0"/>
                  </a:moveTo>
                  <a:lnTo>
                    <a:pt x="0" y="5204"/>
                  </a:lnTo>
                  <a:lnTo>
                    <a:pt x="3103" y="1835"/>
                  </a:lnTo>
                  <a:cubicBezTo>
                    <a:pt x="3003" y="1068"/>
                    <a:pt x="2569" y="400"/>
                    <a:pt x="190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463;p41">
              <a:extLst>
                <a:ext uri="{FF2B5EF4-FFF2-40B4-BE49-F238E27FC236}">
                  <a16:creationId xmlns:a16="http://schemas.microsoft.com/office/drawing/2014/main" id="{7F1C1743-ABA3-4501-82D9-1146302E377E}"/>
                </a:ext>
              </a:extLst>
            </p:cNvPr>
            <p:cNvSpPr/>
            <p:nvPr/>
          </p:nvSpPr>
          <p:spPr>
            <a:xfrm>
              <a:off x="4494225" y="2489725"/>
              <a:ext cx="82575" cy="85075"/>
            </a:xfrm>
            <a:custGeom>
              <a:avLst/>
              <a:gdLst/>
              <a:ahLst/>
              <a:cxnLst/>
              <a:rect l="l" t="t" r="r" b="b"/>
              <a:pathLst>
                <a:path w="3303" h="3403" extrusionOk="0">
                  <a:moveTo>
                    <a:pt x="3302" y="0"/>
                  </a:moveTo>
                  <a:lnTo>
                    <a:pt x="167" y="234"/>
                  </a:lnTo>
                  <a:cubicBezTo>
                    <a:pt x="67" y="801"/>
                    <a:pt x="0" y="1368"/>
                    <a:pt x="0" y="1902"/>
                  </a:cubicBezTo>
                  <a:cubicBezTo>
                    <a:pt x="0" y="2402"/>
                    <a:pt x="67" y="2903"/>
                    <a:pt x="167" y="3403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464;p41">
              <a:extLst>
                <a:ext uri="{FF2B5EF4-FFF2-40B4-BE49-F238E27FC236}">
                  <a16:creationId xmlns:a16="http://schemas.microsoft.com/office/drawing/2014/main" id="{DE4773AF-F36D-4A62-981E-2FD18127DE7A}"/>
                </a:ext>
              </a:extLst>
            </p:cNvPr>
            <p:cNvSpPr/>
            <p:nvPr/>
          </p:nvSpPr>
          <p:spPr>
            <a:xfrm>
              <a:off x="4575950" y="2483875"/>
              <a:ext cx="78400" cy="80925"/>
            </a:xfrm>
            <a:custGeom>
              <a:avLst/>
              <a:gdLst/>
              <a:ahLst/>
              <a:cxnLst/>
              <a:rect l="l" t="t" r="r" b="b"/>
              <a:pathLst>
                <a:path w="3136" h="3237" extrusionOk="0">
                  <a:moveTo>
                    <a:pt x="3136" y="1"/>
                  </a:moveTo>
                  <a:lnTo>
                    <a:pt x="0" y="234"/>
                  </a:lnTo>
                  <a:lnTo>
                    <a:pt x="1935" y="3237"/>
                  </a:lnTo>
                  <a:cubicBezTo>
                    <a:pt x="2535" y="2236"/>
                    <a:pt x="2935" y="1135"/>
                    <a:pt x="31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465;p41">
              <a:extLst>
                <a:ext uri="{FF2B5EF4-FFF2-40B4-BE49-F238E27FC236}">
                  <a16:creationId xmlns:a16="http://schemas.microsoft.com/office/drawing/2014/main" id="{A80D3379-436E-46DC-BA23-D6C310C89683}"/>
                </a:ext>
              </a:extLst>
            </p:cNvPr>
            <p:cNvSpPr/>
            <p:nvPr/>
          </p:nvSpPr>
          <p:spPr>
            <a:xfrm>
              <a:off x="4528400" y="2489725"/>
              <a:ext cx="47575" cy="135625"/>
            </a:xfrm>
            <a:custGeom>
              <a:avLst/>
              <a:gdLst/>
              <a:ahLst/>
              <a:cxnLst/>
              <a:rect l="l" t="t" r="r" b="b"/>
              <a:pathLst>
                <a:path w="1903" h="5425" extrusionOk="0">
                  <a:moveTo>
                    <a:pt x="1902" y="0"/>
                  </a:moveTo>
                  <a:lnTo>
                    <a:pt x="1" y="5238"/>
                  </a:lnTo>
                  <a:cubicBezTo>
                    <a:pt x="251" y="5363"/>
                    <a:pt x="525" y="5424"/>
                    <a:pt x="800" y="5424"/>
                  </a:cubicBezTo>
                  <a:cubicBezTo>
                    <a:pt x="1184" y="5424"/>
                    <a:pt x="1571" y="5304"/>
                    <a:pt x="1902" y="5071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466;p41">
              <a:extLst>
                <a:ext uri="{FF2B5EF4-FFF2-40B4-BE49-F238E27FC236}">
                  <a16:creationId xmlns:a16="http://schemas.microsoft.com/office/drawing/2014/main" id="{23553DD1-C325-457C-892B-72C7C6AED84E}"/>
                </a:ext>
              </a:extLst>
            </p:cNvPr>
            <p:cNvSpPr/>
            <p:nvPr/>
          </p:nvSpPr>
          <p:spPr>
            <a:xfrm>
              <a:off x="4498375" y="2490550"/>
              <a:ext cx="78425" cy="130125"/>
            </a:xfrm>
            <a:custGeom>
              <a:avLst/>
              <a:gdLst/>
              <a:ahLst/>
              <a:cxnLst/>
              <a:rect l="l" t="t" r="r" b="b"/>
              <a:pathLst>
                <a:path w="3137" h="5205" extrusionOk="0">
                  <a:moveTo>
                    <a:pt x="3136" y="1"/>
                  </a:moveTo>
                  <a:lnTo>
                    <a:pt x="1" y="3370"/>
                  </a:lnTo>
                  <a:cubicBezTo>
                    <a:pt x="134" y="4104"/>
                    <a:pt x="568" y="4771"/>
                    <a:pt x="1202" y="5205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467;p41">
              <a:extLst>
                <a:ext uri="{FF2B5EF4-FFF2-40B4-BE49-F238E27FC236}">
                  <a16:creationId xmlns:a16="http://schemas.microsoft.com/office/drawing/2014/main" id="{FFB9B708-D1CB-428E-B35B-97AF2C49937F}"/>
                </a:ext>
              </a:extLst>
            </p:cNvPr>
            <p:cNvSpPr/>
            <p:nvPr/>
          </p:nvSpPr>
          <p:spPr>
            <a:xfrm>
              <a:off x="4494225" y="2363800"/>
              <a:ext cx="81750" cy="256875"/>
            </a:xfrm>
            <a:custGeom>
              <a:avLst/>
              <a:gdLst/>
              <a:ahLst/>
              <a:cxnLst/>
              <a:rect l="l" t="t" r="r" b="b"/>
              <a:pathLst>
                <a:path w="3270" h="10275" extrusionOk="0">
                  <a:moveTo>
                    <a:pt x="3269" y="1"/>
                  </a:moveTo>
                  <a:cubicBezTo>
                    <a:pt x="2468" y="501"/>
                    <a:pt x="1801" y="1235"/>
                    <a:pt x="1368" y="2069"/>
                  </a:cubicBezTo>
                  <a:cubicBezTo>
                    <a:pt x="767" y="3069"/>
                    <a:pt x="367" y="4170"/>
                    <a:pt x="167" y="5304"/>
                  </a:cubicBezTo>
                  <a:cubicBezTo>
                    <a:pt x="67" y="5838"/>
                    <a:pt x="0" y="6405"/>
                    <a:pt x="0" y="6972"/>
                  </a:cubicBezTo>
                  <a:cubicBezTo>
                    <a:pt x="0" y="7473"/>
                    <a:pt x="67" y="7940"/>
                    <a:pt x="167" y="8440"/>
                  </a:cubicBezTo>
                  <a:cubicBezTo>
                    <a:pt x="300" y="9174"/>
                    <a:pt x="734" y="9841"/>
                    <a:pt x="1368" y="10275"/>
                  </a:cubicBezTo>
                  <a:lnTo>
                    <a:pt x="3269" y="5037"/>
                  </a:lnTo>
                  <a:lnTo>
                    <a:pt x="32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468;p41">
              <a:extLst>
                <a:ext uri="{FF2B5EF4-FFF2-40B4-BE49-F238E27FC236}">
                  <a16:creationId xmlns:a16="http://schemas.microsoft.com/office/drawing/2014/main" id="{C7CD5B9E-C026-4A08-B37D-E7E0F2CC9F3C}"/>
                </a:ext>
              </a:extLst>
            </p:cNvPr>
            <p:cNvSpPr/>
            <p:nvPr/>
          </p:nvSpPr>
          <p:spPr>
            <a:xfrm>
              <a:off x="4575950" y="2406325"/>
              <a:ext cx="82575" cy="84250"/>
            </a:xfrm>
            <a:custGeom>
              <a:avLst/>
              <a:gdLst/>
              <a:ahLst/>
              <a:cxnLst/>
              <a:rect l="l" t="t" r="r" b="b"/>
              <a:pathLst>
                <a:path w="3303" h="3370" extrusionOk="0">
                  <a:moveTo>
                    <a:pt x="3136" y="1"/>
                  </a:moveTo>
                  <a:lnTo>
                    <a:pt x="0" y="3370"/>
                  </a:lnTo>
                  <a:lnTo>
                    <a:pt x="3136" y="3136"/>
                  </a:lnTo>
                  <a:cubicBezTo>
                    <a:pt x="3236" y="2603"/>
                    <a:pt x="3302" y="2036"/>
                    <a:pt x="3302" y="1468"/>
                  </a:cubicBezTo>
                  <a:cubicBezTo>
                    <a:pt x="3302" y="968"/>
                    <a:pt x="3269" y="468"/>
                    <a:pt x="31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469;p41">
              <a:extLst>
                <a:ext uri="{FF2B5EF4-FFF2-40B4-BE49-F238E27FC236}">
                  <a16:creationId xmlns:a16="http://schemas.microsoft.com/office/drawing/2014/main" id="{CC9C113F-2926-48AB-9D0B-E6EE4B6C2679}"/>
                </a:ext>
              </a:extLst>
            </p:cNvPr>
            <p:cNvSpPr/>
            <p:nvPr/>
          </p:nvSpPr>
          <p:spPr>
            <a:xfrm>
              <a:off x="4576775" y="2489725"/>
              <a:ext cx="47550" cy="126775"/>
            </a:xfrm>
            <a:custGeom>
              <a:avLst/>
              <a:gdLst/>
              <a:ahLst/>
              <a:cxnLst/>
              <a:rect l="l" t="t" r="r" b="b"/>
              <a:pathLst>
                <a:path w="1902" h="5071" extrusionOk="0">
                  <a:moveTo>
                    <a:pt x="0" y="0"/>
                  </a:moveTo>
                  <a:lnTo>
                    <a:pt x="0" y="5071"/>
                  </a:lnTo>
                  <a:cubicBezTo>
                    <a:pt x="801" y="4570"/>
                    <a:pt x="1468" y="3837"/>
                    <a:pt x="1902" y="30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470;p41">
              <a:extLst>
                <a:ext uri="{FF2B5EF4-FFF2-40B4-BE49-F238E27FC236}">
                  <a16:creationId xmlns:a16="http://schemas.microsoft.com/office/drawing/2014/main" id="{EA323378-990F-44CE-9E26-A4D2DB89D737}"/>
                </a:ext>
              </a:extLst>
            </p:cNvPr>
            <p:cNvSpPr/>
            <p:nvPr/>
          </p:nvSpPr>
          <p:spPr>
            <a:xfrm>
              <a:off x="4527575" y="2633350"/>
              <a:ext cx="97600" cy="66025"/>
            </a:xfrm>
            <a:custGeom>
              <a:avLst/>
              <a:gdLst/>
              <a:ahLst/>
              <a:cxnLst/>
              <a:rect l="l" t="t" r="r" b="b"/>
              <a:pathLst>
                <a:path w="3904" h="2641" extrusionOk="0">
                  <a:moveTo>
                    <a:pt x="3724" y="1"/>
                  </a:moveTo>
                  <a:cubicBezTo>
                    <a:pt x="3687" y="1"/>
                    <a:pt x="3646" y="9"/>
                    <a:pt x="3603" y="26"/>
                  </a:cubicBezTo>
                  <a:lnTo>
                    <a:pt x="301" y="1928"/>
                  </a:lnTo>
                  <a:cubicBezTo>
                    <a:pt x="134" y="2061"/>
                    <a:pt x="34" y="2228"/>
                    <a:pt x="0" y="2428"/>
                  </a:cubicBezTo>
                  <a:cubicBezTo>
                    <a:pt x="0" y="2566"/>
                    <a:pt x="64" y="2641"/>
                    <a:pt x="158" y="2641"/>
                  </a:cubicBezTo>
                  <a:cubicBezTo>
                    <a:pt x="200" y="2641"/>
                    <a:pt x="249" y="2626"/>
                    <a:pt x="301" y="2595"/>
                  </a:cubicBezTo>
                  <a:lnTo>
                    <a:pt x="3603" y="693"/>
                  </a:lnTo>
                  <a:cubicBezTo>
                    <a:pt x="3770" y="593"/>
                    <a:pt x="3870" y="393"/>
                    <a:pt x="3903" y="193"/>
                  </a:cubicBezTo>
                  <a:cubicBezTo>
                    <a:pt x="3903" y="69"/>
                    <a:pt x="3830" y="1"/>
                    <a:pt x="372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471;p41">
              <a:extLst>
                <a:ext uri="{FF2B5EF4-FFF2-40B4-BE49-F238E27FC236}">
                  <a16:creationId xmlns:a16="http://schemas.microsoft.com/office/drawing/2014/main" id="{13BC89A9-D985-4366-AAA2-B8FD5915991D}"/>
                </a:ext>
              </a:extLst>
            </p:cNvPr>
            <p:cNvSpPr/>
            <p:nvPr/>
          </p:nvSpPr>
          <p:spPr>
            <a:xfrm>
              <a:off x="4510050" y="2671725"/>
              <a:ext cx="132625" cy="86900"/>
            </a:xfrm>
            <a:custGeom>
              <a:avLst/>
              <a:gdLst/>
              <a:ahLst/>
              <a:cxnLst/>
              <a:rect l="l" t="t" r="r" b="b"/>
              <a:pathLst>
                <a:path w="5305" h="3476" extrusionOk="0">
                  <a:moveTo>
                    <a:pt x="5125" y="0"/>
                  </a:moveTo>
                  <a:cubicBezTo>
                    <a:pt x="5088" y="0"/>
                    <a:pt x="5047" y="8"/>
                    <a:pt x="5004" y="26"/>
                  </a:cubicBezTo>
                  <a:lnTo>
                    <a:pt x="301" y="2794"/>
                  </a:lnTo>
                  <a:cubicBezTo>
                    <a:pt x="134" y="2894"/>
                    <a:pt x="1" y="3095"/>
                    <a:pt x="1" y="3295"/>
                  </a:cubicBezTo>
                  <a:cubicBezTo>
                    <a:pt x="1" y="3408"/>
                    <a:pt x="62" y="3475"/>
                    <a:pt x="154" y="3475"/>
                  </a:cubicBezTo>
                  <a:cubicBezTo>
                    <a:pt x="198" y="3475"/>
                    <a:pt x="248" y="3460"/>
                    <a:pt x="301" y="3428"/>
                  </a:cubicBezTo>
                  <a:lnTo>
                    <a:pt x="5004" y="693"/>
                  </a:lnTo>
                  <a:cubicBezTo>
                    <a:pt x="5205" y="593"/>
                    <a:pt x="5305" y="393"/>
                    <a:pt x="5305" y="192"/>
                  </a:cubicBezTo>
                  <a:cubicBezTo>
                    <a:pt x="5305" y="69"/>
                    <a:pt x="5231" y="0"/>
                    <a:pt x="51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472;p41">
              <a:extLst>
                <a:ext uri="{FF2B5EF4-FFF2-40B4-BE49-F238E27FC236}">
                  <a16:creationId xmlns:a16="http://schemas.microsoft.com/office/drawing/2014/main" id="{D1C4DA00-1C5E-4EC0-BEB8-351E3406A724}"/>
                </a:ext>
              </a:extLst>
            </p:cNvPr>
            <p:cNvSpPr/>
            <p:nvPr/>
          </p:nvSpPr>
          <p:spPr>
            <a:xfrm>
              <a:off x="4510050" y="2720925"/>
              <a:ext cx="132625" cy="86900"/>
            </a:xfrm>
            <a:custGeom>
              <a:avLst/>
              <a:gdLst/>
              <a:ahLst/>
              <a:cxnLst/>
              <a:rect l="l" t="t" r="r" b="b"/>
              <a:pathLst>
                <a:path w="5305" h="3476" extrusionOk="0">
                  <a:moveTo>
                    <a:pt x="5125" y="0"/>
                  </a:moveTo>
                  <a:cubicBezTo>
                    <a:pt x="5088" y="0"/>
                    <a:pt x="5047" y="9"/>
                    <a:pt x="5004" y="26"/>
                  </a:cubicBezTo>
                  <a:lnTo>
                    <a:pt x="301" y="2794"/>
                  </a:lnTo>
                  <a:cubicBezTo>
                    <a:pt x="134" y="2894"/>
                    <a:pt x="1" y="3061"/>
                    <a:pt x="1" y="3295"/>
                  </a:cubicBezTo>
                  <a:cubicBezTo>
                    <a:pt x="1" y="3408"/>
                    <a:pt x="62" y="3475"/>
                    <a:pt x="154" y="3475"/>
                  </a:cubicBezTo>
                  <a:cubicBezTo>
                    <a:pt x="198" y="3475"/>
                    <a:pt x="248" y="3460"/>
                    <a:pt x="301" y="3428"/>
                  </a:cubicBezTo>
                  <a:lnTo>
                    <a:pt x="5004" y="693"/>
                  </a:lnTo>
                  <a:cubicBezTo>
                    <a:pt x="5205" y="593"/>
                    <a:pt x="5305" y="393"/>
                    <a:pt x="5305" y="193"/>
                  </a:cubicBezTo>
                  <a:cubicBezTo>
                    <a:pt x="5305" y="69"/>
                    <a:pt x="5231" y="0"/>
                    <a:pt x="51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473;p41">
              <a:extLst>
                <a:ext uri="{FF2B5EF4-FFF2-40B4-BE49-F238E27FC236}">
                  <a16:creationId xmlns:a16="http://schemas.microsoft.com/office/drawing/2014/main" id="{8BCF9404-81E0-4732-8A23-CEE6FAFB2332}"/>
                </a:ext>
              </a:extLst>
            </p:cNvPr>
            <p:cNvSpPr/>
            <p:nvPr/>
          </p:nvSpPr>
          <p:spPr>
            <a:xfrm>
              <a:off x="4510050" y="2770425"/>
              <a:ext cx="132625" cy="86600"/>
            </a:xfrm>
            <a:custGeom>
              <a:avLst/>
              <a:gdLst/>
              <a:ahLst/>
              <a:cxnLst/>
              <a:rect l="l" t="t" r="r" b="b"/>
              <a:pathLst>
                <a:path w="5305" h="3464" extrusionOk="0">
                  <a:moveTo>
                    <a:pt x="5151" y="0"/>
                  </a:moveTo>
                  <a:cubicBezTo>
                    <a:pt x="5108" y="0"/>
                    <a:pt x="5058" y="15"/>
                    <a:pt x="5004" y="47"/>
                  </a:cubicBezTo>
                  <a:lnTo>
                    <a:pt x="301" y="2749"/>
                  </a:lnTo>
                  <a:cubicBezTo>
                    <a:pt x="101" y="2883"/>
                    <a:pt x="1" y="3049"/>
                    <a:pt x="1" y="3283"/>
                  </a:cubicBezTo>
                  <a:cubicBezTo>
                    <a:pt x="1" y="3396"/>
                    <a:pt x="62" y="3463"/>
                    <a:pt x="154" y="3463"/>
                  </a:cubicBezTo>
                  <a:cubicBezTo>
                    <a:pt x="198" y="3463"/>
                    <a:pt x="248" y="3448"/>
                    <a:pt x="301" y="3416"/>
                  </a:cubicBezTo>
                  <a:lnTo>
                    <a:pt x="5004" y="681"/>
                  </a:lnTo>
                  <a:cubicBezTo>
                    <a:pt x="5205" y="581"/>
                    <a:pt x="5305" y="381"/>
                    <a:pt x="5305" y="181"/>
                  </a:cubicBezTo>
                  <a:cubicBezTo>
                    <a:pt x="5305" y="67"/>
                    <a:pt x="5243" y="0"/>
                    <a:pt x="51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474;p41">
              <a:extLst>
                <a:ext uri="{FF2B5EF4-FFF2-40B4-BE49-F238E27FC236}">
                  <a16:creationId xmlns:a16="http://schemas.microsoft.com/office/drawing/2014/main" id="{63750ED1-5FA7-49F6-AFB1-457289B38642}"/>
                </a:ext>
              </a:extLst>
            </p:cNvPr>
            <p:cNvSpPr/>
            <p:nvPr/>
          </p:nvSpPr>
          <p:spPr>
            <a:xfrm>
              <a:off x="3869600" y="3939900"/>
              <a:ext cx="705525" cy="449050"/>
            </a:xfrm>
            <a:custGeom>
              <a:avLst/>
              <a:gdLst/>
              <a:ahLst/>
              <a:cxnLst/>
              <a:rect l="l" t="t" r="r" b="b"/>
              <a:pathLst>
                <a:path w="28221" h="17962" extrusionOk="0">
                  <a:moveTo>
                    <a:pt x="24674" y="1"/>
                  </a:moveTo>
                  <a:cubicBezTo>
                    <a:pt x="24459" y="1"/>
                    <a:pt x="24262" y="46"/>
                    <a:pt x="24084" y="135"/>
                  </a:cubicBezTo>
                  <a:cubicBezTo>
                    <a:pt x="21282" y="1536"/>
                    <a:pt x="1702" y="14112"/>
                    <a:pt x="434" y="14712"/>
                  </a:cubicBezTo>
                  <a:cubicBezTo>
                    <a:pt x="167" y="14879"/>
                    <a:pt x="1" y="15213"/>
                    <a:pt x="1" y="15546"/>
                  </a:cubicBezTo>
                  <a:cubicBezTo>
                    <a:pt x="34" y="16413"/>
                    <a:pt x="468" y="17247"/>
                    <a:pt x="1201" y="17781"/>
                  </a:cubicBezTo>
                  <a:cubicBezTo>
                    <a:pt x="1362" y="17901"/>
                    <a:pt x="1546" y="17961"/>
                    <a:pt x="1732" y="17961"/>
                  </a:cubicBezTo>
                  <a:cubicBezTo>
                    <a:pt x="1857" y="17961"/>
                    <a:pt x="1982" y="17935"/>
                    <a:pt x="2102" y="17881"/>
                  </a:cubicBezTo>
                  <a:cubicBezTo>
                    <a:pt x="4070" y="16780"/>
                    <a:pt x="23451" y="8541"/>
                    <a:pt x="27387" y="6440"/>
                  </a:cubicBezTo>
                  <a:cubicBezTo>
                    <a:pt x="27887" y="6173"/>
                    <a:pt x="28187" y="5639"/>
                    <a:pt x="28221" y="4838"/>
                  </a:cubicBezTo>
                  <a:cubicBezTo>
                    <a:pt x="28187" y="3037"/>
                    <a:pt x="27287" y="1403"/>
                    <a:pt x="25852" y="369"/>
                  </a:cubicBezTo>
                  <a:cubicBezTo>
                    <a:pt x="25419" y="121"/>
                    <a:pt x="25023" y="1"/>
                    <a:pt x="2467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475;p41">
              <a:extLst>
                <a:ext uri="{FF2B5EF4-FFF2-40B4-BE49-F238E27FC236}">
                  <a16:creationId xmlns:a16="http://schemas.microsoft.com/office/drawing/2014/main" id="{DEB948A5-BC2B-445E-A0B4-8DD0B6CD9802}"/>
                </a:ext>
              </a:extLst>
            </p:cNvPr>
            <p:cNvSpPr/>
            <p:nvPr/>
          </p:nvSpPr>
          <p:spPr>
            <a:xfrm>
              <a:off x="3870425" y="3939900"/>
              <a:ext cx="684700" cy="412025"/>
            </a:xfrm>
            <a:custGeom>
              <a:avLst/>
              <a:gdLst/>
              <a:ahLst/>
              <a:cxnLst/>
              <a:rect l="l" t="t" r="r" b="b"/>
              <a:pathLst>
                <a:path w="27388" h="16481" extrusionOk="0">
                  <a:moveTo>
                    <a:pt x="24641" y="1"/>
                  </a:moveTo>
                  <a:cubicBezTo>
                    <a:pt x="24426" y="1"/>
                    <a:pt x="24229" y="46"/>
                    <a:pt x="24051" y="135"/>
                  </a:cubicBezTo>
                  <a:lnTo>
                    <a:pt x="23985" y="168"/>
                  </a:lnTo>
                  <a:cubicBezTo>
                    <a:pt x="21450" y="1469"/>
                    <a:pt x="6872" y="10776"/>
                    <a:pt x="1936" y="13778"/>
                  </a:cubicBezTo>
                  <a:lnTo>
                    <a:pt x="1902" y="13778"/>
                  </a:lnTo>
                  <a:lnTo>
                    <a:pt x="1702" y="13912"/>
                  </a:lnTo>
                  <a:lnTo>
                    <a:pt x="1669" y="13945"/>
                  </a:lnTo>
                  <a:lnTo>
                    <a:pt x="1535" y="14012"/>
                  </a:lnTo>
                  <a:lnTo>
                    <a:pt x="1402" y="14112"/>
                  </a:lnTo>
                  <a:cubicBezTo>
                    <a:pt x="902" y="14412"/>
                    <a:pt x="535" y="14612"/>
                    <a:pt x="401" y="14679"/>
                  </a:cubicBezTo>
                  <a:cubicBezTo>
                    <a:pt x="368" y="14712"/>
                    <a:pt x="334" y="14746"/>
                    <a:pt x="301" y="14779"/>
                  </a:cubicBezTo>
                  <a:cubicBezTo>
                    <a:pt x="101" y="14979"/>
                    <a:pt x="1" y="15213"/>
                    <a:pt x="1" y="15513"/>
                  </a:cubicBezTo>
                  <a:cubicBezTo>
                    <a:pt x="1" y="15579"/>
                    <a:pt x="1" y="15680"/>
                    <a:pt x="1" y="15780"/>
                  </a:cubicBezTo>
                  <a:lnTo>
                    <a:pt x="1" y="15880"/>
                  </a:lnTo>
                  <a:cubicBezTo>
                    <a:pt x="1" y="15913"/>
                    <a:pt x="1" y="16013"/>
                    <a:pt x="34" y="16046"/>
                  </a:cubicBezTo>
                  <a:lnTo>
                    <a:pt x="68" y="16213"/>
                  </a:lnTo>
                  <a:cubicBezTo>
                    <a:pt x="68" y="16247"/>
                    <a:pt x="101" y="16313"/>
                    <a:pt x="134" y="16347"/>
                  </a:cubicBezTo>
                  <a:cubicBezTo>
                    <a:pt x="134" y="16380"/>
                    <a:pt x="168" y="16447"/>
                    <a:pt x="168" y="16480"/>
                  </a:cubicBezTo>
                  <a:lnTo>
                    <a:pt x="27387" y="2103"/>
                  </a:lnTo>
                  <a:cubicBezTo>
                    <a:pt x="27020" y="1403"/>
                    <a:pt x="26453" y="802"/>
                    <a:pt x="25819" y="369"/>
                  </a:cubicBezTo>
                  <a:cubicBezTo>
                    <a:pt x="25386" y="121"/>
                    <a:pt x="24990" y="1"/>
                    <a:pt x="246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476;p41">
              <a:extLst>
                <a:ext uri="{FF2B5EF4-FFF2-40B4-BE49-F238E27FC236}">
                  <a16:creationId xmlns:a16="http://schemas.microsoft.com/office/drawing/2014/main" id="{E15A1DF8-6709-4BC6-9632-EEC1964496C9}"/>
                </a:ext>
              </a:extLst>
            </p:cNvPr>
            <p:cNvSpPr/>
            <p:nvPr/>
          </p:nvSpPr>
          <p:spPr>
            <a:xfrm>
              <a:off x="3870425" y="4306625"/>
              <a:ext cx="61750" cy="82600"/>
            </a:xfrm>
            <a:custGeom>
              <a:avLst/>
              <a:gdLst/>
              <a:ahLst/>
              <a:cxnLst/>
              <a:rect l="l" t="t" r="r" b="b"/>
              <a:pathLst>
                <a:path w="2470" h="3304" extrusionOk="0">
                  <a:moveTo>
                    <a:pt x="703" y="0"/>
                  </a:moveTo>
                  <a:cubicBezTo>
                    <a:pt x="296" y="0"/>
                    <a:pt x="1" y="315"/>
                    <a:pt x="1" y="877"/>
                  </a:cubicBezTo>
                  <a:cubicBezTo>
                    <a:pt x="1" y="1778"/>
                    <a:pt x="435" y="2612"/>
                    <a:pt x="1168" y="3112"/>
                  </a:cubicBezTo>
                  <a:cubicBezTo>
                    <a:pt x="1379" y="3242"/>
                    <a:pt x="1580" y="3303"/>
                    <a:pt x="1759" y="3303"/>
                  </a:cubicBezTo>
                  <a:cubicBezTo>
                    <a:pt x="2175" y="3303"/>
                    <a:pt x="2469" y="2972"/>
                    <a:pt x="2469" y="2412"/>
                  </a:cubicBezTo>
                  <a:cubicBezTo>
                    <a:pt x="2436" y="1544"/>
                    <a:pt x="2002" y="710"/>
                    <a:pt x="1268" y="177"/>
                  </a:cubicBezTo>
                  <a:cubicBezTo>
                    <a:pt x="1069" y="57"/>
                    <a:pt x="876" y="0"/>
                    <a:pt x="70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477;p41">
              <a:extLst>
                <a:ext uri="{FF2B5EF4-FFF2-40B4-BE49-F238E27FC236}">
                  <a16:creationId xmlns:a16="http://schemas.microsoft.com/office/drawing/2014/main" id="{FEE06A4B-FFCD-4530-88CD-B7077E7C4E57}"/>
                </a:ext>
              </a:extLst>
            </p:cNvPr>
            <p:cNvSpPr/>
            <p:nvPr/>
          </p:nvSpPr>
          <p:spPr>
            <a:xfrm>
              <a:off x="3752850" y="4317950"/>
              <a:ext cx="166800" cy="126325"/>
            </a:xfrm>
            <a:custGeom>
              <a:avLst/>
              <a:gdLst/>
              <a:ahLst/>
              <a:cxnLst/>
              <a:rect l="l" t="t" r="r" b="b"/>
              <a:pathLst>
                <a:path w="6672" h="5053" extrusionOk="0">
                  <a:moveTo>
                    <a:pt x="5341" y="1"/>
                  </a:moveTo>
                  <a:cubicBezTo>
                    <a:pt x="5251" y="1"/>
                    <a:pt x="5158" y="20"/>
                    <a:pt x="5071" y="57"/>
                  </a:cubicBezTo>
                  <a:lnTo>
                    <a:pt x="334" y="2592"/>
                  </a:lnTo>
                  <a:cubicBezTo>
                    <a:pt x="134" y="2726"/>
                    <a:pt x="1" y="2959"/>
                    <a:pt x="34" y="3193"/>
                  </a:cubicBezTo>
                  <a:cubicBezTo>
                    <a:pt x="34" y="3893"/>
                    <a:pt x="367" y="4527"/>
                    <a:pt x="935" y="4927"/>
                  </a:cubicBezTo>
                  <a:cubicBezTo>
                    <a:pt x="1056" y="5008"/>
                    <a:pt x="1201" y="5052"/>
                    <a:pt x="1342" y="5052"/>
                  </a:cubicBezTo>
                  <a:cubicBezTo>
                    <a:pt x="1433" y="5052"/>
                    <a:pt x="1523" y="5034"/>
                    <a:pt x="1602" y="4994"/>
                  </a:cubicBezTo>
                  <a:lnTo>
                    <a:pt x="6372" y="2492"/>
                  </a:lnTo>
                  <a:cubicBezTo>
                    <a:pt x="6572" y="2359"/>
                    <a:pt x="6672" y="2092"/>
                    <a:pt x="6672" y="1858"/>
                  </a:cubicBezTo>
                  <a:cubicBezTo>
                    <a:pt x="6639" y="1191"/>
                    <a:pt x="6305" y="558"/>
                    <a:pt x="5738" y="157"/>
                  </a:cubicBezTo>
                  <a:cubicBezTo>
                    <a:pt x="5634" y="53"/>
                    <a:pt x="5490" y="1"/>
                    <a:pt x="5341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478;p41">
              <a:extLst>
                <a:ext uri="{FF2B5EF4-FFF2-40B4-BE49-F238E27FC236}">
                  <a16:creationId xmlns:a16="http://schemas.microsoft.com/office/drawing/2014/main" id="{0D7284BB-3149-4654-96E6-AE6AAE652A55}"/>
                </a:ext>
              </a:extLst>
            </p:cNvPr>
            <p:cNvSpPr/>
            <p:nvPr/>
          </p:nvSpPr>
          <p:spPr>
            <a:xfrm>
              <a:off x="3752850" y="4317950"/>
              <a:ext cx="156800" cy="98175"/>
            </a:xfrm>
            <a:custGeom>
              <a:avLst/>
              <a:gdLst/>
              <a:ahLst/>
              <a:cxnLst/>
              <a:rect l="l" t="t" r="r" b="b"/>
              <a:pathLst>
                <a:path w="6272" h="3927" extrusionOk="0">
                  <a:moveTo>
                    <a:pt x="5342" y="1"/>
                  </a:moveTo>
                  <a:cubicBezTo>
                    <a:pt x="5251" y="1"/>
                    <a:pt x="5158" y="20"/>
                    <a:pt x="5071" y="57"/>
                  </a:cubicBezTo>
                  <a:lnTo>
                    <a:pt x="334" y="2592"/>
                  </a:lnTo>
                  <a:cubicBezTo>
                    <a:pt x="134" y="2726"/>
                    <a:pt x="1" y="2959"/>
                    <a:pt x="34" y="3193"/>
                  </a:cubicBezTo>
                  <a:cubicBezTo>
                    <a:pt x="34" y="3460"/>
                    <a:pt x="67" y="3693"/>
                    <a:pt x="167" y="3927"/>
                  </a:cubicBezTo>
                  <a:lnTo>
                    <a:pt x="6272" y="691"/>
                  </a:lnTo>
                  <a:cubicBezTo>
                    <a:pt x="6138" y="457"/>
                    <a:pt x="5971" y="291"/>
                    <a:pt x="5771" y="157"/>
                  </a:cubicBezTo>
                  <a:cubicBezTo>
                    <a:pt x="5646" y="53"/>
                    <a:pt x="5495" y="1"/>
                    <a:pt x="534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479;p41">
              <a:extLst>
                <a:ext uri="{FF2B5EF4-FFF2-40B4-BE49-F238E27FC236}">
                  <a16:creationId xmlns:a16="http://schemas.microsoft.com/office/drawing/2014/main" id="{78554109-F6B9-4056-B024-7FA81DB43744}"/>
                </a:ext>
              </a:extLst>
            </p:cNvPr>
            <p:cNvSpPr/>
            <p:nvPr/>
          </p:nvSpPr>
          <p:spPr>
            <a:xfrm>
              <a:off x="2877225" y="4206575"/>
              <a:ext cx="1028250" cy="733475"/>
            </a:xfrm>
            <a:custGeom>
              <a:avLst/>
              <a:gdLst/>
              <a:ahLst/>
              <a:cxnLst/>
              <a:rect l="l" t="t" r="r" b="b"/>
              <a:pathLst>
                <a:path w="41130" h="29339" extrusionOk="0">
                  <a:moveTo>
                    <a:pt x="20582" y="1977"/>
                  </a:moveTo>
                  <a:cubicBezTo>
                    <a:pt x="25719" y="1977"/>
                    <a:pt x="30522" y="3111"/>
                    <a:pt x="34125" y="5179"/>
                  </a:cubicBezTo>
                  <a:cubicBezTo>
                    <a:pt x="37361" y="7047"/>
                    <a:pt x="39128" y="9416"/>
                    <a:pt x="39128" y="11851"/>
                  </a:cubicBezTo>
                  <a:cubicBezTo>
                    <a:pt x="39128" y="14286"/>
                    <a:pt x="37361" y="16654"/>
                    <a:pt x="34125" y="18522"/>
                  </a:cubicBezTo>
                  <a:cubicBezTo>
                    <a:pt x="30522" y="20624"/>
                    <a:pt x="25719" y="21758"/>
                    <a:pt x="20582" y="21758"/>
                  </a:cubicBezTo>
                  <a:cubicBezTo>
                    <a:pt x="15412" y="21758"/>
                    <a:pt x="10608" y="20590"/>
                    <a:pt x="7006" y="18522"/>
                  </a:cubicBezTo>
                  <a:cubicBezTo>
                    <a:pt x="3770" y="16654"/>
                    <a:pt x="2002" y="14286"/>
                    <a:pt x="2002" y="11851"/>
                  </a:cubicBezTo>
                  <a:cubicBezTo>
                    <a:pt x="2002" y="9449"/>
                    <a:pt x="3770" y="7047"/>
                    <a:pt x="7006" y="5179"/>
                  </a:cubicBezTo>
                  <a:cubicBezTo>
                    <a:pt x="10608" y="3111"/>
                    <a:pt x="15412" y="1977"/>
                    <a:pt x="20582" y="1977"/>
                  </a:cubicBezTo>
                  <a:close/>
                  <a:moveTo>
                    <a:pt x="20565" y="1"/>
                  </a:moveTo>
                  <a:cubicBezTo>
                    <a:pt x="15303" y="1"/>
                    <a:pt x="10041" y="1160"/>
                    <a:pt x="6038" y="3478"/>
                  </a:cubicBezTo>
                  <a:cubicBezTo>
                    <a:pt x="2002" y="5780"/>
                    <a:pt x="1" y="8815"/>
                    <a:pt x="1" y="11851"/>
                  </a:cubicBezTo>
                  <a:lnTo>
                    <a:pt x="1" y="17455"/>
                  </a:lnTo>
                  <a:cubicBezTo>
                    <a:pt x="1" y="20490"/>
                    <a:pt x="2002" y="23526"/>
                    <a:pt x="6038" y="25861"/>
                  </a:cubicBezTo>
                  <a:cubicBezTo>
                    <a:pt x="10041" y="28179"/>
                    <a:pt x="15303" y="29338"/>
                    <a:pt x="20565" y="29338"/>
                  </a:cubicBezTo>
                  <a:cubicBezTo>
                    <a:pt x="25827" y="29338"/>
                    <a:pt x="31089" y="28179"/>
                    <a:pt x="35092" y="25861"/>
                  </a:cubicBezTo>
                  <a:cubicBezTo>
                    <a:pt x="39128" y="23526"/>
                    <a:pt x="41130" y="20490"/>
                    <a:pt x="41130" y="17455"/>
                  </a:cubicBezTo>
                  <a:lnTo>
                    <a:pt x="41130" y="11851"/>
                  </a:lnTo>
                  <a:cubicBezTo>
                    <a:pt x="41130" y="8815"/>
                    <a:pt x="39128" y="5780"/>
                    <a:pt x="35092" y="3478"/>
                  </a:cubicBezTo>
                  <a:cubicBezTo>
                    <a:pt x="31089" y="1160"/>
                    <a:pt x="25827" y="1"/>
                    <a:pt x="2056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480;p41">
              <a:extLst>
                <a:ext uri="{FF2B5EF4-FFF2-40B4-BE49-F238E27FC236}">
                  <a16:creationId xmlns:a16="http://schemas.microsoft.com/office/drawing/2014/main" id="{E8575FE7-F3A5-4A67-A517-2008EA2EE07B}"/>
                </a:ext>
              </a:extLst>
            </p:cNvPr>
            <p:cNvSpPr/>
            <p:nvPr/>
          </p:nvSpPr>
          <p:spPr>
            <a:xfrm>
              <a:off x="2827200" y="4206575"/>
              <a:ext cx="1128325" cy="593375"/>
            </a:xfrm>
            <a:custGeom>
              <a:avLst/>
              <a:gdLst/>
              <a:ahLst/>
              <a:cxnLst/>
              <a:rect l="l" t="t" r="r" b="b"/>
              <a:pathLst>
                <a:path w="45133" h="23735" extrusionOk="0">
                  <a:moveTo>
                    <a:pt x="22550" y="1977"/>
                  </a:moveTo>
                  <a:cubicBezTo>
                    <a:pt x="27720" y="1977"/>
                    <a:pt x="32523" y="3111"/>
                    <a:pt x="36126" y="5179"/>
                  </a:cubicBezTo>
                  <a:cubicBezTo>
                    <a:pt x="39362" y="7047"/>
                    <a:pt x="41129" y="9416"/>
                    <a:pt x="41129" y="11851"/>
                  </a:cubicBezTo>
                  <a:cubicBezTo>
                    <a:pt x="41129" y="14286"/>
                    <a:pt x="39362" y="16654"/>
                    <a:pt x="36126" y="18522"/>
                  </a:cubicBezTo>
                  <a:cubicBezTo>
                    <a:pt x="32523" y="20624"/>
                    <a:pt x="27720" y="21758"/>
                    <a:pt x="22550" y="21758"/>
                  </a:cubicBezTo>
                  <a:cubicBezTo>
                    <a:pt x="17413" y="21758"/>
                    <a:pt x="12609" y="20590"/>
                    <a:pt x="9007" y="18522"/>
                  </a:cubicBezTo>
                  <a:cubicBezTo>
                    <a:pt x="5771" y="16654"/>
                    <a:pt x="4003" y="14319"/>
                    <a:pt x="4003" y="11851"/>
                  </a:cubicBezTo>
                  <a:cubicBezTo>
                    <a:pt x="4003" y="9416"/>
                    <a:pt x="5771" y="7047"/>
                    <a:pt x="9007" y="5179"/>
                  </a:cubicBezTo>
                  <a:cubicBezTo>
                    <a:pt x="12609" y="3111"/>
                    <a:pt x="17413" y="1977"/>
                    <a:pt x="22550" y="1977"/>
                  </a:cubicBezTo>
                  <a:close/>
                  <a:moveTo>
                    <a:pt x="22566" y="1"/>
                  </a:moveTo>
                  <a:cubicBezTo>
                    <a:pt x="17304" y="1"/>
                    <a:pt x="12042" y="1160"/>
                    <a:pt x="8039" y="3478"/>
                  </a:cubicBezTo>
                  <a:cubicBezTo>
                    <a:pt x="0" y="8115"/>
                    <a:pt x="0" y="15620"/>
                    <a:pt x="8039" y="20257"/>
                  </a:cubicBezTo>
                  <a:cubicBezTo>
                    <a:pt x="12042" y="22575"/>
                    <a:pt x="17304" y="23734"/>
                    <a:pt x="22566" y="23734"/>
                  </a:cubicBezTo>
                  <a:cubicBezTo>
                    <a:pt x="27828" y="23734"/>
                    <a:pt x="33090" y="22575"/>
                    <a:pt x="37093" y="20257"/>
                  </a:cubicBezTo>
                  <a:cubicBezTo>
                    <a:pt x="45132" y="15620"/>
                    <a:pt x="45132" y="8115"/>
                    <a:pt x="37093" y="3478"/>
                  </a:cubicBezTo>
                  <a:cubicBezTo>
                    <a:pt x="33090" y="1160"/>
                    <a:pt x="27828" y="1"/>
                    <a:pt x="225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481;p41">
              <a:extLst>
                <a:ext uri="{FF2B5EF4-FFF2-40B4-BE49-F238E27FC236}">
                  <a16:creationId xmlns:a16="http://schemas.microsoft.com/office/drawing/2014/main" id="{78B96C5C-2758-428C-8F46-2DDC5E19BB46}"/>
                </a:ext>
              </a:extLst>
            </p:cNvPr>
            <p:cNvSpPr/>
            <p:nvPr/>
          </p:nvSpPr>
          <p:spPr>
            <a:xfrm>
              <a:off x="2927250" y="4256000"/>
              <a:ext cx="928200" cy="316900"/>
            </a:xfrm>
            <a:custGeom>
              <a:avLst/>
              <a:gdLst/>
              <a:ahLst/>
              <a:cxnLst/>
              <a:rect l="l" t="t" r="r" b="b"/>
              <a:pathLst>
                <a:path w="37128" h="12676" extrusionOk="0">
                  <a:moveTo>
                    <a:pt x="18581" y="0"/>
                  </a:moveTo>
                  <a:cubicBezTo>
                    <a:pt x="13411" y="0"/>
                    <a:pt x="8607" y="1134"/>
                    <a:pt x="5005" y="3202"/>
                  </a:cubicBezTo>
                  <a:cubicBezTo>
                    <a:pt x="1769" y="5070"/>
                    <a:pt x="1" y="7439"/>
                    <a:pt x="1" y="9874"/>
                  </a:cubicBezTo>
                  <a:cubicBezTo>
                    <a:pt x="1" y="10875"/>
                    <a:pt x="268" y="11842"/>
                    <a:pt x="802" y="12676"/>
                  </a:cubicBezTo>
                  <a:cubicBezTo>
                    <a:pt x="1635" y="11275"/>
                    <a:pt x="3036" y="9940"/>
                    <a:pt x="5005" y="8806"/>
                  </a:cubicBezTo>
                  <a:cubicBezTo>
                    <a:pt x="8607" y="6738"/>
                    <a:pt x="13411" y="5604"/>
                    <a:pt x="18581" y="5604"/>
                  </a:cubicBezTo>
                  <a:cubicBezTo>
                    <a:pt x="23718" y="5604"/>
                    <a:pt x="28521" y="6738"/>
                    <a:pt x="32124" y="8806"/>
                  </a:cubicBezTo>
                  <a:cubicBezTo>
                    <a:pt x="34092" y="9940"/>
                    <a:pt x="35526" y="11275"/>
                    <a:pt x="36327" y="12676"/>
                  </a:cubicBezTo>
                  <a:cubicBezTo>
                    <a:pt x="36861" y="11842"/>
                    <a:pt x="37127" y="10875"/>
                    <a:pt x="37127" y="9874"/>
                  </a:cubicBezTo>
                  <a:cubicBezTo>
                    <a:pt x="37127" y="7439"/>
                    <a:pt x="35360" y="5070"/>
                    <a:pt x="32124" y="3202"/>
                  </a:cubicBezTo>
                  <a:cubicBezTo>
                    <a:pt x="28521" y="1134"/>
                    <a:pt x="23718" y="0"/>
                    <a:pt x="1858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482;p41">
              <a:extLst>
                <a:ext uri="{FF2B5EF4-FFF2-40B4-BE49-F238E27FC236}">
                  <a16:creationId xmlns:a16="http://schemas.microsoft.com/office/drawing/2014/main" id="{B58765E0-6CCC-4E54-AC10-87C08D0819AC}"/>
                </a:ext>
              </a:extLst>
            </p:cNvPr>
            <p:cNvSpPr/>
            <p:nvPr/>
          </p:nvSpPr>
          <p:spPr>
            <a:xfrm>
              <a:off x="2927250" y="4256000"/>
              <a:ext cx="928200" cy="316900"/>
            </a:xfrm>
            <a:custGeom>
              <a:avLst/>
              <a:gdLst/>
              <a:ahLst/>
              <a:cxnLst/>
              <a:rect l="l" t="t" r="r" b="b"/>
              <a:pathLst>
                <a:path w="37128" h="12676" extrusionOk="0">
                  <a:moveTo>
                    <a:pt x="18581" y="0"/>
                  </a:moveTo>
                  <a:cubicBezTo>
                    <a:pt x="13411" y="0"/>
                    <a:pt x="8607" y="1134"/>
                    <a:pt x="5005" y="3202"/>
                  </a:cubicBezTo>
                  <a:cubicBezTo>
                    <a:pt x="1769" y="5070"/>
                    <a:pt x="1" y="7439"/>
                    <a:pt x="1" y="9874"/>
                  </a:cubicBezTo>
                  <a:cubicBezTo>
                    <a:pt x="1" y="10875"/>
                    <a:pt x="268" y="11842"/>
                    <a:pt x="802" y="12676"/>
                  </a:cubicBezTo>
                  <a:cubicBezTo>
                    <a:pt x="1635" y="11275"/>
                    <a:pt x="3036" y="9940"/>
                    <a:pt x="5005" y="8806"/>
                  </a:cubicBezTo>
                  <a:cubicBezTo>
                    <a:pt x="8607" y="6738"/>
                    <a:pt x="13411" y="5604"/>
                    <a:pt x="18581" y="5604"/>
                  </a:cubicBezTo>
                  <a:cubicBezTo>
                    <a:pt x="23718" y="5604"/>
                    <a:pt x="28521" y="6738"/>
                    <a:pt x="32124" y="8806"/>
                  </a:cubicBezTo>
                  <a:cubicBezTo>
                    <a:pt x="34092" y="9940"/>
                    <a:pt x="35526" y="11275"/>
                    <a:pt x="36327" y="12676"/>
                  </a:cubicBezTo>
                  <a:cubicBezTo>
                    <a:pt x="36861" y="11842"/>
                    <a:pt x="37127" y="10875"/>
                    <a:pt x="37127" y="9874"/>
                  </a:cubicBezTo>
                  <a:cubicBezTo>
                    <a:pt x="37127" y="7439"/>
                    <a:pt x="35360" y="5070"/>
                    <a:pt x="32124" y="3202"/>
                  </a:cubicBezTo>
                  <a:cubicBezTo>
                    <a:pt x="28521" y="1134"/>
                    <a:pt x="23718" y="0"/>
                    <a:pt x="18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483;p41">
              <a:extLst>
                <a:ext uri="{FF2B5EF4-FFF2-40B4-BE49-F238E27FC236}">
                  <a16:creationId xmlns:a16="http://schemas.microsoft.com/office/drawing/2014/main" id="{75C56D67-7A67-40F2-9D60-840D9A96C1C9}"/>
                </a:ext>
              </a:extLst>
            </p:cNvPr>
            <p:cNvSpPr/>
            <p:nvPr/>
          </p:nvSpPr>
          <p:spPr>
            <a:xfrm>
              <a:off x="2931425" y="4319375"/>
              <a:ext cx="919850" cy="431150"/>
            </a:xfrm>
            <a:custGeom>
              <a:avLst/>
              <a:gdLst/>
              <a:ahLst/>
              <a:cxnLst/>
              <a:rect l="l" t="t" r="r" b="b"/>
              <a:pathLst>
                <a:path w="36794" h="17246" extrusionOk="0">
                  <a:moveTo>
                    <a:pt x="18381" y="0"/>
                  </a:moveTo>
                  <a:cubicBezTo>
                    <a:pt x="13244" y="0"/>
                    <a:pt x="8440" y="1134"/>
                    <a:pt x="4838" y="3202"/>
                  </a:cubicBezTo>
                  <a:cubicBezTo>
                    <a:pt x="2169" y="4770"/>
                    <a:pt x="501" y="6638"/>
                    <a:pt x="1" y="8640"/>
                  </a:cubicBezTo>
                  <a:cubicBezTo>
                    <a:pt x="501" y="10608"/>
                    <a:pt x="2169" y="12509"/>
                    <a:pt x="4838" y="14044"/>
                  </a:cubicBezTo>
                  <a:cubicBezTo>
                    <a:pt x="8440" y="16112"/>
                    <a:pt x="13244" y="17246"/>
                    <a:pt x="18381" y="17246"/>
                  </a:cubicBezTo>
                  <a:cubicBezTo>
                    <a:pt x="23551" y="17246"/>
                    <a:pt x="28354" y="16145"/>
                    <a:pt x="31957" y="14044"/>
                  </a:cubicBezTo>
                  <a:cubicBezTo>
                    <a:pt x="34625" y="12476"/>
                    <a:pt x="36293" y="10608"/>
                    <a:pt x="36794" y="8640"/>
                  </a:cubicBezTo>
                  <a:cubicBezTo>
                    <a:pt x="36293" y="6638"/>
                    <a:pt x="34625" y="4737"/>
                    <a:pt x="31957" y="3202"/>
                  </a:cubicBezTo>
                  <a:cubicBezTo>
                    <a:pt x="28354" y="1134"/>
                    <a:pt x="23551" y="0"/>
                    <a:pt x="18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484;p41">
              <a:extLst>
                <a:ext uri="{FF2B5EF4-FFF2-40B4-BE49-F238E27FC236}">
                  <a16:creationId xmlns:a16="http://schemas.microsoft.com/office/drawing/2014/main" id="{A6A0B313-F278-4F25-B677-AB21D32CF909}"/>
                </a:ext>
              </a:extLst>
            </p:cNvPr>
            <p:cNvSpPr/>
            <p:nvPr/>
          </p:nvSpPr>
          <p:spPr>
            <a:xfrm>
              <a:off x="2876575" y="4456975"/>
              <a:ext cx="393450" cy="474525"/>
            </a:xfrm>
            <a:custGeom>
              <a:avLst/>
              <a:gdLst/>
              <a:ahLst/>
              <a:cxnLst/>
              <a:rect l="l" t="t" r="r" b="b"/>
              <a:pathLst>
                <a:path w="15738" h="18981" extrusionOk="0">
                  <a:moveTo>
                    <a:pt x="260" y="0"/>
                  </a:moveTo>
                  <a:lnTo>
                    <a:pt x="260" y="0"/>
                  </a:lnTo>
                  <a:cubicBezTo>
                    <a:pt x="204" y="200"/>
                    <a:pt x="160" y="404"/>
                    <a:pt x="125" y="609"/>
                  </a:cubicBezTo>
                  <a:lnTo>
                    <a:pt x="125" y="609"/>
                  </a:lnTo>
                  <a:cubicBezTo>
                    <a:pt x="161" y="405"/>
                    <a:pt x="206" y="203"/>
                    <a:pt x="260" y="0"/>
                  </a:cubicBezTo>
                  <a:close/>
                  <a:moveTo>
                    <a:pt x="125" y="609"/>
                  </a:moveTo>
                  <a:cubicBezTo>
                    <a:pt x="34" y="1129"/>
                    <a:pt x="1" y="1651"/>
                    <a:pt x="27" y="2171"/>
                  </a:cubicBezTo>
                  <a:lnTo>
                    <a:pt x="27" y="2171"/>
                  </a:lnTo>
                  <a:lnTo>
                    <a:pt x="27" y="1835"/>
                  </a:lnTo>
                  <a:cubicBezTo>
                    <a:pt x="27" y="1434"/>
                    <a:pt x="56" y="1019"/>
                    <a:pt x="125" y="609"/>
                  </a:cubicBezTo>
                  <a:close/>
                  <a:moveTo>
                    <a:pt x="27" y="2171"/>
                  </a:moveTo>
                  <a:lnTo>
                    <a:pt x="27" y="7439"/>
                  </a:lnTo>
                  <a:cubicBezTo>
                    <a:pt x="27" y="10474"/>
                    <a:pt x="2028" y="13510"/>
                    <a:pt x="6064" y="15845"/>
                  </a:cubicBezTo>
                  <a:cubicBezTo>
                    <a:pt x="9033" y="17479"/>
                    <a:pt x="12335" y="18547"/>
                    <a:pt x="15738" y="18980"/>
                  </a:cubicBezTo>
                  <a:lnTo>
                    <a:pt x="15738" y="13376"/>
                  </a:lnTo>
                  <a:cubicBezTo>
                    <a:pt x="12335" y="12976"/>
                    <a:pt x="9033" y="11909"/>
                    <a:pt x="6031" y="10241"/>
                  </a:cubicBezTo>
                  <a:cubicBezTo>
                    <a:pt x="2179" y="7994"/>
                    <a:pt x="172" y="5103"/>
                    <a:pt x="27" y="21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485;p41">
              <a:extLst>
                <a:ext uri="{FF2B5EF4-FFF2-40B4-BE49-F238E27FC236}">
                  <a16:creationId xmlns:a16="http://schemas.microsoft.com/office/drawing/2014/main" id="{8D4F7DC6-C831-4D21-A627-6285C1763609}"/>
                </a:ext>
              </a:extLst>
            </p:cNvPr>
            <p:cNvSpPr/>
            <p:nvPr/>
          </p:nvSpPr>
          <p:spPr>
            <a:xfrm>
              <a:off x="5541625" y="3824800"/>
              <a:ext cx="190175" cy="206525"/>
            </a:xfrm>
            <a:custGeom>
              <a:avLst/>
              <a:gdLst/>
              <a:ahLst/>
              <a:cxnLst/>
              <a:rect l="l" t="t" r="r" b="b"/>
              <a:pathLst>
                <a:path w="7607" h="8261" extrusionOk="0">
                  <a:moveTo>
                    <a:pt x="1435" y="0"/>
                  </a:moveTo>
                  <a:cubicBezTo>
                    <a:pt x="1296" y="0"/>
                    <a:pt x="1161" y="22"/>
                    <a:pt x="1035" y="69"/>
                  </a:cubicBezTo>
                  <a:cubicBezTo>
                    <a:pt x="267" y="403"/>
                    <a:pt x="1" y="870"/>
                    <a:pt x="267" y="1970"/>
                  </a:cubicBezTo>
                  <a:cubicBezTo>
                    <a:pt x="568" y="3205"/>
                    <a:pt x="1435" y="4039"/>
                    <a:pt x="2236" y="4939"/>
                  </a:cubicBezTo>
                  <a:cubicBezTo>
                    <a:pt x="3170" y="5973"/>
                    <a:pt x="3603" y="6741"/>
                    <a:pt x="4237" y="7574"/>
                  </a:cubicBezTo>
                  <a:cubicBezTo>
                    <a:pt x="4599" y="8057"/>
                    <a:pt x="5344" y="8260"/>
                    <a:pt x="6032" y="8260"/>
                  </a:cubicBezTo>
                  <a:cubicBezTo>
                    <a:pt x="6295" y="8260"/>
                    <a:pt x="6550" y="8230"/>
                    <a:pt x="6772" y="8175"/>
                  </a:cubicBezTo>
                  <a:cubicBezTo>
                    <a:pt x="7606" y="7941"/>
                    <a:pt x="7473" y="6707"/>
                    <a:pt x="7473" y="6007"/>
                  </a:cubicBezTo>
                  <a:cubicBezTo>
                    <a:pt x="7473" y="5073"/>
                    <a:pt x="7406" y="4606"/>
                    <a:pt x="7172" y="4506"/>
                  </a:cubicBezTo>
                  <a:cubicBezTo>
                    <a:pt x="6906" y="4406"/>
                    <a:pt x="5204" y="1604"/>
                    <a:pt x="4504" y="1403"/>
                  </a:cubicBezTo>
                  <a:cubicBezTo>
                    <a:pt x="3798" y="1168"/>
                    <a:pt x="2471" y="0"/>
                    <a:pt x="14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486;p41">
              <a:extLst>
                <a:ext uri="{FF2B5EF4-FFF2-40B4-BE49-F238E27FC236}">
                  <a16:creationId xmlns:a16="http://schemas.microsoft.com/office/drawing/2014/main" id="{816461EF-699F-49D0-8002-FEACB65022EF}"/>
                </a:ext>
              </a:extLst>
            </p:cNvPr>
            <p:cNvSpPr/>
            <p:nvPr/>
          </p:nvSpPr>
          <p:spPr>
            <a:xfrm>
              <a:off x="5641700" y="3903225"/>
              <a:ext cx="79250" cy="50900"/>
            </a:xfrm>
            <a:custGeom>
              <a:avLst/>
              <a:gdLst/>
              <a:ahLst/>
              <a:cxnLst/>
              <a:rect l="l" t="t" r="r" b="b"/>
              <a:pathLst>
                <a:path w="3170" h="2036" extrusionOk="0">
                  <a:moveTo>
                    <a:pt x="0" y="1"/>
                  </a:moveTo>
                  <a:cubicBezTo>
                    <a:pt x="1" y="1"/>
                    <a:pt x="234" y="1535"/>
                    <a:pt x="267" y="1635"/>
                  </a:cubicBezTo>
                  <a:cubicBezTo>
                    <a:pt x="718" y="1902"/>
                    <a:pt x="1218" y="2036"/>
                    <a:pt x="1718" y="2036"/>
                  </a:cubicBezTo>
                  <a:cubicBezTo>
                    <a:pt x="2219" y="2036"/>
                    <a:pt x="2719" y="1902"/>
                    <a:pt x="3169" y="1635"/>
                  </a:cubicBezTo>
                  <a:lnTo>
                    <a:pt x="3169" y="5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487;p41">
              <a:extLst>
                <a:ext uri="{FF2B5EF4-FFF2-40B4-BE49-F238E27FC236}">
                  <a16:creationId xmlns:a16="http://schemas.microsoft.com/office/drawing/2014/main" id="{C58E2B31-9F44-4454-8CD9-E8D2F0183525}"/>
                </a:ext>
              </a:extLst>
            </p:cNvPr>
            <p:cNvSpPr/>
            <p:nvPr/>
          </p:nvSpPr>
          <p:spPr>
            <a:xfrm>
              <a:off x="5161350" y="4096700"/>
              <a:ext cx="343600" cy="169475"/>
            </a:xfrm>
            <a:custGeom>
              <a:avLst/>
              <a:gdLst/>
              <a:ahLst/>
              <a:cxnLst/>
              <a:rect l="l" t="t" r="r" b="b"/>
              <a:pathLst>
                <a:path w="13744" h="6779" extrusionOk="0">
                  <a:moveTo>
                    <a:pt x="9207" y="1"/>
                  </a:moveTo>
                  <a:cubicBezTo>
                    <a:pt x="7706" y="1602"/>
                    <a:pt x="3437" y="2870"/>
                    <a:pt x="3403" y="2870"/>
                  </a:cubicBezTo>
                  <a:cubicBezTo>
                    <a:pt x="301" y="4104"/>
                    <a:pt x="1" y="4671"/>
                    <a:pt x="201" y="5205"/>
                  </a:cubicBezTo>
                  <a:cubicBezTo>
                    <a:pt x="401" y="5772"/>
                    <a:pt x="1735" y="6539"/>
                    <a:pt x="3036" y="6739"/>
                  </a:cubicBezTo>
                  <a:cubicBezTo>
                    <a:pt x="3256" y="6766"/>
                    <a:pt x="3521" y="6779"/>
                    <a:pt x="3811" y="6779"/>
                  </a:cubicBezTo>
                  <a:cubicBezTo>
                    <a:pt x="4971" y="6779"/>
                    <a:pt x="6545" y="6566"/>
                    <a:pt x="7373" y="6139"/>
                  </a:cubicBezTo>
                  <a:cubicBezTo>
                    <a:pt x="8381" y="5618"/>
                    <a:pt x="9800" y="5003"/>
                    <a:pt x="10767" y="5003"/>
                  </a:cubicBezTo>
                  <a:cubicBezTo>
                    <a:pt x="10792" y="5003"/>
                    <a:pt x="10817" y="5004"/>
                    <a:pt x="10842" y="5004"/>
                  </a:cubicBezTo>
                  <a:cubicBezTo>
                    <a:pt x="10964" y="5010"/>
                    <a:pt x="11084" y="5013"/>
                    <a:pt x="11199" y="5013"/>
                  </a:cubicBezTo>
                  <a:cubicBezTo>
                    <a:pt x="12436" y="5013"/>
                    <a:pt x="13264" y="4695"/>
                    <a:pt x="13477" y="4237"/>
                  </a:cubicBezTo>
                  <a:cubicBezTo>
                    <a:pt x="13744" y="3703"/>
                    <a:pt x="13577" y="2569"/>
                    <a:pt x="13444" y="1869"/>
                  </a:cubicBezTo>
                  <a:cubicBezTo>
                    <a:pt x="13277" y="1002"/>
                    <a:pt x="12977" y="1"/>
                    <a:pt x="129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488;p41">
              <a:extLst>
                <a:ext uri="{FF2B5EF4-FFF2-40B4-BE49-F238E27FC236}">
                  <a16:creationId xmlns:a16="http://schemas.microsoft.com/office/drawing/2014/main" id="{CDDCEABE-B1DF-480C-9F07-376A00818D6B}"/>
                </a:ext>
              </a:extLst>
            </p:cNvPr>
            <p:cNvSpPr/>
            <p:nvPr/>
          </p:nvSpPr>
          <p:spPr>
            <a:xfrm>
              <a:off x="5389850" y="4065025"/>
              <a:ext cx="96775" cy="61850"/>
            </a:xfrm>
            <a:custGeom>
              <a:avLst/>
              <a:gdLst/>
              <a:ahLst/>
              <a:cxnLst/>
              <a:rect l="l" t="t" r="r" b="b"/>
              <a:pathLst>
                <a:path w="3871" h="2474" extrusionOk="0">
                  <a:moveTo>
                    <a:pt x="101" y="0"/>
                  </a:moveTo>
                  <a:lnTo>
                    <a:pt x="67" y="1268"/>
                  </a:lnTo>
                  <a:cubicBezTo>
                    <a:pt x="1" y="2102"/>
                    <a:pt x="701" y="2402"/>
                    <a:pt x="1769" y="2469"/>
                  </a:cubicBezTo>
                  <a:cubicBezTo>
                    <a:pt x="1837" y="2472"/>
                    <a:pt x="1904" y="2473"/>
                    <a:pt x="1969" y="2473"/>
                  </a:cubicBezTo>
                  <a:cubicBezTo>
                    <a:pt x="3291" y="2473"/>
                    <a:pt x="3837" y="1845"/>
                    <a:pt x="3837" y="1368"/>
                  </a:cubicBezTo>
                  <a:cubicBezTo>
                    <a:pt x="3837" y="868"/>
                    <a:pt x="3870" y="34"/>
                    <a:pt x="3870" y="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489;p41">
              <a:extLst>
                <a:ext uri="{FF2B5EF4-FFF2-40B4-BE49-F238E27FC236}">
                  <a16:creationId xmlns:a16="http://schemas.microsoft.com/office/drawing/2014/main" id="{F3E8FC3B-64D3-4FCF-8764-33819A0A4F01}"/>
                </a:ext>
              </a:extLst>
            </p:cNvPr>
            <p:cNvSpPr/>
            <p:nvPr/>
          </p:nvSpPr>
          <p:spPr>
            <a:xfrm>
              <a:off x="5304800" y="2746850"/>
              <a:ext cx="454500" cy="1330275"/>
            </a:xfrm>
            <a:custGeom>
              <a:avLst/>
              <a:gdLst/>
              <a:ahLst/>
              <a:cxnLst/>
              <a:rect l="l" t="t" r="r" b="b"/>
              <a:pathLst>
                <a:path w="18180" h="53211" extrusionOk="0">
                  <a:moveTo>
                    <a:pt x="12945" y="0"/>
                  </a:moveTo>
                  <a:cubicBezTo>
                    <a:pt x="8142" y="0"/>
                    <a:pt x="726" y="667"/>
                    <a:pt x="434" y="4760"/>
                  </a:cubicBezTo>
                  <a:cubicBezTo>
                    <a:pt x="0" y="10831"/>
                    <a:pt x="634" y="26308"/>
                    <a:pt x="767" y="28977"/>
                  </a:cubicBezTo>
                  <a:cubicBezTo>
                    <a:pt x="901" y="31645"/>
                    <a:pt x="1301" y="34014"/>
                    <a:pt x="1768" y="38350"/>
                  </a:cubicBezTo>
                  <a:cubicBezTo>
                    <a:pt x="2202" y="42687"/>
                    <a:pt x="3503" y="52761"/>
                    <a:pt x="3503" y="52761"/>
                  </a:cubicBezTo>
                  <a:cubicBezTo>
                    <a:pt x="4086" y="53061"/>
                    <a:pt x="4737" y="53211"/>
                    <a:pt x="5387" y="53211"/>
                  </a:cubicBezTo>
                  <a:cubicBezTo>
                    <a:pt x="6038" y="53211"/>
                    <a:pt x="6688" y="53061"/>
                    <a:pt x="7272" y="52761"/>
                  </a:cubicBezTo>
                  <a:cubicBezTo>
                    <a:pt x="7272" y="52761"/>
                    <a:pt x="8740" y="40619"/>
                    <a:pt x="8673" y="37550"/>
                  </a:cubicBezTo>
                  <a:cubicBezTo>
                    <a:pt x="8640" y="35281"/>
                    <a:pt x="8306" y="33013"/>
                    <a:pt x="7672" y="30812"/>
                  </a:cubicBezTo>
                  <a:cubicBezTo>
                    <a:pt x="7672" y="30812"/>
                    <a:pt x="8073" y="25808"/>
                    <a:pt x="8506" y="21472"/>
                  </a:cubicBezTo>
                  <a:cubicBezTo>
                    <a:pt x="8907" y="17102"/>
                    <a:pt x="9240" y="15034"/>
                    <a:pt x="9340" y="13132"/>
                  </a:cubicBezTo>
                  <a:lnTo>
                    <a:pt x="9707" y="12932"/>
                  </a:lnTo>
                  <a:cubicBezTo>
                    <a:pt x="9707" y="12932"/>
                    <a:pt x="9907" y="20437"/>
                    <a:pt x="10041" y="23139"/>
                  </a:cubicBezTo>
                  <a:cubicBezTo>
                    <a:pt x="10207" y="25808"/>
                    <a:pt x="10541" y="28376"/>
                    <a:pt x="11208" y="33347"/>
                  </a:cubicBezTo>
                  <a:cubicBezTo>
                    <a:pt x="11809" y="37683"/>
                    <a:pt x="13577" y="46856"/>
                    <a:pt x="13577" y="46856"/>
                  </a:cubicBezTo>
                  <a:cubicBezTo>
                    <a:pt x="14185" y="47198"/>
                    <a:pt x="14718" y="47314"/>
                    <a:pt x="15162" y="47314"/>
                  </a:cubicBezTo>
                  <a:cubicBezTo>
                    <a:pt x="16106" y="47314"/>
                    <a:pt x="16645" y="46790"/>
                    <a:pt x="16645" y="46790"/>
                  </a:cubicBezTo>
                  <a:cubicBezTo>
                    <a:pt x="16645" y="46790"/>
                    <a:pt x="18180" y="35381"/>
                    <a:pt x="17746" y="31612"/>
                  </a:cubicBezTo>
                  <a:cubicBezTo>
                    <a:pt x="17546" y="29611"/>
                    <a:pt x="17112" y="27609"/>
                    <a:pt x="16512" y="25641"/>
                  </a:cubicBezTo>
                  <a:cubicBezTo>
                    <a:pt x="16512" y="25641"/>
                    <a:pt x="17046" y="20538"/>
                    <a:pt x="17346" y="15667"/>
                  </a:cubicBezTo>
                  <a:cubicBezTo>
                    <a:pt x="17679" y="10430"/>
                    <a:pt x="17980" y="7728"/>
                    <a:pt x="16979" y="156"/>
                  </a:cubicBezTo>
                  <a:cubicBezTo>
                    <a:pt x="16979" y="156"/>
                    <a:pt x="15268" y="0"/>
                    <a:pt x="12945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490;p41">
              <a:extLst>
                <a:ext uri="{FF2B5EF4-FFF2-40B4-BE49-F238E27FC236}">
                  <a16:creationId xmlns:a16="http://schemas.microsoft.com/office/drawing/2014/main" id="{9B15C119-EBAC-4F88-8994-B8F6C83A8CF9}"/>
                </a:ext>
              </a:extLst>
            </p:cNvPr>
            <p:cNvSpPr/>
            <p:nvPr/>
          </p:nvSpPr>
          <p:spPr>
            <a:xfrm>
              <a:off x="5537450" y="2982575"/>
              <a:ext cx="156800" cy="322825"/>
            </a:xfrm>
            <a:custGeom>
              <a:avLst/>
              <a:gdLst/>
              <a:ahLst/>
              <a:cxnLst/>
              <a:rect l="l" t="t" r="r" b="b"/>
              <a:pathLst>
                <a:path w="6272" h="12913" extrusionOk="0">
                  <a:moveTo>
                    <a:pt x="6272" y="1"/>
                  </a:moveTo>
                  <a:lnTo>
                    <a:pt x="6272" y="1"/>
                  </a:lnTo>
                  <a:cubicBezTo>
                    <a:pt x="4170" y="1769"/>
                    <a:pt x="1" y="3703"/>
                    <a:pt x="1" y="3703"/>
                  </a:cubicBezTo>
                  <a:lnTo>
                    <a:pt x="368" y="3703"/>
                  </a:lnTo>
                  <a:lnTo>
                    <a:pt x="668" y="12910"/>
                  </a:lnTo>
                  <a:cubicBezTo>
                    <a:pt x="668" y="12911"/>
                    <a:pt x="668" y="12912"/>
                    <a:pt x="668" y="12912"/>
                  </a:cubicBezTo>
                  <a:cubicBezTo>
                    <a:pt x="687" y="12912"/>
                    <a:pt x="1769" y="3770"/>
                    <a:pt x="1769" y="3770"/>
                  </a:cubicBezTo>
                  <a:cubicBezTo>
                    <a:pt x="4304" y="2636"/>
                    <a:pt x="6272" y="1"/>
                    <a:pt x="62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491;p41">
              <a:extLst>
                <a:ext uri="{FF2B5EF4-FFF2-40B4-BE49-F238E27FC236}">
                  <a16:creationId xmlns:a16="http://schemas.microsoft.com/office/drawing/2014/main" id="{3D2FD1E3-224B-490B-96EA-007D50DDA1EE}"/>
                </a:ext>
              </a:extLst>
            </p:cNvPr>
            <p:cNvSpPr/>
            <p:nvPr/>
          </p:nvSpPr>
          <p:spPr>
            <a:xfrm>
              <a:off x="5465750" y="2180325"/>
              <a:ext cx="146775" cy="168500"/>
            </a:xfrm>
            <a:custGeom>
              <a:avLst/>
              <a:gdLst/>
              <a:ahLst/>
              <a:cxnLst/>
              <a:rect l="l" t="t" r="r" b="b"/>
              <a:pathLst>
                <a:path w="5871" h="6740" extrusionOk="0">
                  <a:moveTo>
                    <a:pt x="5304" y="1"/>
                  </a:moveTo>
                  <a:lnTo>
                    <a:pt x="0" y="1168"/>
                  </a:lnTo>
                  <a:lnTo>
                    <a:pt x="634" y="6739"/>
                  </a:lnTo>
                  <a:lnTo>
                    <a:pt x="5871" y="6472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492;p41">
              <a:extLst>
                <a:ext uri="{FF2B5EF4-FFF2-40B4-BE49-F238E27FC236}">
                  <a16:creationId xmlns:a16="http://schemas.microsoft.com/office/drawing/2014/main" id="{9F47BF0B-FF93-481D-9E30-A2A3DD8B4DA0}"/>
                </a:ext>
              </a:extLst>
            </p:cNvPr>
            <p:cNvSpPr/>
            <p:nvPr/>
          </p:nvSpPr>
          <p:spPr>
            <a:xfrm>
              <a:off x="5648375" y="2262475"/>
              <a:ext cx="156800" cy="407400"/>
            </a:xfrm>
            <a:custGeom>
              <a:avLst/>
              <a:gdLst/>
              <a:ahLst/>
              <a:cxnLst/>
              <a:rect l="l" t="t" r="r" b="b"/>
              <a:pathLst>
                <a:path w="6272" h="16296" extrusionOk="0">
                  <a:moveTo>
                    <a:pt x="1173" y="0"/>
                  </a:moveTo>
                  <a:cubicBezTo>
                    <a:pt x="981" y="0"/>
                    <a:pt x="780" y="6"/>
                    <a:pt x="567" y="17"/>
                  </a:cubicBezTo>
                  <a:lnTo>
                    <a:pt x="0" y="16296"/>
                  </a:lnTo>
                  <a:cubicBezTo>
                    <a:pt x="0" y="16296"/>
                    <a:pt x="4137" y="16196"/>
                    <a:pt x="5204" y="15929"/>
                  </a:cubicBezTo>
                  <a:cubicBezTo>
                    <a:pt x="6271" y="15662"/>
                    <a:pt x="6205" y="13827"/>
                    <a:pt x="5905" y="11225"/>
                  </a:cubicBezTo>
                  <a:cubicBezTo>
                    <a:pt x="5604" y="8623"/>
                    <a:pt x="5271" y="3587"/>
                    <a:pt x="4370" y="1919"/>
                  </a:cubicBezTo>
                  <a:cubicBezTo>
                    <a:pt x="3598" y="404"/>
                    <a:pt x="2720" y="0"/>
                    <a:pt x="1173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493;p41">
              <a:extLst>
                <a:ext uri="{FF2B5EF4-FFF2-40B4-BE49-F238E27FC236}">
                  <a16:creationId xmlns:a16="http://schemas.microsoft.com/office/drawing/2014/main" id="{775AB3BA-2556-4979-8939-86A6F04278EA}"/>
                </a:ext>
              </a:extLst>
            </p:cNvPr>
            <p:cNvSpPr/>
            <p:nvPr/>
          </p:nvSpPr>
          <p:spPr>
            <a:xfrm>
              <a:off x="5311475" y="2262000"/>
              <a:ext cx="448675" cy="683300"/>
            </a:xfrm>
            <a:custGeom>
              <a:avLst/>
              <a:gdLst/>
              <a:ahLst/>
              <a:cxnLst/>
              <a:rect l="l" t="t" r="r" b="b"/>
              <a:pathLst>
                <a:path w="17947" h="27332" extrusionOk="0">
                  <a:moveTo>
                    <a:pt x="13541" y="0"/>
                  </a:moveTo>
                  <a:cubicBezTo>
                    <a:pt x="13385" y="0"/>
                    <a:pt x="13230" y="12"/>
                    <a:pt x="13076" y="36"/>
                  </a:cubicBezTo>
                  <a:lnTo>
                    <a:pt x="11775" y="270"/>
                  </a:lnTo>
                  <a:cubicBezTo>
                    <a:pt x="11606" y="946"/>
                    <a:pt x="10212" y="1430"/>
                    <a:pt x="8531" y="1430"/>
                  </a:cubicBezTo>
                  <a:cubicBezTo>
                    <a:pt x="7891" y="1430"/>
                    <a:pt x="7209" y="1360"/>
                    <a:pt x="6538" y="1204"/>
                  </a:cubicBezTo>
                  <a:cubicBezTo>
                    <a:pt x="5804" y="1404"/>
                    <a:pt x="3369" y="1871"/>
                    <a:pt x="2769" y="2071"/>
                  </a:cubicBezTo>
                  <a:cubicBezTo>
                    <a:pt x="1001" y="2638"/>
                    <a:pt x="267" y="4373"/>
                    <a:pt x="0" y="10110"/>
                  </a:cubicBezTo>
                  <a:cubicBezTo>
                    <a:pt x="0" y="10110"/>
                    <a:pt x="133" y="23086"/>
                    <a:pt x="67" y="25688"/>
                  </a:cubicBezTo>
                  <a:cubicBezTo>
                    <a:pt x="2949" y="26908"/>
                    <a:pt x="5935" y="27331"/>
                    <a:pt x="8358" y="27331"/>
                  </a:cubicBezTo>
                  <a:cubicBezTo>
                    <a:pt x="9580" y="27331"/>
                    <a:pt x="10658" y="27223"/>
                    <a:pt x="11508" y="27056"/>
                  </a:cubicBezTo>
                  <a:cubicBezTo>
                    <a:pt x="16779" y="26055"/>
                    <a:pt x="17446" y="23887"/>
                    <a:pt x="17446" y="23887"/>
                  </a:cubicBezTo>
                  <a:lnTo>
                    <a:pt x="16679" y="17949"/>
                  </a:lnTo>
                  <a:cubicBezTo>
                    <a:pt x="16679" y="17949"/>
                    <a:pt x="17946" y="6441"/>
                    <a:pt x="17312" y="2905"/>
                  </a:cubicBezTo>
                  <a:cubicBezTo>
                    <a:pt x="17067" y="1495"/>
                    <a:pt x="15301" y="0"/>
                    <a:pt x="1354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494;p41">
              <a:extLst>
                <a:ext uri="{FF2B5EF4-FFF2-40B4-BE49-F238E27FC236}">
                  <a16:creationId xmlns:a16="http://schemas.microsoft.com/office/drawing/2014/main" id="{10807719-029F-458E-9B51-807871483606}"/>
                </a:ext>
              </a:extLst>
            </p:cNvPr>
            <p:cNvSpPr/>
            <p:nvPr/>
          </p:nvSpPr>
          <p:spPr>
            <a:xfrm>
              <a:off x="5434875" y="2232375"/>
              <a:ext cx="195175" cy="84600"/>
            </a:xfrm>
            <a:custGeom>
              <a:avLst/>
              <a:gdLst/>
              <a:ahLst/>
              <a:cxnLst/>
              <a:rect l="l" t="t" r="r" b="b"/>
              <a:pathLst>
                <a:path w="7807" h="3384" extrusionOk="0">
                  <a:moveTo>
                    <a:pt x="6834" y="1"/>
                  </a:moveTo>
                  <a:cubicBezTo>
                    <a:pt x="6757" y="1"/>
                    <a:pt x="6706" y="20"/>
                    <a:pt x="6706" y="20"/>
                  </a:cubicBezTo>
                  <a:lnTo>
                    <a:pt x="6739" y="421"/>
                  </a:lnTo>
                  <a:cubicBezTo>
                    <a:pt x="6739" y="421"/>
                    <a:pt x="6405" y="888"/>
                    <a:pt x="4704" y="1288"/>
                  </a:cubicBezTo>
                  <a:cubicBezTo>
                    <a:pt x="4171" y="1388"/>
                    <a:pt x="3629" y="1438"/>
                    <a:pt x="3086" y="1438"/>
                  </a:cubicBezTo>
                  <a:cubicBezTo>
                    <a:pt x="2544" y="1438"/>
                    <a:pt x="2002" y="1388"/>
                    <a:pt x="1469" y="1288"/>
                  </a:cubicBezTo>
                  <a:lnTo>
                    <a:pt x="1435" y="921"/>
                  </a:lnTo>
                  <a:lnTo>
                    <a:pt x="1402" y="554"/>
                  </a:lnTo>
                  <a:cubicBezTo>
                    <a:pt x="1202" y="554"/>
                    <a:pt x="1002" y="654"/>
                    <a:pt x="902" y="854"/>
                  </a:cubicBezTo>
                  <a:cubicBezTo>
                    <a:pt x="701" y="1155"/>
                    <a:pt x="1" y="2722"/>
                    <a:pt x="1" y="2722"/>
                  </a:cubicBezTo>
                  <a:lnTo>
                    <a:pt x="801" y="2556"/>
                  </a:lnTo>
                  <a:cubicBezTo>
                    <a:pt x="1747" y="3102"/>
                    <a:pt x="2826" y="3384"/>
                    <a:pt x="3911" y="3384"/>
                  </a:cubicBezTo>
                  <a:cubicBezTo>
                    <a:pt x="4549" y="3384"/>
                    <a:pt x="5188" y="3287"/>
                    <a:pt x="5805" y="3089"/>
                  </a:cubicBezTo>
                  <a:cubicBezTo>
                    <a:pt x="7806" y="2489"/>
                    <a:pt x="7606" y="1288"/>
                    <a:pt x="7606" y="1288"/>
                  </a:cubicBezTo>
                  <a:cubicBezTo>
                    <a:pt x="7540" y="1021"/>
                    <a:pt x="7473" y="754"/>
                    <a:pt x="7373" y="487"/>
                  </a:cubicBezTo>
                  <a:cubicBezTo>
                    <a:pt x="7220" y="72"/>
                    <a:pt x="6981" y="1"/>
                    <a:pt x="6834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495;p41">
              <a:extLst>
                <a:ext uri="{FF2B5EF4-FFF2-40B4-BE49-F238E27FC236}">
                  <a16:creationId xmlns:a16="http://schemas.microsoft.com/office/drawing/2014/main" id="{E124F218-9321-4CEC-83D8-EFED8C9C9FDB}"/>
                </a:ext>
              </a:extLst>
            </p:cNvPr>
            <p:cNvSpPr/>
            <p:nvPr/>
          </p:nvSpPr>
          <p:spPr>
            <a:xfrm>
              <a:off x="4810275" y="2106950"/>
              <a:ext cx="371950" cy="488700"/>
            </a:xfrm>
            <a:custGeom>
              <a:avLst/>
              <a:gdLst/>
              <a:ahLst/>
              <a:cxnLst/>
              <a:rect l="l" t="t" r="r" b="b"/>
              <a:pathLst>
                <a:path w="14878" h="19548" extrusionOk="0">
                  <a:moveTo>
                    <a:pt x="10408" y="1"/>
                  </a:moveTo>
                  <a:lnTo>
                    <a:pt x="0" y="5438"/>
                  </a:lnTo>
                  <a:lnTo>
                    <a:pt x="5171" y="19548"/>
                  </a:lnTo>
                  <a:lnTo>
                    <a:pt x="14878" y="14111"/>
                  </a:lnTo>
                  <a:lnTo>
                    <a:pt x="1040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496;p41">
              <a:extLst>
                <a:ext uri="{FF2B5EF4-FFF2-40B4-BE49-F238E27FC236}">
                  <a16:creationId xmlns:a16="http://schemas.microsoft.com/office/drawing/2014/main" id="{573D8528-D612-466A-A1E5-C69A4650776C}"/>
                </a:ext>
              </a:extLst>
            </p:cNvPr>
            <p:cNvSpPr/>
            <p:nvPr/>
          </p:nvSpPr>
          <p:spPr>
            <a:xfrm>
              <a:off x="4840300" y="2141150"/>
              <a:ext cx="317750" cy="417825"/>
            </a:xfrm>
            <a:custGeom>
              <a:avLst/>
              <a:gdLst/>
              <a:ahLst/>
              <a:cxnLst/>
              <a:rect l="l" t="t" r="r" b="b"/>
              <a:pathLst>
                <a:path w="12710" h="16713" extrusionOk="0">
                  <a:moveTo>
                    <a:pt x="8740" y="0"/>
                  </a:moveTo>
                  <a:lnTo>
                    <a:pt x="0" y="4570"/>
                  </a:lnTo>
                  <a:lnTo>
                    <a:pt x="4570" y="16712"/>
                  </a:lnTo>
                  <a:lnTo>
                    <a:pt x="12709" y="12142"/>
                  </a:lnTo>
                  <a:lnTo>
                    <a:pt x="8740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497;p41">
              <a:extLst>
                <a:ext uri="{FF2B5EF4-FFF2-40B4-BE49-F238E27FC236}">
                  <a16:creationId xmlns:a16="http://schemas.microsoft.com/office/drawing/2014/main" id="{8A476651-D47F-4876-A5C8-41BE8FFDEE67}"/>
                </a:ext>
              </a:extLst>
            </p:cNvPr>
            <p:cNvSpPr/>
            <p:nvPr/>
          </p:nvSpPr>
          <p:spPr>
            <a:xfrm>
              <a:off x="4894500" y="2160825"/>
              <a:ext cx="118450" cy="70400"/>
            </a:xfrm>
            <a:custGeom>
              <a:avLst/>
              <a:gdLst/>
              <a:ahLst/>
              <a:cxnLst/>
              <a:rect l="l" t="t" r="r" b="b"/>
              <a:pathLst>
                <a:path w="4738" h="2816" extrusionOk="0">
                  <a:moveTo>
                    <a:pt x="4270" y="0"/>
                  </a:moveTo>
                  <a:cubicBezTo>
                    <a:pt x="3967" y="0"/>
                    <a:pt x="3452" y="156"/>
                    <a:pt x="2936" y="447"/>
                  </a:cubicBezTo>
                  <a:lnTo>
                    <a:pt x="1401" y="1215"/>
                  </a:lnTo>
                  <a:cubicBezTo>
                    <a:pt x="601" y="1648"/>
                    <a:pt x="0" y="2182"/>
                    <a:pt x="101" y="2415"/>
                  </a:cubicBezTo>
                  <a:lnTo>
                    <a:pt x="267" y="2816"/>
                  </a:lnTo>
                  <a:lnTo>
                    <a:pt x="4737" y="547"/>
                  </a:lnTo>
                  <a:cubicBezTo>
                    <a:pt x="4737" y="547"/>
                    <a:pt x="4637" y="347"/>
                    <a:pt x="4537" y="114"/>
                  </a:cubicBezTo>
                  <a:cubicBezTo>
                    <a:pt x="4515" y="37"/>
                    <a:pt x="4418" y="0"/>
                    <a:pt x="4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498;p41">
              <a:extLst>
                <a:ext uri="{FF2B5EF4-FFF2-40B4-BE49-F238E27FC236}">
                  <a16:creationId xmlns:a16="http://schemas.microsoft.com/office/drawing/2014/main" id="{0CB23EE5-8A9D-4015-8F86-88EB99891605}"/>
                </a:ext>
              </a:extLst>
            </p:cNvPr>
            <p:cNvSpPr/>
            <p:nvPr/>
          </p:nvSpPr>
          <p:spPr>
            <a:xfrm>
              <a:off x="4873650" y="2127300"/>
              <a:ext cx="137625" cy="80575"/>
            </a:xfrm>
            <a:custGeom>
              <a:avLst/>
              <a:gdLst/>
              <a:ahLst/>
              <a:cxnLst/>
              <a:rect l="l" t="t" r="r" b="b"/>
              <a:pathLst>
                <a:path w="5505" h="3223" extrusionOk="0">
                  <a:moveTo>
                    <a:pt x="3193" y="0"/>
                  </a:moveTo>
                  <a:cubicBezTo>
                    <a:pt x="2964" y="0"/>
                    <a:pt x="2682" y="60"/>
                    <a:pt x="2336" y="221"/>
                  </a:cubicBezTo>
                  <a:cubicBezTo>
                    <a:pt x="935" y="888"/>
                    <a:pt x="1268" y="1955"/>
                    <a:pt x="1268" y="1955"/>
                  </a:cubicBezTo>
                  <a:lnTo>
                    <a:pt x="634" y="2322"/>
                  </a:lnTo>
                  <a:cubicBezTo>
                    <a:pt x="267" y="2522"/>
                    <a:pt x="1" y="2789"/>
                    <a:pt x="67" y="2956"/>
                  </a:cubicBezTo>
                  <a:lnTo>
                    <a:pt x="134" y="3223"/>
                  </a:lnTo>
                  <a:lnTo>
                    <a:pt x="5504" y="421"/>
                  </a:lnTo>
                  <a:lnTo>
                    <a:pt x="5371" y="154"/>
                  </a:lnTo>
                  <a:cubicBezTo>
                    <a:pt x="5356" y="79"/>
                    <a:pt x="5280" y="44"/>
                    <a:pt x="5171" y="44"/>
                  </a:cubicBezTo>
                  <a:cubicBezTo>
                    <a:pt x="5037" y="44"/>
                    <a:pt x="4854" y="96"/>
                    <a:pt x="4671" y="187"/>
                  </a:cubicBezTo>
                  <a:lnTo>
                    <a:pt x="4070" y="521"/>
                  </a:lnTo>
                  <a:cubicBezTo>
                    <a:pt x="4070" y="521"/>
                    <a:pt x="3866" y="0"/>
                    <a:pt x="319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499;p41">
              <a:extLst>
                <a:ext uri="{FF2B5EF4-FFF2-40B4-BE49-F238E27FC236}">
                  <a16:creationId xmlns:a16="http://schemas.microsoft.com/office/drawing/2014/main" id="{D5487FA5-4F1E-40CD-8E07-DDD89B333B96}"/>
                </a:ext>
              </a:extLst>
            </p:cNvPr>
            <p:cNvSpPr/>
            <p:nvPr/>
          </p:nvSpPr>
          <p:spPr>
            <a:xfrm>
              <a:off x="4902000" y="2141150"/>
              <a:ext cx="94275" cy="72575"/>
            </a:xfrm>
            <a:custGeom>
              <a:avLst/>
              <a:gdLst/>
              <a:ahLst/>
              <a:cxnLst/>
              <a:rect l="l" t="t" r="r" b="b"/>
              <a:pathLst>
                <a:path w="3771" h="2903" extrusionOk="0">
                  <a:moveTo>
                    <a:pt x="3770" y="0"/>
                  </a:moveTo>
                  <a:lnTo>
                    <a:pt x="1" y="1935"/>
                  </a:lnTo>
                  <a:lnTo>
                    <a:pt x="134" y="2068"/>
                  </a:lnTo>
                  <a:cubicBezTo>
                    <a:pt x="287" y="1992"/>
                    <a:pt x="406" y="1959"/>
                    <a:pt x="500" y="1959"/>
                  </a:cubicBezTo>
                  <a:cubicBezTo>
                    <a:pt x="652" y="1959"/>
                    <a:pt x="739" y="2045"/>
                    <a:pt x="801" y="2168"/>
                  </a:cubicBezTo>
                  <a:cubicBezTo>
                    <a:pt x="868" y="2369"/>
                    <a:pt x="1068" y="2902"/>
                    <a:pt x="1068" y="2902"/>
                  </a:cubicBezTo>
                  <a:lnTo>
                    <a:pt x="3436" y="1668"/>
                  </a:lnTo>
                  <a:cubicBezTo>
                    <a:pt x="3436" y="1668"/>
                    <a:pt x="3270" y="1301"/>
                    <a:pt x="3136" y="934"/>
                  </a:cubicBezTo>
                  <a:cubicBezTo>
                    <a:pt x="2969" y="567"/>
                    <a:pt x="3170" y="467"/>
                    <a:pt x="3670" y="200"/>
                  </a:cubicBezTo>
                  <a:lnTo>
                    <a:pt x="377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00;p41">
              <a:extLst>
                <a:ext uri="{FF2B5EF4-FFF2-40B4-BE49-F238E27FC236}">
                  <a16:creationId xmlns:a16="http://schemas.microsoft.com/office/drawing/2014/main" id="{794E3807-9772-4D41-BA2A-5E2F2C9ECFEB}"/>
                </a:ext>
              </a:extLst>
            </p:cNvPr>
            <p:cNvSpPr/>
            <p:nvPr/>
          </p:nvSpPr>
          <p:spPr>
            <a:xfrm>
              <a:off x="4902000" y="2141150"/>
              <a:ext cx="94275" cy="72575"/>
            </a:xfrm>
            <a:custGeom>
              <a:avLst/>
              <a:gdLst/>
              <a:ahLst/>
              <a:cxnLst/>
              <a:rect l="l" t="t" r="r" b="b"/>
              <a:pathLst>
                <a:path w="3771" h="2903" extrusionOk="0">
                  <a:moveTo>
                    <a:pt x="3770" y="0"/>
                  </a:moveTo>
                  <a:lnTo>
                    <a:pt x="1" y="1935"/>
                  </a:lnTo>
                  <a:lnTo>
                    <a:pt x="134" y="2068"/>
                  </a:lnTo>
                  <a:cubicBezTo>
                    <a:pt x="287" y="1992"/>
                    <a:pt x="406" y="1959"/>
                    <a:pt x="500" y="1959"/>
                  </a:cubicBezTo>
                  <a:cubicBezTo>
                    <a:pt x="652" y="1959"/>
                    <a:pt x="739" y="2045"/>
                    <a:pt x="801" y="2168"/>
                  </a:cubicBezTo>
                  <a:cubicBezTo>
                    <a:pt x="868" y="2369"/>
                    <a:pt x="1068" y="2902"/>
                    <a:pt x="1068" y="2902"/>
                  </a:cubicBezTo>
                  <a:lnTo>
                    <a:pt x="3436" y="1668"/>
                  </a:lnTo>
                  <a:cubicBezTo>
                    <a:pt x="3436" y="1668"/>
                    <a:pt x="3270" y="1301"/>
                    <a:pt x="3136" y="934"/>
                  </a:cubicBezTo>
                  <a:cubicBezTo>
                    <a:pt x="2969" y="567"/>
                    <a:pt x="3170" y="467"/>
                    <a:pt x="3670" y="200"/>
                  </a:cubicBezTo>
                  <a:lnTo>
                    <a:pt x="37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01;p41">
              <a:extLst>
                <a:ext uri="{FF2B5EF4-FFF2-40B4-BE49-F238E27FC236}">
                  <a16:creationId xmlns:a16="http://schemas.microsoft.com/office/drawing/2014/main" id="{B5EC1358-31DB-46F0-A397-2489EC352E72}"/>
                </a:ext>
              </a:extLst>
            </p:cNvPr>
            <p:cNvSpPr/>
            <p:nvPr/>
          </p:nvSpPr>
          <p:spPr>
            <a:xfrm>
              <a:off x="4897825" y="2161250"/>
              <a:ext cx="117625" cy="70825"/>
            </a:xfrm>
            <a:custGeom>
              <a:avLst/>
              <a:gdLst/>
              <a:ahLst/>
              <a:cxnLst/>
              <a:rect l="l" t="t" r="r" b="b"/>
              <a:pathLst>
                <a:path w="4705" h="2833" extrusionOk="0">
                  <a:moveTo>
                    <a:pt x="4247" y="0"/>
                  </a:moveTo>
                  <a:cubicBezTo>
                    <a:pt x="3941" y="0"/>
                    <a:pt x="3437" y="164"/>
                    <a:pt x="2903" y="430"/>
                  </a:cubicBezTo>
                  <a:lnTo>
                    <a:pt x="1369" y="1231"/>
                  </a:lnTo>
                  <a:cubicBezTo>
                    <a:pt x="568" y="1631"/>
                    <a:pt x="1" y="2165"/>
                    <a:pt x="68" y="2398"/>
                  </a:cubicBezTo>
                  <a:lnTo>
                    <a:pt x="234" y="2832"/>
                  </a:lnTo>
                  <a:lnTo>
                    <a:pt x="4704" y="530"/>
                  </a:lnTo>
                  <a:lnTo>
                    <a:pt x="4537" y="130"/>
                  </a:lnTo>
                  <a:cubicBezTo>
                    <a:pt x="4504" y="41"/>
                    <a:pt x="4400" y="0"/>
                    <a:pt x="424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02;p41">
              <a:extLst>
                <a:ext uri="{FF2B5EF4-FFF2-40B4-BE49-F238E27FC236}">
                  <a16:creationId xmlns:a16="http://schemas.microsoft.com/office/drawing/2014/main" id="{826C8181-7FDD-43C1-BB3B-0B93AB2EB2E0}"/>
                </a:ext>
              </a:extLst>
            </p:cNvPr>
            <p:cNvSpPr/>
            <p:nvPr/>
          </p:nvSpPr>
          <p:spPr>
            <a:xfrm>
              <a:off x="5075450" y="2313775"/>
              <a:ext cx="371975" cy="481475"/>
            </a:xfrm>
            <a:custGeom>
              <a:avLst/>
              <a:gdLst/>
              <a:ahLst/>
              <a:cxnLst/>
              <a:rect l="l" t="t" r="r" b="b"/>
              <a:pathLst>
                <a:path w="14879" h="19259" extrusionOk="0">
                  <a:moveTo>
                    <a:pt x="12210" y="0"/>
                  </a:moveTo>
                  <a:lnTo>
                    <a:pt x="12210" y="0"/>
                  </a:lnTo>
                  <a:cubicBezTo>
                    <a:pt x="9808" y="200"/>
                    <a:pt x="8774" y="634"/>
                    <a:pt x="6973" y="3870"/>
                  </a:cubicBezTo>
                  <a:cubicBezTo>
                    <a:pt x="5038" y="7405"/>
                    <a:pt x="1269" y="13810"/>
                    <a:pt x="802" y="14611"/>
                  </a:cubicBezTo>
                  <a:cubicBezTo>
                    <a:pt x="134" y="15745"/>
                    <a:pt x="1" y="17446"/>
                    <a:pt x="568" y="18480"/>
                  </a:cubicBezTo>
                  <a:cubicBezTo>
                    <a:pt x="820" y="18922"/>
                    <a:pt x="1334" y="19259"/>
                    <a:pt x="2010" y="19259"/>
                  </a:cubicBezTo>
                  <a:cubicBezTo>
                    <a:pt x="2763" y="19259"/>
                    <a:pt x="3718" y="18840"/>
                    <a:pt x="4738" y="17679"/>
                  </a:cubicBezTo>
                  <a:cubicBezTo>
                    <a:pt x="7039" y="15111"/>
                    <a:pt x="11276" y="8806"/>
                    <a:pt x="11276" y="8806"/>
                  </a:cubicBezTo>
                  <a:cubicBezTo>
                    <a:pt x="11276" y="8806"/>
                    <a:pt x="14878" y="4036"/>
                    <a:pt x="1221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03;p41">
              <a:extLst>
                <a:ext uri="{FF2B5EF4-FFF2-40B4-BE49-F238E27FC236}">
                  <a16:creationId xmlns:a16="http://schemas.microsoft.com/office/drawing/2014/main" id="{3C549573-35E9-481C-AB0A-878EE058ED7B}"/>
                </a:ext>
              </a:extLst>
            </p:cNvPr>
            <p:cNvSpPr/>
            <p:nvPr/>
          </p:nvSpPr>
          <p:spPr>
            <a:xfrm>
              <a:off x="4788600" y="2344650"/>
              <a:ext cx="331075" cy="449475"/>
            </a:xfrm>
            <a:custGeom>
              <a:avLst/>
              <a:gdLst/>
              <a:ahLst/>
              <a:cxnLst/>
              <a:rect l="l" t="t" r="r" b="b"/>
              <a:pathLst>
                <a:path w="13243" h="17979" extrusionOk="0">
                  <a:moveTo>
                    <a:pt x="1804" y="0"/>
                  </a:moveTo>
                  <a:cubicBezTo>
                    <a:pt x="1542" y="0"/>
                    <a:pt x="1268" y="87"/>
                    <a:pt x="1134" y="400"/>
                  </a:cubicBezTo>
                  <a:cubicBezTo>
                    <a:pt x="267" y="2434"/>
                    <a:pt x="0" y="4636"/>
                    <a:pt x="1935" y="6070"/>
                  </a:cubicBezTo>
                  <a:cubicBezTo>
                    <a:pt x="3436" y="7138"/>
                    <a:pt x="4703" y="8472"/>
                    <a:pt x="5671" y="10006"/>
                  </a:cubicBezTo>
                  <a:cubicBezTo>
                    <a:pt x="6905" y="11908"/>
                    <a:pt x="11208" y="17745"/>
                    <a:pt x="13043" y="17979"/>
                  </a:cubicBezTo>
                  <a:lnTo>
                    <a:pt x="13243" y="12508"/>
                  </a:lnTo>
                  <a:cubicBezTo>
                    <a:pt x="13243" y="12508"/>
                    <a:pt x="6805" y="6371"/>
                    <a:pt x="6338" y="5703"/>
                  </a:cubicBezTo>
                  <a:cubicBezTo>
                    <a:pt x="5871" y="5003"/>
                    <a:pt x="6038" y="4002"/>
                    <a:pt x="5637" y="2968"/>
                  </a:cubicBezTo>
                  <a:cubicBezTo>
                    <a:pt x="5404" y="2334"/>
                    <a:pt x="5104" y="1734"/>
                    <a:pt x="4804" y="1133"/>
                  </a:cubicBezTo>
                  <a:cubicBezTo>
                    <a:pt x="4663" y="892"/>
                    <a:pt x="4315" y="528"/>
                    <a:pt x="4061" y="528"/>
                  </a:cubicBezTo>
                  <a:cubicBezTo>
                    <a:pt x="3895" y="528"/>
                    <a:pt x="3769" y="684"/>
                    <a:pt x="3769" y="1133"/>
                  </a:cubicBezTo>
                  <a:cubicBezTo>
                    <a:pt x="3769" y="2067"/>
                    <a:pt x="4103" y="2968"/>
                    <a:pt x="4070" y="3168"/>
                  </a:cubicBezTo>
                  <a:cubicBezTo>
                    <a:pt x="4061" y="3202"/>
                    <a:pt x="4041" y="3218"/>
                    <a:pt x="4007" y="3218"/>
                  </a:cubicBezTo>
                  <a:cubicBezTo>
                    <a:pt x="3907" y="3218"/>
                    <a:pt x="3694" y="3068"/>
                    <a:pt x="3369" y="2768"/>
                  </a:cubicBezTo>
                  <a:lnTo>
                    <a:pt x="2769" y="1100"/>
                  </a:lnTo>
                  <a:lnTo>
                    <a:pt x="2435" y="133"/>
                  </a:lnTo>
                  <a:cubicBezTo>
                    <a:pt x="2435" y="133"/>
                    <a:pt x="2129" y="0"/>
                    <a:pt x="1804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04;p41">
              <a:extLst>
                <a:ext uri="{FF2B5EF4-FFF2-40B4-BE49-F238E27FC236}">
                  <a16:creationId xmlns:a16="http://schemas.microsoft.com/office/drawing/2014/main" id="{6D68BE70-DA33-4161-816B-C419B0C819CB}"/>
                </a:ext>
              </a:extLst>
            </p:cNvPr>
            <p:cNvSpPr/>
            <p:nvPr/>
          </p:nvSpPr>
          <p:spPr>
            <a:xfrm>
              <a:off x="4974550" y="2310350"/>
              <a:ext cx="464525" cy="491400"/>
            </a:xfrm>
            <a:custGeom>
              <a:avLst/>
              <a:gdLst/>
              <a:ahLst/>
              <a:cxnLst/>
              <a:rect l="l" t="t" r="r" b="b"/>
              <a:pathLst>
                <a:path w="18581" h="19656" extrusionOk="0">
                  <a:moveTo>
                    <a:pt x="16467" y="1"/>
                  </a:moveTo>
                  <a:cubicBezTo>
                    <a:pt x="15054" y="1"/>
                    <a:pt x="13435" y="301"/>
                    <a:pt x="12143" y="1972"/>
                  </a:cubicBezTo>
                  <a:cubicBezTo>
                    <a:pt x="10775" y="3706"/>
                    <a:pt x="5371" y="13280"/>
                    <a:pt x="5371" y="13280"/>
                  </a:cubicBezTo>
                  <a:lnTo>
                    <a:pt x="2336" y="10545"/>
                  </a:lnTo>
                  <a:cubicBezTo>
                    <a:pt x="1135" y="11312"/>
                    <a:pt x="301" y="12479"/>
                    <a:pt x="1" y="13847"/>
                  </a:cubicBezTo>
                  <a:cubicBezTo>
                    <a:pt x="801" y="15148"/>
                    <a:pt x="1735" y="16415"/>
                    <a:pt x="2736" y="17616"/>
                  </a:cubicBezTo>
                  <a:cubicBezTo>
                    <a:pt x="3824" y="18787"/>
                    <a:pt x="5004" y="19656"/>
                    <a:pt x="6044" y="19656"/>
                  </a:cubicBezTo>
                  <a:cubicBezTo>
                    <a:pt x="6249" y="19656"/>
                    <a:pt x="6447" y="19622"/>
                    <a:pt x="6639" y="19551"/>
                  </a:cubicBezTo>
                  <a:cubicBezTo>
                    <a:pt x="7806" y="19117"/>
                    <a:pt x="9007" y="18183"/>
                    <a:pt x="11542" y="14681"/>
                  </a:cubicBezTo>
                  <a:cubicBezTo>
                    <a:pt x="14077" y="11145"/>
                    <a:pt x="16846" y="6975"/>
                    <a:pt x="16846" y="6975"/>
                  </a:cubicBezTo>
                  <a:cubicBezTo>
                    <a:pt x="16846" y="6975"/>
                    <a:pt x="18581" y="2906"/>
                    <a:pt x="16713" y="4"/>
                  </a:cubicBezTo>
                  <a:cubicBezTo>
                    <a:pt x="16632" y="2"/>
                    <a:pt x="16550" y="1"/>
                    <a:pt x="16467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05;p41">
              <a:extLst>
                <a:ext uri="{FF2B5EF4-FFF2-40B4-BE49-F238E27FC236}">
                  <a16:creationId xmlns:a16="http://schemas.microsoft.com/office/drawing/2014/main" id="{F43E558F-A88D-4952-A8FE-03CCEFE6BD83}"/>
                </a:ext>
              </a:extLst>
            </p:cNvPr>
            <p:cNvSpPr/>
            <p:nvPr/>
          </p:nvSpPr>
          <p:spPr>
            <a:xfrm>
              <a:off x="5340650" y="2040225"/>
              <a:ext cx="32550" cy="63425"/>
            </a:xfrm>
            <a:custGeom>
              <a:avLst/>
              <a:gdLst/>
              <a:ahLst/>
              <a:cxnLst/>
              <a:rect l="l" t="t" r="r" b="b"/>
              <a:pathLst>
                <a:path w="1302" h="2537" extrusionOk="0">
                  <a:moveTo>
                    <a:pt x="1301" y="1"/>
                  </a:moveTo>
                  <a:lnTo>
                    <a:pt x="1301" y="1"/>
                  </a:lnTo>
                  <a:cubicBezTo>
                    <a:pt x="1301" y="1"/>
                    <a:pt x="1" y="1969"/>
                    <a:pt x="134" y="2169"/>
                  </a:cubicBezTo>
                  <a:cubicBezTo>
                    <a:pt x="301" y="2369"/>
                    <a:pt x="1268" y="2536"/>
                    <a:pt x="1268" y="2536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06;p41">
              <a:extLst>
                <a:ext uri="{FF2B5EF4-FFF2-40B4-BE49-F238E27FC236}">
                  <a16:creationId xmlns:a16="http://schemas.microsoft.com/office/drawing/2014/main" id="{53A8804A-41A7-43C9-B114-D209D7F1DA28}"/>
                </a:ext>
              </a:extLst>
            </p:cNvPr>
            <p:cNvSpPr/>
            <p:nvPr/>
          </p:nvSpPr>
          <p:spPr>
            <a:xfrm>
              <a:off x="5336475" y="1993425"/>
              <a:ext cx="90925" cy="78525"/>
            </a:xfrm>
            <a:custGeom>
              <a:avLst/>
              <a:gdLst/>
              <a:ahLst/>
              <a:cxnLst/>
              <a:rect l="l" t="t" r="r" b="b"/>
              <a:pathLst>
                <a:path w="3637" h="3141" extrusionOk="0">
                  <a:moveTo>
                    <a:pt x="2062" y="371"/>
                  </a:moveTo>
                  <a:cubicBezTo>
                    <a:pt x="2075" y="371"/>
                    <a:pt x="2089" y="371"/>
                    <a:pt x="2102" y="372"/>
                  </a:cubicBezTo>
                  <a:cubicBezTo>
                    <a:pt x="2769" y="372"/>
                    <a:pt x="3303" y="906"/>
                    <a:pt x="3303" y="1573"/>
                  </a:cubicBezTo>
                  <a:cubicBezTo>
                    <a:pt x="3303" y="2316"/>
                    <a:pt x="2694" y="2801"/>
                    <a:pt x="2073" y="2801"/>
                  </a:cubicBezTo>
                  <a:cubicBezTo>
                    <a:pt x="1775" y="2801"/>
                    <a:pt x="1473" y="2689"/>
                    <a:pt x="1235" y="2440"/>
                  </a:cubicBezTo>
                  <a:cubicBezTo>
                    <a:pt x="477" y="1682"/>
                    <a:pt x="989" y="371"/>
                    <a:pt x="2062" y="371"/>
                  </a:cubicBezTo>
                  <a:close/>
                  <a:moveTo>
                    <a:pt x="2076" y="1"/>
                  </a:moveTo>
                  <a:cubicBezTo>
                    <a:pt x="1690" y="1"/>
                    <a:pt x="1294" y="146"/>
                    <a:pt x="968" y="472"/>
                  </a:cubicBezTo>
                  <a:cubicBezTo>
                    <a:pt x="1" y="1439"/>
                    <a:pt x="701" y="3141"/>
                    <a:pt x="2102" y="3141"/>
                  </a:cubicBezTo>
                  <a:cubicBezTo>
                    <a:pt x="2936" y="3141"/>
                    <a:pt x="3637" y="2440"/>
                    <a:pt x="3637" y="1573"/>
                  </a:cubicBezTo>
                  <a:cubicBezTo>
                    <a:pt x="3637" y="627"/>
                    <a:pt x="2877" y="1"/>
                    <a:pt x="20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07;p41">
              <a:extLst>
                <a:ext uri="{FF2B5EF4-FFF2-40B4-BE49-F238E27FC236}">
                  <a16:creationId xmlns:a16="http://schemas.microsoft.com/office/drawing/2014/main" id="{D801817A-FDBF-4634-A93D-D2B4356C62CA}"/>
                </a:ext>
              </a:extLst>
            </p:cNvPr>
            <p:cNvSpPr/>
            <p:nvPr/>
          </p:nvSpPr>
          <p:spPr>
            <a:xfrm>
              <a:off x="5365675" y="1895975"/>
              <a:ext cx="318575" cy="323250"/>
            </a:xfrm>
            <a:custGeom>
              <a:avLst/>
              <a:gdLst/>
              <a:ahLst/>
              <a:cxnLst/>
              <a:rect l="l" t="t" r="r" b="b"/>
              <a:pathLst>
                <a:path w="12743" h="12930" extrusionOk="0">
                  <a:moveTo>
                    <a:pt x="6333" y="1"/>
                  </a:moveTo>
                  <a:cubicBezTo>
                    <a:pt x="5283" y="1"/>
                    <a:pt x="4406" y="167"/>
                    <a:pt x="3936" y="267"/>
                  </a:cubicBezTo>
                  <a:cubicBezTo>
                    <a:pt x="1301" y="801"/>
                    <a:pt x="534" y="1968"/>
                    <a:pt x="267" y="6205"/>
                  </a:cubicBezTo>
                  <a:cubicBezTo>
                    <a:pt x="0" y="10608"/>
                    <a:pt x="467" y="11975"/>
                    <a:pt x="1034" y="12576"/>
                  </a:cubicBezTo>
                  <a:cubicBezTo>
                    <a:pt x="1268" y="12809"/>
                    <a:pt x="2102" y="12929"/>
                    <a:pt x="2969" y="12929"/>
                  </a:cubicBezTo>
                  <a:cubicBezTo>
                    <a:pt x="3589" y="12929"/>
                    <a:pt x="4225" y="12868"/>
                    <a:pt x="4670" y="12743"/>
                  </a:cubicBezTo>
                  <a:cubicBezTo>
                    <a:pt x="6071" y="12342"/>
                    <a:pt x="9140" y="11275"/>
                    <a:pt x="10608" y="9040"/>
                  </a:cubicBezTo>
                  <a:cubicBezTo>
                    <a:pt x="12309" y="6438"/>
                    <a:pt x="12743" y="2902"/>
                    <a:pt x="10941" y="1468"/>
                  </a:cubicBezTo>
                  <a:cubicBezTo>
                    <a:pt x="9469" y="301"/>
                    <a:pt x="7744" y="1"/>
                    <a:pt x="6333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08;p41">
              <a:extLst>
                <a:ext uri="{FF2B5EF4-FFF2-40B4-BE49-F238E27FC236}">
                  <a16:creationId xmlns:a16="http://schemas.microsoft.com/office/drawing/2014/main" id="{F1015C6E-1419-434D-9F2F-38986EC9BC18}"/>
                </a:ext>
              </a:extLst>
            </p:cNvPr>
            <p:cNvSpPr/>
            <p:nvPr/>
          </p:nvSpPr>
          <p:spPr>
            <a:xfrm>
              <a:off x="5395700" y="2197025"/>
              <a:ext cx="70900" cy="22000"/>
            </a:xfrm>
            <a:custGeom>
              <a:avLst/>
              <a:gdLst/>
              <a:ahLst/>
              <a:cxnLst/>
              <a:rect l="l" t="t" r="r" b="b"/>
              <a:pathLst>
                <a:path w="2836" h="880" extrusionOk="0">
                  <a:moveTo>
                    <a:pt x="2702" y="0"/>
                  </a:moveTo>
                  <a:cubicBezTo>
                    <a:pt x="1927" y="434"/>
                    <a:pt x="1066" y="637"/>
                    <a:pt x="199" y="637"/>
                  </a:cubicBezTo>
                  <a:cubicBezTo>
                    <a:pt x="133" y="637"/>
                    <a:pt x="67" y="636"/>
                    <a:pt x="0" y="634"/>
                  </a:cubicBezTo>
                  <a:lnTo>
                    <a:pt x="0" y="634"/>
                  </a:lnTo>
                  <a:cubicBezTo>
                    <a:pt x="350" y="797"/>
                    <a:pt x="1109" y="879"/>
                    <a:pt x="1876" y="879"/>
                  </a:cubicBezTo>
                  <a:cubicBezTo>
                    <a:pt x="2205" y="879"/>
                    <a:pt x="2535" y="864"/>
                    <a:pt x="2835" y="834"/>
                  </a:cubicBezTo>
                  <a:lnTo>
                    <a:pt x="2702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09;p41">
              <a:extLst>
                <a:ext uri="{FF2B5EF4-FFF2-40B4-BE49-F238E27FC236}">
                  <a16:creationId xmlns:a16="http://schemas.microsoft.com/office/drawing/2014/main" id="{D0BC80DA-3CDF-46CA-96CB-6352C2A21662}"/>
                </a:ext>
              </a:extLst>
            </p:cNvPr>
            <p:cNvSpPr/>
            <p:nvPr/>
          </p:nvSpPr>
          <p:spPr>
            <a:xfrm>
              <a:off x="5353150" y="2024400"/>
              <a:ext cx="117625" cy="23375"/>
            </a:xfrm>
            <a:custGeom>
              <a:avLst/>
              <a:gdLst/>
              <a:ahLst/>
              <a:cxnLst/>
              <a:rect l="l" t="t" r="r" b="b"/>
              <a:pathLst>
                <a:path w="4705" h="935" extrusionOk="0">
                  <a:moveTo>
                    <a:pt x="1" y="0"/>
                  </a:moveTo>
                  <a:lnTo>
                    <a:pt x="1" y="367"/>
                  </a:lnTo>
                  <a:lnTo>
                    <a:pt x="4537" y="934"/>
                  </a:lnTo>
                  <a:lnTo>
                    <a:pt x="4704" y="6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10;p41">
              <a:extLst>
                <a:ext uri="{FF2B5EF4-FFF2-40B4-BE49-F238E27FC236}">
                  <a16:creationId xmlns:a16="http://schemas.microsoft.com/office/drawing/2014/main" id="{82476107-F478-4410-B7D4-48F79BF28F11}"/>
                </a:ext>
              </a:extLst>
            </p:cNvPr>
            <p:cNvSpPr/>
            <p:nvPr/>
          </p:nvSpPr>
          <p:spPr>
            <a:xfrm>
              <a:off x="5333150" y="1797225"/>
              <a:ext cx="400300" cy="411575"/>
            </a:xfrm>
            <a:custGeom>
              <a:avLst/>
              <a:gdLst/>
              <a:ahLst/>
              <a:cxnLst/>
              <a:rect l="l" t="t" r="r" b="b"/>
              <a:pathLst>
                <a:path w="16012" h="16463" extrusionOk="0">
                  <a:moveTo>
                    <a:pt x="6005" y="12723"/>
                  </a:moveTo>
                  <a:lnTo>
                    <a:pt x="6005" y="12723"/>
                  </a:lnTo>
                  <a:cubicBezTo>
                    <a:pt x="6005" y="12723"/>
                    <a:pt x="6005" y="12723"/>
                    <a:pt x="6005" y="12723"/>
                  </a:cubicBezTo>
                  <a:lnTo>
                    <a:pt x="6005" y="12723"/>
                  </a:lnTo>
                  <a:cubicBezTo>
                    <a:pt x="6005" y="12723"/>
                    <a:pt x="6005" y="12723"/>
                    <a:pt x="6005" y="12723"/>
                  </a:cubicBezTo>
                  <a:close/>
                  <a:moveTo>
                    <a:pt x="6358" y="1"/>
                  </a:moveTo>
                  <a:cubicBezTo>
                    <a:pt x="5653" y="1"/>
                    <a:pt x="4962" y="361"/>
                    <a:pt x="4604" y="1015"/>
                  </a:cubicBezTo>
                  <a:cubicBezTo>
                    <a:pt x="4103" y="514"/>
                    <a:pt x="3436" y="247"/>
                    <a:pt x="2736" y="247"/>
                  </a:cubicBezTo>
                  <a:cubicBezTo>
                    <a:pt x="2035" y="281"/>
                    <a:pt x="1401" y="681"/>
                    <a:pt x="1034" y="1282"/>
                  </a:cubicBezTo>
                  <a:cubicBezTo>
                    <a:pt x="734" y="1915"/>
                    <a:pt x="801" y="2683"/>
                    <a:pt x="1268" y="3216"/>
                  </a:cubicBezTo>
                  <a:cubicBezTo>
                    <a:pt x="834" y="3383"/>
                    <a:pt x="467" y="3683"/>
                    <a:pt x="267" y="4084"/>
                  </a:cubicBezTo>
                  <a:cubicBezTo>
                    <a:pt x="0" y="4551"/>
                    <a:pt x="67" y="5084"/>
                    <a:pt x="401" y="5485"/>
                  </a:cubicBezTo>
                  <a:cubicBezTo>
                    <a:pt x="534" y="5651"/>
                    <a:pt x="701" y="5785"/>
                    <a:pt x="901" y="5852"/>
                  </a:cubicBezTo>
                  <a:cubicBezTo>
                    <a:pt x="968" y="5885"/>
                    <a:pt x="1068" y="5885"/>
                    <a:pt x="1134" y="5918"/>
                  </a:cubicBezTo>
                  <a:cubicBezTo>
                    <a:pt x="1335" y="5918"/>
                    <a:pt x="1535" y="5918"/>
                    <a:pt x="1735" y="5852"/>
                  </a:cubicBezTo>
                  <a:lnTo>
                    <a:pt x="1735" y="5852"/>
                  </a:lnTo>
                  <a:cubicBezTo>
                    <a:pt x="1568" y="6252"/>
                    <a:pt x="1702" y="6719"/>
                    <a:pt x="2035" y="6986"/>
                  </a:cubicBezTo>
                  <a:cubicBezTo>
                    <a:pt x="2261" y="7129"/>
                    <a:pt x="2512" y="7197"/>
                    <a:pt x="2764" y="7197"/>
                  </a:cubicBezTo>
                  <a:cubicBezTo>
                    <a:pt x="2923" y="7197"/>
                    <a:pt x="3082" y="7170"/>
                    <a:pt x="3236" y="7119"/>
                  </a:cubicBezTo>
                  <a:lnTo>
                    <a:pt x="3236" y="7119"/>
                  </a:lnTo>
                  <a:cubicBezTo>
                    <a:pt x="3103" y="7386"/>
                    <a:pt x="3036" y="7686"/>
                    <a:pt x="3103" y="7953"/>
                  </a:cubicBezTo>
                  <a:cubicBezTo>
                    <a:pt x="3263" y="8562"/>
                    <a:pt x="3793" y="8956"/>
                    <a:pt x="4397" y="8956"/>
                  </a:cubicBezTo>
                  <a:cubicBezTo>
                    <a:pt x="4421" y="8956"/>
                    <a:pt x="4446" y="8955"/>
                    <a:pt x="4470" y="8954"/>
                  </a:cubicBezTo>
                  <a:cubicBezTo>
                    <a:pt x="4504" y="9588"/>
                    <a:pt x="4504" y="10188"/>
                    <a:pt x="5171" y="10455"/>
                  </a:cubicBezTo>
                  <a:cubicBezTo>
                    <a:pt x="5171" y="10455"/>
                    <a:pt x="5556" y="9003"/>
                    <a:pt x="6745" y="9003"/>
                  </a:cubicBezTo>
                  <a:cubicBezTo>
                    <a:pt x="6817" y="9003"/>
                    <a:pt x="6893" y="9009"/>
                    <a:pt x="6972" y="9020"/>
                  </a:cubicBezTo>
                  <a:cubicBezTo>
                    <a:pt x="8340" y="9254"/>
                    <a:pt x="8540" y="10989"/>
                    <a:pt x="7672" y="12056"/>
                  </a:cubicBezTo>
                  <a:cubicBezTo>
                    <a:pt x="7187" y="12672"/>
                    <a:pt x="6723" y="12807"/>
                    <a:pt x="6408" y="12807"/>
                  </a:cubicBezTo>
                  <a:cubicBezTo>
                    <a:pt x="6170" y="12807"/>
                    <a:pt x="6017" y="12730"/>
                    <a:pt x="6005" y="12723"/>
                  </a:cubicBezTo>
                  <a:lnTo>
                    <a:pt x="6005" y="12723"/>
                  </a:lnTo>
                  <a:cubicBezTo>
                    <a:pt x="6072" y="12761"/>
                    <a:pt x="6105" y="13291"/>
                    <a:pt x="6138" y="13390"/>
                  </a:cubicBezTo>
                  <a:cubicBezTo>
                    <a:pt x="6205" y="13690"/>
                    <a:pt x="6338" y="13991"/>
                    <a:pt x="6472" y="14291"/>
                  </a:cubicBezTo>
                  <a:cubicBezTo>
                    <a:pt x="6772" y="14858"/>
                    <a:pt x="7205" y="15358"/>
                    <a:pt x="7739" y="15725"/>
                  </a:cubicBezTo>
                  <a:cubicBezTo>
                    <a:pt x="8285" y="16216"/>
                    <a:pt x="9010" y="16462"/>
                    <a:pt x="9748" y="16462"/>
                  </a:cubicBezTo>
                  <a:cubicBezTo>
                    <a:pt x="9912" y="16462"/>
                    <a:pt x="10077" y="16450"/>
                    <a:pt x="10241" y="16426"/>
                  </a:cubicBezTo>
                  <a:cubicBezTo>
                    <a:pt x="11042" y="16226"/>
                    <a:pt x="11709" y="15692"/>
                    <a:pt x="12042" y="14958"/>
                  </a:cubicBezTo>
                  <a:cubicBezTo>
                    <a:pt x="12109" y="14758"/>
                    <a:pt x="12209" y="14591"/>
                    <a:pt x="12342" y="14424"/>
                  </a:cubicBezTo>
                  <a:cubicBezTo>
                    <a:pt x="12543" y="14291"/>
                    <a:pt x="12776" y="14191"/>
                    <a:pt x="13010" y="14124"/>
                  </a:cubicBezTo>
                  <a:cubicBezTo>
                    <a:pt x="14177" y="13757"/>
                    <a:pt x="14711" y="12423"/>
                    <a:pt x="14144" y="11322"/>
                  </a:cubicBezTo>
                  <a:cubicBezTo>
                    <a:pt x="15578" y="10955"/>
                    <a:pt x="15978" y="9121"/>
                    <a:pt x="14844" y="8153"/>
                  </a:cubicBezTo>
                  <a:cubicBezTo>
                    <a:pt x="15611" y="7653"/>
                    <a:pt x="16012" y="6685"/>
                    <a:pt x="15778" y="5785"/>
                  </a:cubicBezTo>
                  <a:cubicBezTo>
                    <a:pt x="15545" y="5051"/>
                    <a:pt x="14944" y="4484"/>
                    <a:pt x="14210" y="4284"/>
                  </a:cubicBezTo>
                  <a:cubicBezTo>
                    <a:pt x="13677" y="4150"/>
                    <a:pt x="13877" y="4050"/>
                    <a:pt x="13710" y="3516"/>
                  </a:cubicBezTo>
                  <a:cubicBezTo>
                    <a:pt x="13610" y="3183"/>
                    <a:pt x="13377" y="2849"/>
                    <a:pt x="13110" y="2616"/>
                  </a:cubicBezTo>
                  <a:cubicBezTo>
                    <a:pt x="12741" y="2339"/>
                    <a:pt x="12309" y="2190"/>
                    <a:pt x="11868" y="2190"/>
                  </a:cubicBezTo>
                  <a:cubicBezTo>
                    <a:pt x="11671" y="2190"/>
                    <a:pt x="11471" y="2220"/>
                    <a:pt x="11275" y="2282"/>
                  </a:cubicBezTo>
                  <a:cubicBezTo>
                    <a:pt x="11142" y="1582"/>
                    <a:pt x="10608" y="1048"/>
                    <a:pt x="9941" y="848"/>
                  </a:cubicBezTo>
                  <a:cubicBezTo>
                    <a:pt x="9776" y="793"/>
                    <a:pt x="9600" y="768"/>
                    <a:pt x="9426" y="768"/>
                  </a:cubicBezTo>
                  <a:cubicBezTo>
                    <a:pt x="9283" y="768"/>
                    <a:pt x="9142" y="785"/>
                    <a:pt x="9007" y="815"/>
                  </a:cubicBezTo>
                  <a:cubicBezTo>
                    <a:pt x="8807" y="848"/>
                    <a:pt x="8340" y="1081"/>
                    <a:pt x="8273" y="1282"/>
                  </a:cubicBezTo>
                  <a:cubicBezTo>
                    <a:pt x="7973" y="1015"/>
                    <a:pt x="7873" y="648"/>
                    <a:pt x="7539" y="381"/>
                  </a:cubicBezTo>
                  <a:cubicBezTo>
                    <a:pt x="7183" y="123"/>
                    <a:pt x="6768" y="1"/>
                    <a:pt x="635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11;p41">
              <a:extLst>
                <a:ext uri="{FF2B5EF4-FFF2-40B4-BE49-F238E27FC236}">
                  <a16:creationId xmlns:a16="http://schemas.microsoft.com/office/drawing/2014/main" id="{FE31EB67-FB79-49AB-A973-16DB220CF6E8}"/>
                </a:ext>
              </a:extLst>
            </p:cNvPr>
            <p:cNvSpPr/>
            <p:nvPr/>
          </p:nvSpPr>
          <p:spPr>
            <a:xfrm>
              <a:off x="5431000" y="2035225"/>
              <a:ext cx="32275" cy="45900"/>
            </a:xfrm>
            <a:custGeom>
              <a:avLst/>
              <a:gdLst/>
              <a:ahLst/>
              <a:cxnLst/>
              <a:rect l="l" t="t" r="r" b="b"/>
              <a:pathLst>
                <a:path w="1291" h="1836" extrusionOk="0">
                  <a:moveTo>
                    <a:pt x="1257" y="0"/>
                  </a:moveTo>
                  <a:cubicBezTo>
                    <a:pt x="55" y="0"/>
                    <a:pt x="0" y="1802"/>
                    <a:pt x="1223" y="1835"/>
                  </a:cubicBezTo>
                  <a:lnTo>
                    <a:pt x="1290" y="1"/>
                  </a:lnTo>
                  <a:cubicBezTo>
                    <a:pt x="1279" y="0"/>
                    <a:pt x="1268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11905E6-F157-4ACD-A1BD-AF55E41DAEA4}"/>
              </a:ext>
            </a:extLst>
          </p:cNvPr>
          <p:cNvCxnSpPr/>
          <p:nvPr/>
        </p:nvCxnSpPr>
        <p:spPr>
          <a:xfrm flipV="1">
            <a:off x="4088674" y="1957696"/>
            <a:ext cx="159476" cy="566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Connecteur droit avec flèche 567">
            <a:extLst>
              <a:ext uri="{FF2B5EF4-FFF2-40B4-BE49-F238E27FC236}">
                <a16:creationId xmlns:a16="http://schemas.microsoft.com/office/drawing/2014/main" id="{53F2FCFA-DFAC-4800-BA90-316847954139}"/>
              </a:ext>
            </a:extLst>
          </p:cNvPr>
          <p:cNvCxnSpPr>
            <a:cxnSpLocks/>
          </p:cNvCxnSpPr>
          <p:nvPr/>
        </p:nvCxnSpPr>
        <p:spPr>
          <a:xfrm flipV="1">
            <a:off x="4084134" y="2625560"/>
            <a:ext cx="172393" cy="1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Connecteur droit avec flèche 568">
            <a:extLst>
              <a:ext uri="{FF2B5EF4-FFF2-40B4-BE49-F238E27FC236}">
                <a16:creationId xmlns:a16="http://schemas.microsoft.com/office/drawing/2014/main" id="{166D5848-3941-4EDE-91D8-942ECC410F2E}"/>
              </a:ext>
            </a:extLst>
          </p:cNvPr>
          <p:cNvCxnSpPr>
            <a:cxnSpLocks/>
          </p:cNvCxnSpPr>
          <p:nvPr/>
        </p:nvCxnSpPr>
        <p:spPr>
          <a:xfrm>
            <a:off x="4084134" y="2701628"/>
            <a:ext cx="156940" cy="372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Connecteur droit avec flèche 569">
            <a:extLst>
              <a:ext uri="{FF2B5EF4-FFF2-40B4-BE49-F238E27FC236}">
                <a16:creationId xmlns:a16="http://schemas.microsoft.com/office/drawing/2014/main" id="{685E236E-257A-4863-AB88-43AAD367A7AE}"/>
              </a:ext>
            </a:extLst>
          </p:cNvPr>
          <p:cNvCxnSpPr>
            <a:cxnSpLocks/>
          </p:cNvCxnSpPr>
          <p:nvPr/>
        </p:nvCxnSpPr>
        <p:spPr>
          <a:xfrm flipV="1">
            <a:off x="5272825" y="1686935"/>
            <a:ext cx="207044" cy="144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Connecteur droit avec flèche 570">
            <a:extLst>
              <a:ext uri="{FF2B5EF4-FFF2-40B4-BE49-F238E27FC236}">
                <a16:creationId xmlns:a16="http://schemas.microsoft.com/office/drawing/2014/main" id="{B04EFC25-C728-469A-B6C5-2512BAC2A0A8}"/>
              </a:ext>
            </a:extLst>
          </p:cNvPr>
          <p:cNvCxnSpPr>
            <a:cxnSpLocks/>
          </p:cNvCxnSpPr>
          <p:nvPr/>
        </p:nvCxnSpPr>
        <p:spPr>
          <a:xfrm>
            <a:off x="5272825" y="1957696"/>
            <a:ext cx="172632" cy="157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949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9978ED-7443-4F0A-94BB-803175FC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65" y="0"/>
            <a:ext cx="7716000" cy="572700"/>
          </a:xfrm>
        </p:spPr>
        <p:txBody>
          <a:bodyPr>
            <a:noAutofit/>
          </a:bodyPr>
          <a:lstStyle/>
          <a:p>
            <a:pPr algn="ctr"/>
            <a:r>
              <a:rPr lang="fr-FR" sz="3000" kern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Étapes à la construction d’un site internet</a:t>
            </a:r>
            <a:br>
              <a:rPr lang="fr-FR" sz="3000" i="1" kern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Times New Roman" panose="02020603050405020304" pitchFamily="18" charset="0"/>
              </a:rPr>
            </a:br>
            <a:endParaRPr lang="fr-FR" sz="3000" dirty="0">
              <a:solidFill>
                <a:schemeClr val="tx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C06C2F-90AD-4B14-AD8A-3411A2409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" y="1219950"/>
            <a:ext cx="8184965" cy="259901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Première étape à effectuer lors de la création d’un site internet = la </a:t>
            </a:r>
            <a:r>
              <a:rPr lang="fr-FR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construction d’une arborescence</a:t>
            </a:r>
            <a:r>
              <a: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r-F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Plusieurs CRM existent (comme Wordpress, Prestashop, …)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r-F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Aucune « règle » officielle à suivre.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	 Mais pour</a:t>
            </a:r>
            <a:r>
              <a: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CEC, réalisation d’un audit du site déjà présent sur le web avant d’envisager à nouveau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     </a:t>
            </a:r>
            <a:r>
              <a: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l’arborescence.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D80EFC-5D28-457C-ADE4-D748A2B7A0EF}"/>
              </a:ext>
            </a:extLst>
          </p:cNvPr>
          <p:cNvSpPr txBox="1"/>
          <p:nvPr/>
        </p:nvSpPr>
        <p:spPr>
          <a:xfrm>
            <a:off x="1330138" y="684600"/>
            <a:ext cx="5836023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fr-FR" sz="1600" b="1" dirty="0">
                <a:solidFill>
                  <a:srgbClr val="BCCCEA"/>
                </a:solidFill>
                <a:effectLst/>
                <a:latin typeface="+mj-lt"/>
              </a:rPr>
              <a:t>1- L’arborescence d’un site</a:t>
            </a:r>
            <a:endParaRPr lang="fr-FR" sz="1600" b="1" i="1" u="sng" kern="0" dirty="0">
              <a:solidFill>
                <a:srgbClr val="2F5496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34E472-D14F-47CF-B2E6-602051133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667" y="3568789"/>
            <a:ext cx="3011683" cy="1375824"/>
          </a:xfrm>
          <a:prstGeom prst="rect">
            <a:avLst/>
          </a:prstGeom>
        </p:spPr>
      </p:pic>
      <p:sp>
        <p:nvSpPr>
          <p:cNvPr id="7" name="Google Shape;1610;p35">
            <a:extLst>
              <a:ext uri="{FF2B5EF4-FFF2-40B4-BE49-F238E27FC236}">
                <a16:creationId xmlns:a16="http://schemas.microsoft.com/office/drawing/2014/main" id="{F3C49AE4-BBCA-446B-AF83-669F7397E491}"/>
              </a:ext>
            </a:extLst>
          </p:cNvPr>
          <p:cNvSpPr txBox="1">
            <a:spLocks/>
          </p:cNvSpPr>
          <p:nvPr/>
        </p:nvSpPr>
        <p:spPr>
          <a:xfrm>
            <a:off x="415108" y="40140"/>
            <a:ext cx="7993771" cy="5186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2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pPr algn="ctr"/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17779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5897</TotalTime>
  <Words>4489</Words>
  <Application>Microsoft Office PowerPoint</Application>
  <PresentationFormat>Affichage à l'écran (16:9)</PresentationFormat>
  <Paragraphs>789</Paragraphs>
  <Slides>48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9" baseType="lpstr">
      <vt:lpstr>Short Stack</vt:lpstr>
      <vt:lpstr>Times New Roman</vt:lpstr>
      <vt:lpstr>Yanone Kaffeesatz</vt:lpstr>
      <vt:lpstr>Arimo</vt:lpstr>
      <vt:lpstr>Wingdings</vt:lpstr>
      <vt:lpstr>Calibri</vt:lpstr>
      <vt:lpstr>Leckerli One</vt:lpstr>
      <vt:lpstr>Calibri Light</vt:lpstr>
      <vt:lpstr>Nunito Sans</vt:lpstr>
      <vt:lpstr>Arial</vt:lpstr>
      <vt:lpstr>Thème Office</vt:lpstr>
      <vt:lpstr>Soutenance</vt:lpstr>
      <vt:lpstr>Résumé</vt:lpstr>
      <vt:lpstr>Résumé</vt:lpstr>
      <vt:lpstr>Table of contents</vt:lpstr>
      <vt:lpstr>Cadre Conceptuel</vt:lpstr>
      <vt:lpstr>Internet</vt:lpstr>
      <vt:lpstr>La Formation </vt:lpstr>
      <vt:lpstr>Points techniques</vt:lpstr>
      <vt:lpstr>Étapes à la construction d’un site internet </vt:lpstr>
      <vt:lpstr>Présentation PowerPoint</vt:lpstr>
      <vt:lpstr>3- Les 4P de Kotler suivis des 4P du digital</vt:lpstr>
      <vt:lpstr>4. Le référencement</vt:lpstr>
      <vt:lpstr>5- Les réseaux sociaux </vt:lpstr>
      <vt:lpstr>Entreprise</vt:lpstr>
      <vt:lpstr>Présentation PowerPoint</vt:lpstr>
      <vt:lpstr>La Probématique</vt:lpstr>
      <vt:lpstr>Présentation PowerPoint</vt:lpstr>
      <vt:lpstr>04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01.</vt:lpstr>
      <vt:lpstr>Présentation PowerPoint</vt:lpstr>
      <vt:lpstr>01.</vt:lpstr>
      <vt:lpstr>Présentation PowerPoint</vt:lpstr>
      <vt:lpstr>Vécu du mémoire</vt:lpstr>
      <vt:lpstr>Présentation PowerPoint</vt:lpstr>
      <vt:lpstr>Rétrospection</vt:lpstr>
      <vt:lpstr>Présentation PowerPoint</vt:lpstr>
      <vt:lpstr>Conclusion</vt:lpstr>
      <vt:lpstr>Présentation PowerPoint</vt:lpstr>
      <vt:lpstr>Thanks!</vt:lpstr>
      <vt:lpstr>Resources</vt:lpstr>
      <vt:lpstr>Alternative Resources</vt:lpstr>
      <vt:lpstr>MISSIONS</vt:lpstr>
      <vt:lpstr>MISSIONS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Soutenance</dc:title>
  <dc:creator>Alba, Pierre David</dc:creator>
  <cp:lastModifiedBy>Alba, David</cp:lastModifiedBy>
  <cp:revision>262</cp:revision>
  <cp:lastPrinted>2021-08-26T13:21:42Z</cp:lastPrinted>
  <dcterms:modified xsi:type="dcterms:W3CDTF">2021-08-30T06:27:03Z</dcterms:modified>
</cp:coreProperties>
</file>